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  <p:sldMasterId id="2147483720" r:id="rId7"/>
    <p:sldMasterId id="2147483732" r:id="rId8"/>
    <p:sldMasterId id="2147483744" r:id="rId9"/>
    <p:sldMasterId id="2147483756" r:id="rId10"/>
  </p:sldMasterIdLst>
  <p:sldIdLst>
    <p:sldId id="350" r:id="rId11"/>
    <p:sldId id="352" r:id="rId12"/>
    <p:sldId id="353" r:id="rId13"/>
    <p:sldId id="355" r:id="rId14"/>
    <p:sldId id="423" r:id="rId15"/>
    <p:sldId id="424" r:id="rId16"/>
    <p:sldId id="359" r:id="rId17"/>
    <p:sldId id="360" r:id="rId18"/>
    <p:sldId id="361" r:id="rId19"/>
    <p:sldId id="362" r:id="rId20"/>
    <p:sldId id="483" r:id="rId21"/>
    <p:sldId id="348" r:id="rId22"/>
    <p:sldId id="363" r:id="rId23"/>
    <p:sldId id="364" r:id="rId24"/>
    <p:sldId id="358" r:id="rId25"/>
    <p:sldId id="368" r:id="rId26"/>
    <p:sldId id="369" r:id="rId27"/>
    <p:sldId id="370" r:id="rId28"/>
    <p:sldId id="373" r:id="rId29"/>
    <p:sldId id="497" r:id="rId30"/>
    <p:sldId id="374" r:id="rId31"/>
    <p:sldId id="375" r:id="rId32"/>
    <p:sldId id="484" r:id="rId33"/>
    <p:sldId id="485" r:id="rId34"/>
    <p:sldId id="486" r:id="rId35"/>
    <p:sldId id="487" r:id="rId36"/>
    <p:sldId id="488" r:id="rId37"/>
    <p:sldId id="489" r:id="rId38"/>
    <p:sldId id="490" r:id="rId39"/>
    <p:sldId id="491" r:id="rId40"/>
    <p:sldId id="492" r:id="rId41"/>
    <p:sldId id="495" r:id="rId42"/>
    <p:sldId id="494" r:id="rId43"/>
    <p:sldId id="493" r:id="rId44"/>
    <p:sldId id="496" r:id="rId45"/>
    <p:sldId id="458" r:id="rId46"/>
    <p:sldId id="459" r:id="rId47"/>
    <p:sldId id="460" r:id="rId48"/>
    <p:sldId id="461" r:id="rId49"/>
    <p:sldId id="462" r:id="rId50"/>
    <p:sldId id="463" r:id="rId51"/>
    <p:sldId id="464" r:id="rId52"/>
    <p:sldId id="465" r:id="rId53"/>
    <p:sldId id="466" r:id="rId54"/>
    <p:sldId id="467" r:id="rId55"/>
    <p:sldId id="468" r:id="rId56"/>
    <p:sldId id="469" r:id="rId57"/>
    <p:sldId id="470" r:id="rId58"/>
    <p:sldId id="471" r:id="rId59"/>
    <p:sldId id="472" r:id="rId60"/>
    <p:sldId id="473" r:id="rId61"/>
    <p:sldId id="474" r:id="rId62"/>
    <p:sldId id="475" r:id="rId63"/>
    <p:sldId id="476" r:id="rId64"/>
    <p:sldId id="477" r:id="rId6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7FC58C4-BE89-4714-AE06-DFFD3A95ED91}">
          <p14:sldIdLst>
            <p14:sldId id="350"/>
            <p14:sldId id="352"/>
            <p14:sldId id="353"/>
            <p14:sldId id="355"/>
            <p14:sldId id="423"/>
            <p14:sldId id="424"/>
            <p14:sldId id="359"/>
            <p14:sldId id="360"/>
            <p14:sldId id="361"/>
            <p14:sldId id="362"/>
            <p14:sldId id="483"/>
            <p14:sldId id="348"/>
            <p14:sldId id="363"/>
            <p14:sldId id="364"/>
            <p14:sldId id="358"/>
            <p14:sldId id="368"/>
            <p14:sldId id="369"/>
            <p14:sldId id="370"/>
            <p14:sldId id="373"/>
            <p14:sldId id="497"/>
            <p14:sldId id="374"/>
            <p14:sldId id="375"/>
            <p14:sldId id="484"/>
            <p14:sldId id="485"/>
            <p14:sldId id="486"/>
            <p14:sldId id="487"/>
            <p14:sldId id="488"/>
            <p14:sldId id="489"/>
            <p14:sldId id="490"/>
            <p14:sldId id="491"/>
            <p14:sldId id="492"/>
            <p14:sldId id="495"/>
            <p14:sldId id="494"/>
            <p14:sldId id="493"/>
            <p14:sldId id="496"/>
            <p14:sldId id="458"/>
            <p14:sldId id="459"/>
            <p14:sldId id="460"/>
            <p14:sldId id="461"/>
            <p14:sldId id="462"/>
            <p14:sldId id="463"/>
            <p14:sldId id="464"/>
            <p14:sldId id="465"/>
            <p14:sldId id="466"/>
            <p14:sldId id="467"/>
          </p14:sldIdLst>
        </p14:section>
        <p14:section name="Untitled Section" id="{F6CEF337-18D9-4C50-9978-8ACE2E9723CF}">
          <p14:sldIdLst>
            <p14:sldId id="468"/>
            <p14:sldId id="469"/>
            <p14:sldId id="470"/>
            <p14:sldId id="471"/>
            <p14:sldId id="472"/>
            <p14:sldId id="473"/>
            <p14:sldId id="474"/>
            <p14:sldId id="475"/>
            <p14:sldId id="476"/>
            <p14:sldId id="477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FFFF9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38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9" Type="http://schemas.openxmlformats.org/officeDocument/2006/relationships/slide" Target="slides/slide29.xml"/><Relationship Id="rId21" Type="http://schemas.openxmlformats.org/officeDocument/2006/relationships/slide" Target="slides/slide11.xml"/><Relationship Id="rId34" Type="http://schemas.openxmlformats.org/officeDocument/2006/relationships/slide" Target="slides/slide24.xml"/><Relationship Id="rId42" Type="http://schemas.openxmlformats.org/officeDocument/2006/relationships/slide" Target="slides/slide32.xml"/><Relationship Id="rId47" Type="http://schemas.openxmlformats.org/officeDocument/2006/relationships/slide" Target="slides/slide37.xml"/><Relationship Id="rId50" Type="http://schemas.openxmlformats.org/officeDocument/2006/relationships/slide" Target="slides/slide40.xml"/><Relationship Id="rId55" Type="http://schemas.openxmlformats.org/officeDocument/2006/relationships/slide" Target="slides/slide45.xml"/><Relationship Id="rId63" Type="http://schemas.openxmlformats.org/officeDocument/2006/relationships/slide" Target="slides/slide53.xml"/><Relationship Id="rId68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9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slide" Target="slides/slide22.xml"/><Relationship Id="rId37" Type="http://schemas.openxmlformats.org/officeDocument/2006/relationships/slide" Target="slides/slide27.xml"/><Relationship Id="rId40" Type="http://schemas.openxmlformats.org/officeDocument/2006/relationships/slide" Target="slides/slide30.xml"/><Relationship Id="rId45" Type="http://schemas.openxmlformats.org/officeDocument/2006/relationships/slide" Target="slides/slide35.xml"/><Relationship Id="rId53" Type="http://schemas.openxmlformats.org/officeDocument/2006/relationships/slide" Target="slides/slide43.xml"/><Relationship Id="rId58" Type="http://schemas.openxmlformats.org/officeDocument/2006/relationships/slide" Target="slides/slide48.xml"/><Relationship Id="rId66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36" Type="http://schemas.openxmlformats.org/officeDocument/2006/relationships/slide" Target="slides/slide26.xml"/><Relationship Id="rId49" Type="http://schemas.openxmlformats.org/officeDocument/2006/relationships/slide" Target="slides/slide39.xml"/><Relationship Id="rId57" Type="http://schemas.openxmlformats.org/officeDocument/2006/relationships/slide" Target="slides/slide47.xml"/><Relationship Id="rId61" Type="http://schemas.openxmlformats.org/officeDocument/2006/relationships/slide" Target="slides/slide5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31" Type="http://schemas.openxmlformats.org/officeDocument/2006/relationships/slide" Target="slides/slide21.xml"/><Relationship Id="rId44" Type="http://schemas.openxmlformats.org/officeDocument/2006/relationships/slide" Target="slides/slide34.xml"/><Relationship Id="rId52" Type="http://schemas.openxmlformats.org/officeDocument/2006/relationships/slide" Target="slides/slide42.xml"/><Relationship Id="rId60" Type="http://schemas.openxmlformats.org/officeDocument/2006/relationships/slide" Target="slides/slide50.xml"/><Relationship Id="rId65" Type="http://schemas.openxmlformats.org/officeDocument/2006/relationships/slide" Target="slides/slide55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slide" Target="slides/slide20.xml"/><Relationship Id="rId35" Type="http://schemas.openxmlformats.org/officeDocument/2006/relationships/slide" Target="slides/slide25.xml"/><Relationship Id="rId43" Type="http://schemas.openxmlformats.org/officeDocument/2006/relationships/slide" Target="slides/slide33.xml"/><Relationship Id="rId48" Type="http://schemas.openxmlformats.org/officeDocument/2006/relationships/slide" Target="slides/slide38.xml"/><Relationship Id="rId56" Type="http://schemas.openxmlformats.org/officeDocument/2006/relationships/slide" Target="slides/slide46.xml"/><Relationship Id="rId64" Type="http://schemas.openxmlformats.org/officeDocument/2006/relationships/slide" Target="slides/slide54.xml"/><Relationship Id="rId69" Type="http://schemas.openxmlformats.org/officeDocument/2006/relationships/tableStyles" Target="tableStyles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41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slide" Target="slides/slide23.xml"/><Relationship Id="rId38" Type="http://schemas.openxmlformats.org/officeDocument/2006/relationships/slide" Target="slides/slide28.xml"/><Relationship Id="rId46" Type="http://schemas.openxmlformats.org/officeDocument/2006/relationships/slide" Target="slides/slide36.xml"/><Relationship Id="rId59" Type="http://schemas.openxmlformats.org/officeDocument/2006/relationships/slide" Target="slides/slide49.xml"/><Relationship Id="rId67" Type="http://schemas.openxmlformats.org/officeDocument/2006/relationships/viewProps" Target="viewProps.xml"/><Relationship Id="rId20" Type="http://schemas.openxmlformats.org/officeDocument/2006/relationships/slide" Target="slides/slide10.xml"/><Relationship Id="rId41" Type="http://schemas.openxmlformats.org/officeDocument/2006/relationships/slide" Target="slides/slide31.xml"/><Relationship Id="rId54" Type="http://schemas.openxmlformats.org/officeDocument/2006/relationships/slide" Target="slides/slide44.xml"/><Relationship Id="rId62" Type="http://schemas.openxmlformats.org/officeDocument/2006/relationships/slide" Target="slides/slide5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/>
              <a:pPr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/>
              <a:pPr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579615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933697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894359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208989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926887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087935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2375455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100673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349306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878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/>
              <a:pPr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0719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2133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1038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2836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18724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7779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7140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9443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427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/>
              <a:pPr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7861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8357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4825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52606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45151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20505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1320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4824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6949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009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/>
              <a:pPr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74126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620154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04429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00147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296336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37979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38045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73364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53698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566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/>
              <a:pPr/>
              <a:t>12/19/2018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07899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38841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00816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7871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65014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296336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37979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38045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73364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536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/>
              <a:pPr/>
              <a:t>12/19/2018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56672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07899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38841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00816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7871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65014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29633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37979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38045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733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/>
              <a:pPr/>
              <a:t>12/19/2018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53698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56672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07899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38841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00816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7871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65014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40391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86085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50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/>
              <a:pPr/>
              <a:t>12/19/2018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967507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716083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91373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21369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084773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271344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78564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27566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403911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860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/>
              <a:pPr/>
              <a:t>12/19/2018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5020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9675073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71608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91373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21369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08477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271344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785643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275669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403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/>
              <a:pPr/>
              <a:t>12/19/2018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860850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50209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9675073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716083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913732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21369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084773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271344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785643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275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7F6BD-7BC2-4FFF-B81F-EFC5E6B4D980}" type="datetimeFigureOut">
              <a:rPr lang="en-US" smtClean="0"/>
              <a:pPr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8CE90-594F-47EC-AC8E-85B0B5CCF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845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762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670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921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921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921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514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514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514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981200"/>
            <a:ext cx="777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For an inclined plane, F</a:t>
            </a:r>
            <a:r>
              <a:rPr lang="en-US" sz="6000" baseline="-25000" dirty="0" smtClean="0"/>
              <a:t>N</a:t>
            </a:r>
            <a:r>
              <a:rPr lang="en-US" sz="6000" dirty="0" smtClean="0"/>
              <a:t> is equal to 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4419600"/>
            <a:ext cx="7467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rgbClr val="FF0000"/>
                </a:solidFill>
              </a:rPr>
              <a:t>F</a:t>
            </a:r>
            <a:r>
              <a:rPr lang="en-US" sz="6600" baseline="-25000" dirty="0" err="1" smtClean="0">
                <a:solidFill>
                  <a:srgbClr val="FF0000"/>
                </a:solidFill>
              </a:rPr>
              <a:t>g</a:t>
            </a:r>
            <a:r>
              <a:rPr lang="en-US" sz="6600" baseline="-25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┴</a:t>
            </a:r>
            <a:r>
              <a:rPr lang="en-US" sz="66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=</a:t>
            </a:r>
            <a:r>
              <a:rPr lang="en-US" sz="66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F</a:t>
            </a:r>
            <a:r>
              <a:rPr lang="en-US" sz="6600" baseline="-250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r>
              <a:rPr lang="en-US" sz="66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cos</a:t>
            </a:r>
            <a:r>
              <a:rPr lang="el-GR" sz="66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θ</a:t>
            </a:r>
            <a:r>
              <a:rPr lang="en-US" sz="66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=mg(</a:t>
            </a:r>
            <a:r>
              <a:rPr lang="en-US" sz="66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cos</a:t>
            </a:r>
            <a:r>
              <a:rPr lang="el-GR" sz="4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θ</a:t>
            </a:r>
            <a:r>
              <a:rPr lang="en-US" sz="66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)</a:t>
            </a:r>
            <a:endParaRPr lang="en-US" sz="6600" baseline="-250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Equations to memorize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990600"/>
            <a:ext cx="7772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Equation for area of a straight line (rectangular) graph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3962400"/>
            <a:ext cx="7467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Area = </a:t>
            </a:r>
            <a:r>
              <a:rPr lang="en-US" sz="6600" dirty="0" err="1" smtClean="0">
                <a:solidFill>
                  <a:srgbClr val="FF0000"/>
                </a:solidFill>
              </a:rPr>
              <a:t>bh</a:t>
            </a:r>
            <a:r>
              <a:rPr lang="en-US" sz="6600" dirty="0" smtClean="0">
                <a:solidFill>
                  <a:srgbClr val="FF0000"/>
                </a:solidFill>
              </a:rPr>
              <a:t> or </a:t>
            </a:r>
          </a:p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(x-value)(y-value)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Equations to memorize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990600"/>
            <a:ext cx="7772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prstClr val="black"/>
                </a:solidFill>
              </a:rPr>
              <a:t>Equation for F</a:t>
            </a:r>
            <a:r>
              <a:rPr lang="en-US" sz="6000" baseline="-25000" dirty="0" smtClean="0">
                <a:solidFill>
                  <a:prstClr val="black"/>
                </a:solidFill>
              </a:rPr>
              <a:t>s</a:t>
            </a:r>
            <a:r>
              <a:rPr lang="en-US" sz="6000" dirty="0" smtClean="0">
                <a:solidFill>
                  <a:prstClr val="black"/>
                </a:solidFill>
              </a:rPr>
              <a:t> when a mass is applied vertically</a:t>
            </a:r>
            <a:endParaRPr lang="en-US" sz="6000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3962400"/>
            <a:ext cx="7467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F</a:t>
            </a:r>
            <a:r>
              <a:rPr lang="en-US" sz="6600" baseline="-25000" dirty="0" smtClean="0">
                <a:solidFill>
                  <a:srgbClr val="FF0000"/>
                </a:solidFill>
              </a:rPr>
              <a:t>s</a:t>
            </a:r>
            <a:r>
              <a:rPr lang="en-US" sz="6600" dirty="0" smtClean="0">
                <a:solidFill>
                  <a:srgbClr val="FF0000"/>
                </a:solidFill>
              </a:rPr>
              <a:t>=</a:t>
            </a:r>
            <a:r>
              <a:rPr lang="en-US" sz="6600" dirty="0" err="1" smtClean="0">
                <a:solidFill>
                  <a:srgbClr val="FF0000"/>
                </a:solidFill>
              </a:rPr>
              <a:t>F</a:t>
            </a:r>
            <a:r>
              <a:rPr lang="en-US" sz="6600" baseline="-25000" dirty="0" err="1" smtClean="0">
                <a:solidFill>
                  <a:srgbClr val="FF0000"/>
                </a:solidFill>
              </a:rPr>
              <a:t>g</a:t>
            </a:r>
            <a:r>
              <a:rPr lang="en-US" sz="6600" dirty="0" smtClean="0">
                <a:solidFill>
                  <a:srgbClr val="FF0000"/>
                </a:solidFill>
              </a:rPr>
              <a:t>=mg  </a:t>
            </a:r>
          </a:p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(or </a:t>
            </a:r>
            <a:r>
              <a:rPr lang="en-US" sz="6600" dirty="0" err="1" smtClean="0">
                <a:solidFill>
                  <a:srgbClr val="FF0000"/>
                </a:solidFill>
              </a:rPr>
              <a:t>kx</a:t>
            </a:r>
            <a:r>
              <a:rPr lang="en-US" sz="6600" dirty="0" smtClean="0">
                <a:solidFill>
                  <a:srgbClr val="FF0000"/>
                </a:solidFill>
              </a:rPr>
              <a:t>=mg)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prstClr val="black"/>
                </a:solidFill>
              </a:rPr>
              <a:t>Equations to memorize</a:t>
            </a:r>
            <a:endParaRPr lang="en-US" sz="3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0260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76800" y="0"/>
            <a:ext cx="388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Name the type of relationship represented by the graph</a:t>
            </a:r>
            <a:endParaRPr lang="en-US" sz="2400" dirty="0"/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337" name="Object 1"/>
          <p:cNvGraphicFramePr>
            <a:graphicFrameLocks noChangeAspect="1"/>
          </p:cNvGraphicFramePr>
          <p:nvPr/>
        </p:nvGraphicFramePr>
        <p:xfrm>
          <a:off x="1447800" y="1371600"/>
          <a:ext cx="2590800" cy="263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0" name="Bitmap Image" r:id="rId3" imgW="1209524" imgH="1228571" progId="PBrush">
                  <p:embed/>
                </p:oleObj>
              </mc:Choice>
              <mc:Fallback>
                <p:oleObj name="Bitmap Image" r:id="rId3" imgW="1209524" imgH="1228571" progId="PBrush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371600"/>
                        <a:ext cx="2590800" cy="263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90600" y="4419600"/>
            <a:ext cx="6934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FF0000"/>
                </a:solidFill>
              </a:rPr>
              <a:t>Inverse or inverse square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339" name="Object 3"/>
          <p:cNvGraphicFramePr>
            <a:graphicFrameLocks noChangeAspect="1"/>
          </p:cNvGraphicFramePr>
          <p:nvPr/>
        </p:nvGraphicFramePr>
        <p:xfrm>
          <a:off x="4953000" y="1371600"/>
          <a:ext cx="3228535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1" name="Bitmap Image" r:id="rId5" imgW="1457143" imgH="1238423" progId="PBrush">
                  <p:embed/>
                </p:oleObj>
              </mc:Choice>
              <mc:Fallback>
                <p:oleObj name="Bitmap Image" r:id="rId5" imgW="1457143" imgH="1238423" progId="PBrush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1371600"/>
                        <a:ext cx="3228535" cy="274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76800" y="0"/>
            <a:ext cx="388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Name the type of relationship represented by the graph</a:t>
            </a:r>
            <a:endParaRPr lang="en-US" sz="2400" dirty="0"/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667000" y="4495800"/>
            <a:ext cx="3276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FF0000"/>
                </a:solidFill>
              </a:rPr>
              <a:t>Direct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1167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6739" name="Object 3"/>
          <p:cNvGraphicFramePr>
            <a:graphicFrameLocks noChangeAspect="1"/>
          </p:cNvGraphicFramePr>
          <p:nvPr/>
        </p:nvGraphicFramePr>
        <p:xfrm>
          <a:off x="2590800" y="1676400"/>
          <a:ext cx="2514600" cy="24759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55" name="Bitmap Image" r:id="rId3" imgW="1238423" imgH="1219370" progId="PBrush">
                  <p:embed/>
                </p:oleObj>
              </mc:Choice>
              <mc:Fallback>
                <p:oleObj name="Bitmap Image" r:id="rId3" imgW="1238423" imgH="1219370" progId="PBrush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676400"/>
                        <a:ext cx="2514600" cy="24759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76800" y="0"/>
            <a:ext cx="388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Name the type of relationship represented by the graph</a:t>
            </a:r>
            <a:endParaRPr lang="en-US" sz="2400" dirty="0"/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667000" y="4495800"/>
            <a:ext cx="3276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FF0000"/>
                </a:solidFill>
              </a:rPr>
              <a:t>Direct Square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1167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77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7763" name="Object 3"/>
          <p:cNvGraphicFramePr>
            <a:graphicFrameLocks noChangeAspect="1"/>
          </p:cNvGraphicFramePr>
          <p:nvPr/>
        </p:nvGraphicFramePr>
        <p:xfrm>
          <a:off x="2362200" y="1676400"/>
          <a:ext cx="2667000" cy="25307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79" name="Bitmap Image" r:id="rId3" imgW="1305107" imgH="1238423" progId="PBrush">
                  <p:embed/>
                </p:oleObj>
              </mc:Choice>
              <mc:Fallback>
                <p:oleObj name="Bitmap Image" r:id="rId3" imgW="1305107" imgH="1238423" progId="PBrush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676400"/>
                        <a:ext cx="2667000" cy="253073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86400" y="2286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 quantity in which both direction and magnitude are important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Vector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Another word for mass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Inertia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143000" y="16002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Mass x velocity =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Momentum or impulse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area where an object feels the force of another object with the same fundamental force carrier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Field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word for the “size” of a measurement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Magnitude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981200"/>
            <a:ext cx="777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For an inclined plane, </a:t>
            </a:r>
            <a:r>
              <a:rPr lang="en-US" sz="6000" dirty="0" err="1" smtClean="0"/>
              <a:t>F</a:t>
            </a:r>
            <a:r>
              <a:rPr lang="en-US" sz="6000" baseline="-25000" dirty="0" err="1" smtClean="0"/>
              <a:t>gII</a:t>
            </a:r>
            <a:r>
              <a:rPr lang="en-US" sz="6000" dirty="0" smtClean="0"/>
              <a:t> is equal to 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4419600"/>
            <a:ext cx="7467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rgbClr val="FF0000"/>
                </a:solidFill>
              </a:rPr>
              <a:t>F</a:t>
            </a:r>
            <a:r>
              <a:rPr lang="en-US" sz="6600" baseline="-25000" dirty="0" err="1" smtClean="0">
                <a:solidFill>
                  <a:srgbClr val="FF0000"/>
                </a:solidFill>
              </a:rPr>
              <a:t>g</a:t>
            </a:r>
            <a:r>
              <a:rPr lang="en-US" sz="6600" baseline="-250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II</a:t>
            </a:r>
            <a:r>
              <a:rPr lang="en-US" sz="66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=</a:t>
            </a:r>
            <a:r>
              <a:rPr lang="en-US" sz="66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F</a:t>
            </a:r>
            <a:r>
              <a:rPr lang="en-US" sz="6600" baseline="-250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r>
              <a:rPr lang="en-US" sz="66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sin</a:t>
            </a:r>
            <a:r>
              <a:rPr lang="el-GR" sz="66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θ</a:t>
            </a:r>
            <a:r>
              <a:rPr lang="en-US" sz="66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=mg(sin</a:t>
            </a:r>
            <a:r>
              <a:rPr lang="el-GR" sz="4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θ</a:t>
            </a:r>
            <a:r>
              <a:rPr lang="en-US" sz="66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)</a:t>
            </a:r>
            <a:endParaRPr lang="en-US" sz="6600" baseline="-250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Equations to memorize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prstClr val="black"/>
                </a:solidFill>
              </a:rPr>
              <a:t>Vocabulary or Concept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prstClr val="black"/>
                </a:solidFill>
              </a:rPr>
              <a:t>When trying to solve for an unknown force using a force diagram, what 2 questions must you answer?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What axis (x, y, or II)?</a:t>
            </a:r>
          </a:p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Is it at equilibrium?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922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Term for the sum of two vector quantities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Resultant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term for an object that is not experiencing acceleration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Constant velocity or equilibrium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prstClr val="black"/>
                </a:solidFill>
              </a:rPr>
              <a:t>Vocabulary or Concept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prstClr val="black"/>
                </a:solidFill>
              </a:rPr>
              <a:t>The force causing an object to move in a circular path is always directed to 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The center of the circle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900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prstClr val="black"/>
                </a:solidFill>
              </a:rPr>
              <a:t>Vocabulary or Concept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prstClr val="black"/>
                </a:solidFill>
              </a:rPr>
              <a:t>As an object moves further from the center of a planet, the mass of the object 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Remains the same (</a:t>
            </a:r>
            <a:r>
              <a:rPr lang="en-US" sz="4000" dirty="0" err="1" smtClean="0">
                <a:solidFill>
                  <a:srgbClr val="FF0000"/>
                </a:solidFill>
              </a:rPr>
              <a:t>F</a:t>
            </a:r>
            <a:r>
              <a:rPr lang="en-US" sz="4000" baseline="-25000" dirty="0" err="1" smtClean="0">
                <a:solidFill>
                  <a:srgbClr val="FF0000"/>
                </a:solidFill>
              </a:rPr>
              <a:t>g</a:t>
            </a:r>
            <a:r>
              <a:rPr lang="en-US" sz="4000" dirty="0" smtClean="0">
                <a:solidFill>
                  <a:srgbClr val="FF0000"/>
                </a:solidFill>
              </a:rPr>
              <a:t> changes)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268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prstClr val="black"/>
                </a:solidFill>
              </a:rPr>
              <a:t>Vocabulary or Concept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prstClr val="black"/>
                </a:solidFill>
              </a:rPr>
              <a:t>For an object moving in a circle, at any point the velocity is directed 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Tangent to the circle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268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prstClr val="black"/>
                </a:solidFill>
              </a:rPr>
              <a:t>Vocabulary or Concept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prstClr val="black"/>
                </a:solidFill>
              </a:rPr>
              <a:t>Centripetal acceleration is directed 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To the center of the circle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268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prstClr val="black"/>
                </a:solidFill>
              </a:rPr>
              <a:t>Vocabulary or Concept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prstClr val="black"/>
                </a:solidFill>
              </a:rPr>
              <a:t>To determine the force of friction on an object that is remaining at rest you must use the coefficient of ____________ friction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3924772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static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268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prstClr val="black"/>
                </a:solidFill>
              </a:rPr>
              <a:t>Vocabulary or Concept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prstClr val="black"/>
                </a:solidFill>
              </a:rPr>
              <a:t>For an object in motion, the _____________ coefficient of friction must be used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kinetic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659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prstClr val="black"/>
                </a:solidFill>
              </a:rPr>
              <a:t>Vocabulary or Concept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prstClr val="black"/>
                </a:solidFill>
              </a:rPr>
              <a:t>The gravitational force is always 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attractive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659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990600"/>
            <a:ext cx="7772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For a force applied at an angle, the horizontal </a:t>
            </a:r>
            <a:r>
              <a:rPr lang="en-US" sz="2800" dirty="0" smtClean="0"/>
              <a:t>(or force parallel to the surface)</a:t>
            </a:r>
            <a:r>
              <a:rPr lang="en-US" sz="6000" dirty="0" smtClean="0"/>
              <a:t> equals 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4953000"/>
            <a:ext cx="7467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F</a:t>
            </a:r>
            <a:r>
              <a:rPr lang="en-US" sz="6600" baseline="-25000" dirty="0" smtClean="0">
                <a:solidFill>
                  <a:srgbClr val="FF0000"/>
                </a:solidFill>
              </a:rPr>
              <a:t>AX</a:t>
            </a:r>
            <a:r>
              <a:rPr lang="en-US" sz="6600" dirty="0" smtClean="0">
                <a:solidFill>
                  <a:srgbClr val="FF0000"/>
                </a:solidFill>
                <a:cs typeface="Times New Roman"/>
              </a:rPr>
              <a:t>=</a:t>
            </a:r>
            <a:r>
              <a:rPr lang="en-US" sz="6600" dirty="0" err="1" smtClean="0">
                <a:solidFill>
                  <a:srgbClr val="FF0000"/>
                </a:solidFill>
                <a:cs typeface="Times New Roman"/>
              </a:rPr>
              <a:t>F</a:t>
            </a:r>
            <a:r>
              <a:rPr lang="en-US" sz="6600" baseline="-25000" dirty="0" err="1" smtClean="0">
                <a:solidFill>
                  <a:srgbClr val="FF0000"/>
                </a:solidFill>
                <a:cs typeface="Times New Roman"/>
              </a:rPr>
              <a:t>A</a:t>
            </a:r>
            <a:r>
              <a:rPr lang="en-US" sz="6600" dirty="0" err="1" smtClean="0">
                <a:solidFill>
                  <a:srgbClr val="FF0000"/>
                </a:solidFill>
                <a:cs typeface="Times New Roman"/>
              </a:rPr>
              <a:t>cos</a:t>
            </a:r>
            <a:r>
              <a:rPr lang="el-GR" sz="6600" dirty="0" smtClean="0">
                <a:solidFill>
                  <a:srgbClr val="FF0000"/>
                </a:solidFill>
                <a:cs typeface="Times New Roman"/>
              </a:rPr>
              <a:t>θ</a:t>
            </a:r>
            <a:endParaRPr lang="en-US" sz="6600" baseline="-250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Equations to memorize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prstClr val="black"/>
                </a:solidFill>
              </a:rPr>
              <a:t>Vocabulary or Concept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prstClr val="black"/>
                </a:solidFill>
              </a:rPr>
              <a:t>The normal force is the force from a surface that always points 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Perpendicular to the surface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659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prstClr val="black"/>
                </a:solidFill>
              </a:rPr>
              <a:t>Vocabulary or Concept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prstClr val="black"/>
                </a:solidFill>
              </a:rPr>
              <a:t>Net Force always agrees with 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acceleration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300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prstClr val="black"/>
                </a:solidFill>
              </a:rPr>
              <a:t>Vocabulary or Concept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1066799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prstClr val="black"/>
                </a:solidFill>
              </a:rPr>
              <a:t>If acceleration is constant, </a:t>
            </a:r>
            <a:r>
              <a:rPr lang="en-US" sz="4000" dirty="0" err="1" smtClean="0">
                <a:solidFill>
                  <a:prstClr val="black"/>
                </a:solidFill>
              </a:rPr>
              <a:t>F</a:t>
            </a:r>
            <a:r>
              <a:rPr lang="en-US" sz="4000" baseline="-25000" dirty="0" err="1">
                <a:solidFill>
                  <a:prstClr val="black"/>
                </a:solidFill>
              </a:rPr>
              <a:t>n</a:t>
            </a:r>
            <a:r>
              <a:rPr lang="en-US" sz="4000" baseline="-25000" dirty="0" err="1" smtClean="0">
                <a:solidFill>
                  <a:prstClr val="black"/>
                </a:solidFill>
              </a:rPr>
              <a:t>et</a:t>
            </a:r>
            <a:r>
              <a:rPr lang="en-US" sz="4000" dirty="0" smtClean="0">
                <a:solidFill>
                  <a:prstClr val="black"/>
                </a:solidFill>
              </a:rPr>
              <a:t> will be</a:t>
            </a:r>
            <a:endParaRPr lang="en-US" sz="4000" baseline="-25000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Constant (uniform)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934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prstClr val="black"/>
                </a:solidFill>
              </a:rPr>
              <a:t>Vocabulary or Concept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prstClr val="black"/>
                </a:solidFill>
              </a:rPr>
              <a:t>During a collision the momentum of the system before the event always equals 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Momentum after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934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prstClr val="black"/>
                </a:solidFill>
              </a:rPr>
              <a:t>Vocabulary or Concept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prstClr val="black"/>
                </a:solidFill>
              </a:rPr>
              <a:t>For any given change in momentum an increase in time will cause </a:t>
            </a:r>
            <a:r>
              <a:rPr lang="en-US" sz="4000" dirty="0" err="1" smtClean="0">
                <a:solidFill>
                  <a:prstClr val="black"/>
                </a:solidFill>
              </a:rPr>
              <a:t>F</a:t>
            </a:r>
            <a:r>
              <a:rPr lang="en-US" sz="4000" baseline="-25000" dirty="0" err="1">
                <a:solidFill>
                  <a:prstClr val="black"/>
                </a:solidFill>
              </a:rPr>
              <a:t>n</a:t>
            </a:r>
            <a:r>
              <a:rPr lang="en-US" sz="4000" baseline="-25000" dirty="0" err="1" smtClean="0">
                <a:solidFill>
                  <a:prstClr val="black"/>
                </a:solidFill>
              </a:rPr>
              <a:t>et</a:t>
            </a:r>
            <a:r>
              <a:rPr lang="en-US" sz="4000" dirty="0" smtClean="0">
                <a:solidFill>
                  <a:prstClr val="black"/>
                </a:solidFill>
              </a:rPr>
              <a:t> to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decrease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934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prstClr val="black"/>
                </a:solidFill>
              </a:rPr>
              <a:t>Vocabulary or Concept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prstClr val="black"/>
                </a:solidFill>
              </a:rPr>
              <a:t>The rate in change of momentum is known as </a:t>
            </a:r>
            <a:endParaRPr lang="en-US" sz="4000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371600" y="3581400"/>
                <a:ext cx="7162800" cy="1017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 smtClean="0">
                    <a:solidFill>
                      <a:srgbClr val="FF0000"/>
                    </a:solidFill>
                  </a:rPr>
                  <a:t>F</a:t>
                </a:r>
                <a:r>
                  <a:rPr lang="en-US" sz="4000" baseline="-25000" dirty="0" err="1">
                    <a:solidFill>
                      <a:srgbClr val="FF0000"/>
                    </a:solidFill>
                  </a:rPr>
                  <a:t>n</a:t>
                </a:r>
                <a:r>
                  <a:rPr lang="en-US" sz="4000" baseline="-25000" dirty="0" err="1" smtClean="0">
                    <a:solidFill>
                      <a:srgbClr val="FF0000"/>
                    </a:solidFill>
                  </a:rPr>
                  <a:t>et</a:t>
                </a:r>
                <a:r>
                  <a:rPr lang="en-US" sz="4000" dirty="0" smtClean="0">
                    <a:solidFill>
                      <a:srgbClr val="FF000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𝑚</m:t>
                        </m:r>
                        <m:r>
                          <a:rPr lang="en-US" sz="4000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n-US" sz="4000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𝑣</m:t>
                        </m:r>
                      </m:num>
                      <m:den>
                        <m:r>
                          <a:rPr lang="en-US" sz="4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𝑡</m:t>
                        </m:r>
                      </m:den>
                    </m:f>
                  </m:oMath>
                </a14:m>
                <a:r>
                  <a:rPr lang="en-US" sz="4000" dirty="0" smtClean="0">
                    <a:solidFill>
                      <a:srgbClr val="FF0000"/>
                    </a:solidFill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i="1" dirty="0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n-US" sz="4000" b="0" i="1" dirty="0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𝑝</m:t>
                        </m:r>
                      </m:num>
                      <m:den>
                        <m:r>
                          <a:rPr lang="en-US" sz="4000" b="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𝑡</m:t>
                        </m:r>
                      </m:den>
                    </m:f>
                  </m:oMath>
                </a14:m>
                <a:endParaRPr lang="en-US" sz="4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581400"/>
                <a:ext cx="7162800" cy="1017330"/>
              </a:xfrm>
              <a:prstGeom prst="rect">
                <a:avLst/>
              </a:prstGeom>
              <a:blipFill rotWithShape="1">
                <a:blip r:embed="rId2"/>
                <a:stretch>
                  <a:fillRect b="-90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14472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6629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prstClr val="black"/>
                </a:solidFill>
              </a:rPr>
              <a:t>Normal Force</a:t>
            </a:r>
            <a:endParaRPr lang="en-US" sz="6000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76400" y="25908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F</a:t>
            </a:r>
            <a:r>
              <a:rPr lang="en-US" sz="6600" baseline="-25000" dirty="0" smtClean="0">
                <a:solidFill>
                  <a:srgbClr val="FF0000"/>
                </a:solidFill>
              </a:rPr>
              <a:t>N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prstClr val="black"/>
                </a:solidFill>
              </a:rPr>
              <a:t>STATE VARIABLE</a:t>
            </a:r>
            <a:endParaRPr lang="en-US" sz="3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0571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6629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prstClr val="black"/>
                </a:solidFill>
              </a:rPr>
              <a:t>Net force</a:t>
            </a:r>
            <a:endParaRPr lang="en-US" sz="6000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76400" y="25908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rgbClr val="FF0000"/>
                </a:solidFill>
              </a:rPr>
              <a:t>F</a:t>
            </a:r>
            <a:r>
              <a:rPr lang="en-US" sz="6600" baseline="-25000" dirty="0" err="1" smtClean="0">
                <a:solidFill>
                  <a:srgbClr val="FF0000"/>
                </a:solidFill>
              </a:rPr>
              <a:t>net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prstClr val="black"/>
                </a:solidFill>
              </a:rPr>
              <a:t>STATE VARIABLE</a:t>
            </a:r>
            <a:endParaRPr lang="en-US" sz="3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924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6629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prstClr val="black"/>
                </a:solidFill>
              </a:rPr>
              <a:t>Spring constant</a:t>
            </a:r>
            <a:endParaRPr lang="en-US" sz="6000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76400" y="25908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k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prstClr val="black"/>
                </a:solidFill>
              </a:rPr>
              <a:t>STATE VARIABLE</a:t>
            </a:r>
            <a:endParaRPr lang="en-US" sz="3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924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143000"/>
            <a:ext cx="7391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prstClr val="black"/>
                </a:solidFill>
              </a:rPr>
              <a:t>Coefficient of friction</a:t>
            </a:r>
            <a:endParaRPr lang="en-US" sz="6000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76400" y="25908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µ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prstClr val="black"/>
                </a:solidFill>
              </a:rPr>
              <a:t>STATE VARIABLE</a:t>
            </a:r>
            <a:endParaRPr lang="en-US" sz="3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924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990600"/>
            <a:ext cx="777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The equation for the circumference of a circle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3429000"/>
            <a:ext cx="7467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C=2</a:t>
            </a:r>
            <a:r>
              <a:rPr lang="el-GR" sz="6600" dirty="0" smtClean="0">
                <a:solidFill>
                  <a:srgbClr val="FF0000"/>
                </a:solidFill>
              </a:rPr>
              <a:t>π</a:t>
            </a:r>
            <a:r>
              <a:rPr lang="en-US" sz="6600" dirty="0" smtClean="0">
                <a:solidFill>
                  <a:srgbClr val="FF0000"/>
                </a:solidFill>
              </a:rPr>
              <a:t>r</a:t>
            </a:r>
            <a:endParaRPr lang="en-US" sz="6600" baseline="-250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Equations to memorize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6629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prstClr val="black"/>
                </a:solidFill>
              </a:rPr>
              <a:t>mass</a:t>
            </a:r>
            <a:endParaRPr lang="en-US" sz="6000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76400" y="25908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FF0000"/>
                </a:solidFill>
              </a:rPr>
              <a:t>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prstClr val="black"/>
                </a:solidFill>
              </a:rPr>
              <a:t>STATE VARIABLE</a:t>
            </a:r>
            <a:endParaRPr lang="en-US" sz="3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924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6629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prstClr val="black"/>
                </a:solidFill>
              </a:rPr>
              <a:t>Weight</a:t>
            </a:r>
            <a:endParaRPr lang="en-US" sz="6000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76400" y="25908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rgbClr val="FF0000"/>
                </a:solidFill>
              </a:rPr>
              <a:t>F</a:t>
            </a:r>
            <a:r>
              <a:rPr lang="en-US" sz="6600" baseline="-25000" dirty="0" err="1" smtClean="0">
                <a:solidFill>
                  <a:srgbClr val="FF0000"/>
                </a:solidFill>
              </a:rPr>
              <a:t>g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prstClr val="black"/>
                </a:solidFill>
              </a:rPr>
              <a:t>STATE VARIABLE</a:t>
            </a:r>
            <a:endParaRPr lang="en-US" sz="3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924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662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prstClr val="black"/>
                </a:solidFill>
              </a:rPr>
              <a:t>Parallel component of weight</a:t>
            </a:r>
            <a:endParaRPr lang="en-US" sz="6000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43743" y="32766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rgbClr val="FF0000"/>
                </a:solidFill>
              </a:rPr>
              <a:t>F</a:t>
            </a:r>
            <a:r>
              <a:rPr lang="en-US" sz="6600" baseline="-25000" dirty="0" err="1" smtClean="0">
                <a:solidFill>
                  <a:srgbClr val="FF0000"/>
                </a:solidFill>
              </a:rPr>
              <a:t>gII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prstClr val="black"/>
                </a:solidFill>
              </a:rPr>
              <a:t>STATE VARIABLE</a:t>
            </a:r>
            <a:endParaRPr lang="en-US" sz="3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924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143000"/>
            <a:ext cx="7696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prstClr val="black"/>
                </a:solidFill>
              </a:rPr>
              <a:t>Change in equilibrium length of a spring</a:t>
            </a:r>
            <a:endParaRPr lang="en-US" sz="6000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76400" y="3046988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x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prstClr val="black"/>
                </a:solidFill>
              </a:rPr>
              <a:t>STATE VARIABLE</a:t>
            </a:r>
            <a:endParaRPr lang="en-US" sz="3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924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6629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prstClr val="black"/>
                </a:solidFill>
              </a:rPr>
              <a:t>Spring Force </a:t>
            </a:r>
            <a:endParaRPr lang="en-US" sz="6000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76400" y="25908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F</a:t>
            </a:r>
            <a:r>
              <a:rPr lang="en-US" sz="6600" baseline="-25000" dirty="0" smtClean="0">
                <a:solidFill>
                  <a:srgbClr val="FF0000"/>
                </a:solidFill>
              </a:rPr>
              <a:t>s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prstClr val="black"/>
                </a:solidFill>
              </a:rPr>
              <a:t>STATE VARIABLE</a:t>
            </a:r>
            <a:endParaRPr lang="en-US" sz="3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924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6629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prstClr val="black"/>
                </a:solidFill>
              </a:rPr>
              <a:t>Centripetal Force</a:t>
            </a:r>
            <a:endParaRPr lang="en-US" sz="6000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76400" y="25908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F</a:t>
            </a:r>
            <a:r>
              <a:rPr lang="en-US" sz="6600" baseline="-25000" dirty="0" smtClean="0">
                <a:solidFill>
                  <a:srgbClr val="FF0000"/>
                </a:solidFill>
              </a:rPr>
              <a:t>c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prstClr val="black"/>
                </a:solidFill>
              </a:rPr>
              <a:t>STATE VARIABLE</a:t>
            </a:r>
            <a:endParaRPr lang="en-US" sz="3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924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662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prstClr val="black"/>
                </a:solidFill>
              </a:rPr>
              <a:t>Centripetal acceleration</a:t>
            </a:r>
            <a:endParaRPr lang="en-US" sz="6000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76400" y="29718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a</a:t>
            </a:r>
            <a:r>
              <a:rPr lang="en-US" sz="6600" baseline="-25000" dirty="0" smtClean="0">
                <a:solidFill>
                  <a:srgbClr val="FF0000"/>
                </a:solidFill>
              </a:rPr>
              <a:t>c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prstClr val="black"/>
                </a:solidFill>
              </a:rPr>
              <a:t>STATE VARIABLE</a:t>
            </a:r>
            <a:endParaRPr lang="en-US" sz="3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924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662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prstClr val="black"/>
                </a:solidFill>
              </a:rPr>
              <a:t>Distance between two objects</a:t>
            </a:r>
            <a:endParaRPr lang="en-US" sz="6000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76400" y="28194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r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prstClr val="black"/>
                </a:solidFill>
              </a:rPr>
              <a:t>STATE VARIABLE</a:t>
            </a:r>
            <a:endParaRPr lang="en-US" sz="3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371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6629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prstClr val="black"/>
                </a:solidFill>
              </a:rPr>
              <a:t>Radius of circle </a:t>
            </a:r>
            <a:endParaRPr lang="en-US" sz="6000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76400" y="25908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r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prstClr val="black"/>
                </a:solidFill>
              </a:rPr>
              <a:t>STATE VARIABLE</a:t>
            </a:r>
            <a:endParaRPr lang="en-US" sz="3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371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662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prstClr val="black"/>
                </a:solidFill>
              </a:rPr>
              <a:t>Gravitational field strength</a:t>
            </a:r>
            <a:endParaRPr lang="en-US" sz="6000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76400" y="28956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g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prstClr val="black"/>
                </a:solidFill>
              </a:rPr>
              <a:t>STATE VARIABLE</a:t>
            </a:r>
            <a:endParaRPr lang="en-US" sz="3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371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990600"/>
            <a:ext cx="7772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Equation for centripetal force (combined version not on Ref Table)</a:t>
            </a:r>
            <a:endParaRPr lang="en-US" sz="6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57200" y="4038600"/>
                <a:ext cx="7467600" cy="16710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600" dirty="0" smtClean="0">
                    <a:solidFill>
                      <a:srgbClr val="FF0000"/>
                    </a:solidFill>
                  </a:rPr>
                  <a:t>F</a:t>
                </a:r>
                <a:r>
                  <a:rPr lang="en-US" sz="6600" baseline="-25000" dirty="0" smtClean="0">
                    <a:solidFill>
                      <a:srgbClr val="FF0000"/>
                    </a:solidFill>
                  </a:rPr>
                  <a:t>c</a:t>
                </a:r>
                <a:r>
                  <a:rPr lang="en-US" sz="6600" dirty="0" smtClean="0">
                    <a:solidFill>
                      <a:srgbClr val="FF0000"/>
                    </a:solidFill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66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6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  <m:sSup>
                          <m:sSupPr>
                            <m:ctrlPr>
                              <a:rPr lang="en-US" sz="66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6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US" sz="6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6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den>
                    </m:f>
                  </m:oMath>
                </a14:m>
                <a:endParaRPr lang="en-US" sz="6600" baseline="-25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038600"/>
                <a:ext cx="7467600" cy="1671098"/>
              </a:xfrm>
              <a:prstGeom prst="rect">
                <a:avLst/>
              </a:prstGeom>
              <a:blipFill rotWithShape="0">
                <a:blip r:embed="rId2"/>
                <a:stretch>
                  <a:fillRect b="-145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5410200" y="0"/>
            <a:ext cx="373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Equations to memorize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391415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143000"/>
            <a:ext cx="7620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prstClr val="black"/>
                </a:solidFill>
              </a:rPr>
              <a:t>Universal Gravitational constant</a:t>
            </a:r>
            <a:endParaRPr lang="en-US" sz="6000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87286" y="28956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G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prstClr val="black"/>
                </a:solidFill>
              </a:rPr>
              <a:t>STATE VARIABLE</a:t>
            </a:r>
            <a:endParaRPr lang="en-US" sz="3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371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662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prstClr val="black"/>
                </a:solidFill>
              </a:rPr>
              <a:t>Acceleration due to gravity</a:t>
            </a:r>
            <a:endParaRPr lang="en-US" sz="6000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28800" y="3046988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FF0000"/>
                </a:solidFill>
              </a:rPr>
              <a:t>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prstClr val="black"/>
                </a:solidFill>
              </a:rPr>
              <a:t>STATE VARIABLE</a:t>
            </a:r>
            <a:endParaRPr lang="en-US" sz="3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371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6629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prstClr val="black"/>
                </a:solidFill>
              </a:rPr>
              <a:t>Frictional Force</a:t>
            </a:r>
            <a:endParaRPr lang="en-US" sz="6000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76400" y="25908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rgbClr val="FF0000"/>
                </a:solidFill>
              </a:rPr>
              <a:t>F</a:t>
            </a:r>
            <a:r>
              <a:rPr lang="en-US" sz="6600" baseline="-25000" dirty="0" err="1" smtClean="0">
                <a:solidFill>
                  <a:srgbClr val="FF0000"/>
                </a:solidFill>
              </a:rPr>
              <a:t>f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prstClr val="black"/>
                </a:solidFill>
              </a:rPr>
              <a:t>STATE VARIABLE</a:t>
            </a:r>
            <a:endParaRPr lang="en-US" sz="3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371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6629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prstClr val="black"/>
                </a:solidFill>
              </a:rPr>
              <a:t>Impulse</a:t>
            </a:r>
            <a:endParaRPr lang="en-US" sz="6000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76400" y="25908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J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prstClr val="black"/>
                </a:solidFill>
              </a:rPr>
              <a:t>STATE VARIABLE</a:t>
            </a:r>
            <a:endParaRPr lang="en-US" sz="3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371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6629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prstClr val="black"/>
                </a:solidFill>
              </a:rPr>
              <a:t>Momentum </a:t>
            </a:r>
            <a:endParaRPr lang="en-US" sz="6000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76400" y="25908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p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prstClr val="black"/>
                </a:solidFill>
              </a:rPr>
              <a:t>STATE VARIABLE</a:t>
            </a:r>
            <a:endParaRPr lang="en-US" sz="3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28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6629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prstClr val="black"/>
                </a:solidFill>
              </a:rPr>
              <a:t>time</a:t>
            </a:r>
            <a:endParaRPr lang="en-US" sz="6000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76400" y="25908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t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prstClr val="black"/>
                </a:solidFill>
              </a:rPr>
              <a:t>STATE VARIABLE</a:t>
            </a:r>
            <a:endParaRPr lang="en-US" sz="3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28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9391" y="1055141"/>
            <a:ext cx="7772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Equation for change in momentum = impulse (long version of Newton’s Second Law)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669421" y="4724400"/>
            <a:ext cx="7467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rgbClr val="FF0000"/>
                </a:solidFill>
              </a:rPr>
              <a:t>F</a:t>
            </a:r>
            <a:r>
              <a:rPr lang="en-US" sz="6600" baseline="-25000" dirty="0" err="1" smtClean="0">
                <a:solidFill>
                  <a:srgbClr val="FF0000"/>
                </a:solidFill>
              </a:rPr>
              <a:t>net</a:t>
            </a:r>
            <a:r>
              <a:rPr lang="en-US" sz="6600" dirty="0" err="1" smtClean="0">
                <a:solidFill>
                  <a:srgbClr val="FF0000"/>
                </a:solidFill>
              </a:rPr>
              <a:t>t</a:t>
            </a:r>
            <a:r>
              <a:rPr lang="en-US" sz="6600" dirty="0" smtClean="0">
                <a:solidFill>
                  <a:srgbClr val="FF0000"/>
                </a:solidFill>
              </a:rPr>
              <a:t>=m</a:t>
            </a:r>
            <a:r>
              <a:rPr lang="el-GR" sz="6600" dirty="0" smtClean="0">
                <a:solidFill>
                  <a:srgbClr val="FF0000"/>
                </a:solidFill>
              </a:rPr>
              <a:t>Δ</a:t>
            </a:r>
            <a:r>
              <a:rPr lang="en-US" sz="6600" dirty="0" smtClean="0">
                <a:solidFill>
                  <a:srgbClr val="FF0000"/>
                </a:solidFill>
              </a:rPr>
              <a:t>v</a:t>
            </a:r>
            <a:endParaRPr lang="en-US" sz="6600" baseline="-250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Equations to memorize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428614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990600"/>
            <a:ext cx="7772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Angle of a resultant given horizontal and vertical components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4114800"/>
            <a:ext cx="7467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6600" dirty="0" smtClean="0">
                <a:solidFill>
                  <a:srgbClr val="FF0000"/>
                </a:solidFill>
              </a:rPr>
              <a:t>Θ</a:t>
            </a:r>
            <a:r>
              <a:rPr lang="en-US" sz="6600" dirty="0" smtClean="0">
                <a:solidFill>
                  <a:srgbClr val="FF0000"/>
                </a:solidFill>
              </a:rPr>
              <a:t>=tan</a:t>
            </a:r>
            <a:r>
              <a:rPr lang="en-US" sz="6600" baseline="30000" dirty="0" smtClean="0">
                <a:solidFill>
                  <a:srgbClr val="FF0000"/>
                </a:solidFill>
              </a:rPr>
              <a:t>-1</a:t>
            </a:r>
            <a:r>
              <a:rPr lang="en-US" sz="6600" dirty="0" smtClean="0">
                <a:solidFill>
                  <a:srgbClr val="FF0000"/>
                </a:solidFill>
              </a:rPr>
              <a:t>(A</a:t>
            </a:r>
            <a:r>
              <a:rPr lang="en-US" sz="6600" baseline="-25000" dirty="0" smtClean="0">
                <a:solidFill>
                  <a:srgbClr val="FF0000"/>
                </a:solidFill>
              </a:rPr>
              <a:t>y</a:t>
            </a:r>
            <a:r>
              <a:rPr lang="en-US" sz="6600" dirty="0" smtClean="0">
                <a:solidFill>
                  <a:srgbClr val="FF0000"/>
                </a:solidFill>
              </a:rPr>
              <a:t>/A</a:t>
            </a:r>
            <a:r>
              <a:rPr lang="en-US" sz="6600" baseline="-25000" dirty="0" smtClean="0">
                <a:solidFill>
                  <a:srgbClr val="FF0000"/>
                </a:solidFill>
              </a:rPr>
              <a:t>x</a:t>
            </a:r>
            <a:r>
              <a:rPr lang="en-US" sz="6600" dirty="0" smtClean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Equations to memorize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447800"/>
            <a:ext cx="7772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Equation for slope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3581400"/>
            <a:ext cx="7467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Slope = (</a:t>
            </a:r>
            <a:r>
              <a:rPr lang="el-GR" sz="6600" dirty="0" smtClean="0">
                <a:solidFill>
                  <a:srgbClr val="FF0000"/>
                </a:solidFill>
              </a:rPr>
              <a:t>Δ</a:t>
            </a:r>
            <a:r>
              <a:rPr lang="en-US" sz="6600" dirty="0" smtClean="0">
                <a:solidFill>
                  <a:srgbClr val="FF0000"/>
                </a:solidFill>
              </a:rPr>
              <a:t>y/</a:t>
            </a:r>
            <a:r>
              <a:rPr lang="el-GR" sz="6600" dirty="0" smtClean="0">
                <a:solidFill>
                  <a:srgbClr val="FF0000"/>
                </a:solidFill>
              </a:rPr>
              <a:t>Δ</a:t>
            </a:r>
            <a:r>
              <a:rPr lang="en-US" sz="6600" dirty="0" smtClean="0">
                <a:solidFill>
                  <a:srgbClr val="FF0000"/>
                </a:solidFill>
              </a:rPr>
              <a:t>x)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Equations to memorize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447800"/>
            <a:ext cx="777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Equation for area of a sloped (triangle) graph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3581400"/>
            <a:ext cx="7467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Area = 1/2bh or </a:t>
            </a:r>
          </a:p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[(x-value)(y-value)]/2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Equations to memorize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9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8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2114</TotalTime>
  <Words>734</Words>
  <Application>Microsoft Office PowerPoint</Application>
  <PresentationFormat>On-screen Show (4:3)</PresentationFormat>
  <Paragraphs>166</Paragraphs>
  <Slides>55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10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66" baseType="lpstr">
      <vt:lpstr>Office Theme</vt:lpstr>
      <vt:lpstr>1_Office Theme</vt:lpstr>
      <vt:lpstr>2_Office Theme</vt:lpstr>
      <vt:lpstr>3_Office Theme</vt:lpstr>
      <vt:lpstr>4_Office Theme</vt:lpstr>
      <vt:lpstr>5_Office Theme</vt:lpstr>
      <vt:lpstr>6_Office Theme</vt:lpstr>
      <vt:lpstr>7_Office Theme</vt:lpstr>
      <vt:lpstr>8_Office Theme</vt:lpstr>
      <vt:lpstr>9_Office Theme</vt:lpstr>
      <vt:lpstr>Bitmap Image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Arlington Central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gsaylor</dc:creator>
  <cp:lastModifiedBy>GWEN SAYLOR</cp:lastModifiedBy>
  <cp:revision>59</cp:revision>
  <dcterms:created xsi:type="dcterms:W3CDTF">2013-05-14T13:06:06Z</dcterms:created>
  <dcterms:modified xsi:type="dcterms:W3CDTF">2018-12-19T17:24:19Z</dcterms:modified>
</cp:coreProperties>
</file>