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</p:sldMasterIdLst>
  <p:sldIdLst>
    <p:sldId id="350" r:id="rId11"/>
    <p:sldId id="352" r:id="rId12"/>
    <p:sldId id="353" r:id="rId13"/>
    <p:sldId id="355" r:id="rId14"/>
    <p:sldId id="423" r:id="rId15"/>
    <p:sldId id="424" r:id="rId16"/>
    <p:sldId id="359" r:id="rId17"/>
    <p:sldId id="360" r:id="rId18"/>
    <p:sldId id="361" r:id="rId19"/>
    <p:sldId id="362" r:id="rId20"/>
    <p:sldId id="483" r:id="rId21"/>
    <p:sldId id="348" r:id="rId22"/>
    <p:sldId id="363" r:id="rId23"/>
    <p:sldId id="364" r:id="rId24"/>
    <p:sldId id="358" r:id="rId25"/>
    <p:sldId id="368" r:id="rId26"/>
    <p:sldId id="369" r:id="rId27"/>
    <p:sldId id="370" r:id="rId28"/>
    <p:sldId id="373" r:id="rId29"/>
    <p:sldId id="497" r:id="rId30"/>
    <p:sldId id="374" r:id="rId31"/>
    <p:sldId id="375" r:id="rId32"/>
    <p:sldId id="484" r:id="rId33"/>
    <p:sldId id="485" r:id="rId34"/>
    <p:sldId id="486" r:id="rId35"/>
    <p:sldId id="487" r:id="rId36"/>
    <p:sldId id="488" r:id="rId37"/>
    <p:sldId id="489" r:id="rId38"/>
    <p:sldId id="490" r:id="rId39"/>
    <p:sldId id="491" r:id="rId40"/>
    <p:sldId id="492" r:id="rId41"/>
    <p:sldId id="495" r:id="rId42"/>
    <p:sldId id="494" r:id="rId43"/>
    <p:sldId id="493" r:id="rId44"/>
    <p:sldId id="496" r:id="rId45"/>
    <p:sldId id="458" r:id="rId46"/>
    <p:sldId id="459" r:id="rId47"/>
    <p:sldId id="460" r:id="rId48"/>
    <p:sldId id="461" r:id="rId49"/>
    <p:sldId id="462" r:id="rId50"/>
    <p:sldId id="463" r:id="rId51"/>
    <p:sldId id="464" r:id="rId52"/>
    <p:sldId id="465" r:id="rId53"/>
    <p:sldId id="466" r:id="rId54"/>
    <p:sldId id="467" r:id="rId55"/>
    <p:sldId id="468" r:id="rId56"/>
    <p:sldId id="469" r:id="rId57"/>
    <p:sldId id="470" r:id="rId58"/>
    <p:sldId id="471" r:id="rId59"/>
    <p:sldId id="472" r:id="rId60"/>
    <p:sldId id="473" r:id="rId61"/>
    <p:sldId id="474" r:id="rId62"/>
    <p:sldId id="475" r:id="rId63"/>
    <p:sldId id="476" r:id="rId64"/>
    <p:sldId id="477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FC58C4-BE89-4714-AE06-DFFD3A95ED91}">
          <p14:sldIdLst>
            <p14:sldId id="350"/>
            <p14:sldId id="352"/>
            <p14:sldId id="353"/>
            <p14:sldId id="355"/>
            <p14:sldId id="423"/>
            <p14:sldId id="424"/>
            <p14:sldId id="359"/>
            <p14:sldId id="360"/>
            <p14:sldId id="361"/>
            <p14:sldId id="362"/>
            <p14:sldId id="483"/>
            <p14:sldId id="348"/>
            <p14:sldId id="363"/>
            <p14:sldId id="364"/>
            <p14:sldId id="358"/>
            <p14:sldId id="368"/>
            <p14:sldId id="369"/>
            <p14:sldId id="370"/>
            <p14:sldId id="373"/>
            <p14:sldId id="497"/>
            <p14:sldId id="374"/>
            <p14:sldId id="375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5"/>
            <p14:sldId id="494"/>
            <p14:sldId id="493"/>
            <p14:sldId id="496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</p14:sldIdLst>
        </p14:section>
        <p14:section name="Untitled Section" id="{F6CEF337-18D9-4C50-9978-8ACE2E9723CF}">
          <p14:sldIdLst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8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slide" Target="slides/slide40.xml"/><Relationship Id="rId55" Type="http://schemas.openxmlformats.org/officeDocument/2006/relationships/slide" Target="slides/slide45.xml"/><Relationship Id="rId63" Type="http://schemas.openxmlformats.org/officeDocument/2006/relationships/slide" Target="slides/slide53.xml"/><Relationship Id="rId68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slide" Target="slides/slide43.xml"/><Relationship Id="rId58" Type="http://schemas.openxmlformats.org/officeDocument/2006/relationships/slide" Target="slides/slide48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slide" Target="slides/slide47.xml"/><Relationship Id="rId61" Type="http://schemas.openxmlformats.org/officeDocument/2006/relationships/slide" Target="slides/slide5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slide" Target="slides/slide42.xml"/><Relationship Id="rId60" Type="http://schemas.openxmlformats.org/officeDocument/2006/relationships/slide" Target="slides/slide50.xml"/><Relationship Id="rId65" Type="http://schemas.openxmlformats.org/officeDocument/2006/relationships/slide" Target="slides/slide5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slide" Target="slides/slide46.xml"/><Relationship Id="rId64" Type="http://schemas.openxmlformats.org/officeDocument/2006/relationships/slide" Target="slides/slide54.xml"/><Relationship Id="rId69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59" Type="http://schemas.openxmlformats.org/officeDocument/2006/relationships/slide" Target="slides/slide49.xml"/><Relationship Id="rId67" Type="http://schemas.openxmlformats.org/officeDocument/2006/relationships/viewProps" Target="viewProps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slide" Target="slides/slide44.xml"/><Relationship Id="rId62" Type="http://schemas.openxmlformats.org/officeDocument/2006/relationships/slide" Target="slides/slide5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7961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3369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9435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089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2688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8793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754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0067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493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7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7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13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03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8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72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777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14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44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2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86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35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82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26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45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05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32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824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94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0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412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01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442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001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633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797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804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3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36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6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78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884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081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7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501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633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797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804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36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3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667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78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884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081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7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501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633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797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804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369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667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789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884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081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7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50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91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608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7507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160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137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13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0847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713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856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7566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9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6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020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7507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160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137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13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0847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713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8564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7566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6085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020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7507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1608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1373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136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08477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713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8564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7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4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F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┴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straight line (rectangular)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</a:t>
            </a:r>
            <a:r>
              <a:rPr lang="en-US" sz="6600" dirty="0" err="1" smtClean="0">
                <a:solidFill>
                  <a:srgbClr val="FF0000"/>
                </a:solidFill>
              </a:rPr>
              <a:t>bh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(x-value)(y-value)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Equation for F</a:t>
            </a:r>
            <a:r>
              <a:rPr lang="en-US" sz="6000" baseline="-25000" dirty="0" smtClean="0">
                <a:solidFill>
                  <a:prstClr val="black"/>
                </a:solidFill>
              </a:rPr>
              <a:t>s</a:t>
            </a:r>
            <a:r>
              <a:rPr lang="en-US" sz="6000" dirty="0" smtClean="0">
                <a:solidFill>
                  <a:prstClr val="black"/>
                </a:solidFill>
              </a:rPr>
              <a:t> when a mass is applied vertically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s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dirty="0" smtClean="0">
                <a:solidFill>
                  <a:srgbClr val="FF0000"/>
                </a:solidFill>
              </a:rPr>
              <a:t>=mg 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(or </a:t>
            </a:r>
            <a:r>
              <a:rPr lang="en-US" sz="6600" dirty="0" err="1" smtClean="0">
                <a:solidFill>
                  <a:srgbClr val="FF0000"/>
                </a:solidFill>
              </a:rPr>
              <a:t>kx</a:t>
            </a:r>
            <a:r>
              <a:rPr lang="en-US" sz="6600" dirty="0" smtClean="0">
                <a:solidFill>
                  <a:srgbClr val="FF0000"/>
                </a:solidFill>
              </a:rPr>
              <a:t>=mg)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Equations to memorize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1447800" y="1371600"/>
          <a:ext cx="2590800" cy="263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Bitmap Image" r:id="rId3" imgW="1209524" imgH="1228571" progId="PBrush">
                  <p:embed/>
                </p:oleObj>
              </mc:Choice>
              <mc:Fallback>
                <p:oleObj name="Bitmap Image" r:id="rId3" imgW="1209524" imgH="1228571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2590800" cy="263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419600"/>
            <a:ext cx="6934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Inverse or inverse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953000" y="1371600"/>
          <a:ext cx="322853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Bitmap Image" r:id="rId5" imgW="1457143" imgH="1238423" progId="PBrush">
                  <p:embed/>
                </p:oleObj>
              </mc:Choice>
              <mc:Fallback>
                <p:oleObj name="Bitmap Image" r:id="rId5" imgW="1457143" imgH="1238423" progId="PBrush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71600"/>
                        <a:ext cx="322853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590800" y="1676400"/>
          <a:ext cx="2514600" cy="247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5" name="Bitmap Image" r:id="rId3" imgW="1238423" imgH="1219370" progId="PBrush">
                  <p:embed/>
                </p:oleObj>
              </mc:Choice>
              <mc:Fallback>
                <p:oleObj name="Bitmap Image" r:id="rId3" imgW="1238423" imgH="1219370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514600" cy="247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3276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2362200" y="1676400"/>
          <a:ext cx="2667000" cy="253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9" name="Bitmap Image" r:id="rId3" imgW="1305107" imgH="1238423" progId="PBrush">
                  <p:embed/>
                </p:oleObj>
              </mc:Choice>
              <mc:Fallback>
                <p:oleObj name="Bitmap Image" r:id="rId3" imgW="1305107" imgH="1238423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2667000" cy="2530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quantity in which both direction and magnitude are important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Vector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Another word for mass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Inertia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Mass x velocity =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Momentum or impulse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area where an object feels the force of another object with the same fundamental force carrier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Field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word for the “size” of a measurement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Magnitude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</a:t>
            </a:r>
            <a:r>
              <a:rPr lang="en-US" sz="6000" dirty="0" err="1" smtClean="0"/>
              <a:t>F</a:t>
            </a:r>
            <a:r>
              <a:rPr lang="en-US" sz="6000" baseline="-25000" dirty="0" err="1" smtClean="0"/>
              <a:t>gII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II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sin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=mg(sin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When trying to solve for an unknown force using a force diagram, what 2 questions must you answer?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What axis (x, y, or II)?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Is it at equilibrium?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2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Term for the sum of two vector quantities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Resultant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term for an object that is not experiencing acceleration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Constant velocity or equilibrium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force causing an object to move in a circular path is always directed to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The center of the circle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0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As an object moves further from the center of a planet, the mass of the object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Remains the same (</a:t>
            </a:r>
            <a:r>
              <a:rPr lang="en-US" sz="4000" dirty="0" err="1" smtClean="0">
                <a:solidFill>
                  <a:srgbClr val="FF0000"/>
                </a:solidFill>
              </a:rPr>
              <a:t>F</a:t>
            </a:r>
            <a:r>
              <a:rPr lang="en-US" sz="40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4000" dirty="0" smtClean="0">
                <a:solidFill>
                  <a:srgbClr val="FF0000"/>
                </a:solidFill>
              </a:rPr>
              <a:t> changes)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For an object moving in a circle, at any point the velocity is directed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Tangent to the circle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Centripetal acceleration is directed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To the center of the circle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determine the force of friction on an object that is remaining at rest you must use the coefficient of ____________ friction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924772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static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For an object in motion, the _____________ coefficient of friction must be used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kinetic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5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gravitational force is always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attractive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5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 force applied at an angle, the horizontal </a:t>
            </a:r>
            <a:r>
              <a:rPr lang="en-US" sz="2800" dirty="0" smtClean="0"/>
              <a:t>(or force parallel to the surface)</a:t>
            </a:r>
            <a:r>
              <a:rPr lang="en-US" sz="6000" dirty="0" smtClean="0"/>
              <a:t> equals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953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AX</a:t>
            </a:r>
            <a:r>
              <a:rPr lang="en-US" sz="6600" dirty="0" smtClean="0">
                <a:solidFill>
                  <a:srgbClr val="FF0000"/>
                </a:solidFill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cs typeface="Times New Roman"/>
              </a:rPr>
              <a:t>A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cs typeface="Times New Roman"/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normal force is the force from a surface that always points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Perpendicular to the surface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5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Net Force always agrees with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acceleration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066799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If acceleration is constant, </a:t>
            </a:r>
            <a:r>
              <a:rPr lang="en-US" sz="4000" dirty="0" err="1" smtClean="0">
                <a:solidFill>
                  <a:prstClr val="black"/>
                </a:solidFill>
              </a:rPr>
              <a:t>F</a:t>
            </a:r>
            <a:r>
              <a:rPr lang="en-US" sz="4000" baseline="-25000" dirty="0" err="1">
                <a:solidFill>
                  <a:prstClr val="black"/>
                </a:solidFill>
              </a:rPr>
              <a:t>n</a:t>
            </a:r>
            <a:r>
              <a:rPr lang="en-US" sz="4000" baseline="-25000" dirty="0" err="1" smtClean="0">
                <a:solidFill>
                  <a:prstClr val="black"/>
                </a:solidFill>
              </a:rPr>
              <a:t>et</a:t>
            </a:r>
            <a:r>
              <a:rPr lang="en-US" sz="4000" dirty="0" smtClean="0">
                <a:solidFill>
                  <a:prstClr val="black"/>
                </a:solidFill>
              </a:rPr>
              <a:t> will be</a:t>
            </a:r>
            <a:endParaRPr lang="en-US" sz="4000" baseline="-25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Constant (uniform)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During a collision the momentum of the system before the event always equals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Momentum after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For any given change in momentum an increase in time will cause </a:t>
            </a:r>
            <a:r>
              <a:rPr lang="en-US" sz="4000" dirty="0" err="1" smtClean="0">
                <a:solidFill>
                  <a:prstClr val="black"/>
                </a:solidFill>
              </a:rPr>
              <a:t>F</a:t>
            </a:r>
            <a:r>
              <a:rPr lang="en-US" sz="4000" baseline="-25000" dirty="0" err="1">
                <a:solidFill>
                  <a:prstClr val="black"/>
                </a:solidFill>
              </a:rPr>
              <a:t>n</a:t>
            </a:r>
            <a:r>
              <a:rPr lang="en-US" sz="4000" baseline="-25000" dirty="0" err="1" smtClean="0">
                <a:solidFill>
                  <a:prstClr val="black"/>
                </a:solidFill>
              </a:rPr>
              <a:t>et</a:t>
            </a:r>
            <a:r>
              <a:rPr lang="en-US" sz="4000" dirty="0" smtClean="0">
                <a:solidFill>
                  <a:prstClr val="black"/>
                </a:solidFill>
              </a:rPr>
              <a:t> to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decrease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rate in change of momentum is known as </a:t>
            </a:r>
            <a:endParaRPr lang="en-US" sz="40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581400"/>
                <a:ext cx="7162800" cy="1017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4000" baseline="-25000" dirty="0" err="1">
                    <a:solidFill>
                      <a:srgbClr val="FF0000"/>
                    </a:solidFill>
                  </a:rPr>
                  <a:t>n</a:t>
                </a:r>
                <a:r>
                  <a:rPr lang="en-US" sz="4000" baseline="-25000" dirty="0" err="1" smtClean="0">
                    <a:solidFill>
                      <a:srgbClr val="FF0000"/>
                    </a:solidFill>
                  </a:rPr>
                  <a:t>et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40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7162800" cy="1017330"/>
              </a:xfrm>
              <a:prstGeom prst="rect">
                <a:avLst/>
              </a:prstGeom>
              <a:blipFill rotWithShape="1">
                <a:blip r:embed="rId2"/>
                <a:stretch>
                  <a:fillRect b="-9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44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Normal Force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Net force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net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Spring constant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30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Coefficient of friction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µ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The equation for the circumference of a circle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429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C=2</a:t>
            </a:r>
            <a:r>
              <a:rPr lang="el-GR" sz="6600" dirty="0" smtClean="0">
                <a:solidFill>
                  <a:srgbClr val="FF0000"/>
                </a:solidFill>
              </a:rPr>
              <a:t>π</a:t>
            </a:r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mass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Weight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Parallel component of weight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743" y="3276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gII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Change in equilibrium length of a spring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3046988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x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Spring Force 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Centripetal Force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Centripetal acceleration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971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</a:t>
            </a:r>
            <a:r>
              <a:rPr lang="en-US" sz="6600" baseline="-25000" dirty="0" smtClean="0">
                <a:solidFill>
                  <a:srgbClr val="FF0000"/>
                </a:solidFill>
              </a:rPr>
              <a:t>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Distance between two objects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819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Radius of circle 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Gravitational field strength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895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centripetal force (combined version not on Ref Table)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c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blipFill rotWithShape="0">
                <a:blip r:embed="rId2"/>
                <a:stretch>
                  <a:fillRect b="-14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1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Universal Gravitational constant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7286" y="2895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Acceleration due to gravity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3046988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Frictional Force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f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Impulse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Momentum 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time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VARIABLE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change in momentum = impulse (long version of Newton’s Second Law)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69421" y="4724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net</a:t>
            </a:r>
            <a:r>
              <a:rPr lang="en-US" sz="6600" dirty="0" err="1" smtClean="0">
                <a:solidFill>
                  <a:srgbClr val="FF0000"/>
                </a:solidFill>
              </a:rPr>
              <a:t>t</a:t>
            </a:r>
            <a:r>
              <a:rPr lang="en-US" sz="6600" dirty="0" smtClean="0">
                <a:solidFill>
                  <a:srgbClr val="FF0000"/>
                </a:solidFill>
              </a:rPr>
              <a:t>=m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861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 of a resultant given horizontal and vertical components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dirty="0" smtClean="0">
                <a:solidFill>
                  <a:srgbClr val="FF0000"/>
                </a:solidFill>
              </a:rPr>
              <a:t>=tan</a:t>
            </a:r>
            <a:r>
              <a:rPr lang="en-US" sz="6600" baseline="30000" dirty="0" smtClean="0">
                <a:solidFill>
                  <a:srgbClr val="FF0000"/>
                </a:solidFill>
              </a:rPr>
              <a:t>-1</a:t>
            </a:r>
            <a:r>
              <a:rPr lang="en-US" sz="6600" dirty="0" smtClean="0">
                <a:solidFill>
                  <a:srgbClr val="FF0000"/>
                </a:solidFill>
              </a:rPr>
              <a:t>(A</a:t>
            </a:r>
            <a:r>
              <a:rPr lang="en-US" sz="6600" baseline="-25000" dirty="0" smtClean="0">
                <a:solidFill>
                  <a:srgbClr val="FF0000"/>
                </a:solidFill>
              </a:rPr>
              <a:t>y</a:t>
            </a:r>
            <a:r>
              <a:rPr lang="en-US" sz="6600" dirty="0" smtClean="0">
                <a:solidFill>
                  <a:srgbClr val="FF0000"/>
                </a:solidFill>
              </a:rPr>
              <a:t>/A</a:t>
            </a:r>
            <a:r>
              <a:rPr lang="en-US" sz="6600" baseline="-25000" dirty="0" smtClean="0">
                <a:solidFill>
                  <a:srgbClr val="FF0000"/>
                </a:solidFill>
              </a:rPr>
              <a:t>x</a:t>
            </a:r>
            <a:r>
              <a:rPr lang="en-US" sz="66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slope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Slope = (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y/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x)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sloped (triangle)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1/2bh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[(x-value)(y-value)]/2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734</Words>
  <Application>Microsoft Office PowerPoint</Application>
  <PresentationFormat>On-screen Show (4:3)</PresentationFormat>
  <Paragraphs>166</Paragraphs>
  <Slides>55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6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GWEN SAYLOR</cp:lastModifiedBy>
  <cp:revision>59</cp:revision>
  <dcterms:created xsi:type="dcterms:W3CDTF">2013-05-14T13:06:06Z</dcterms:created>
  <dcterms:modified xsi:type="dcterms:W3CDTF">2018-12-19T17:24:19Z</dcterms:modified>
</cp:coreProperties>
</file>