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0" r:id="rId2"/>
    <p:sldId id="352" r:id="rId3"/>
    <p:sldId id="353" r:id="rId4"/>
    <p:sldId id="354" r:id="rId5"/>
    <p:sldId id="355" r:id="rId6"/>
    <p:sldId id="356" r:id="rId7"/>
    <p:sldId id="357" r:id="rId8"/>
    <p:sldId id="423" r:id="rId9"/>
    <p:sldId id="424" r:id="rId10"/>
    <p:sldId id="425" r:id="rId11"/>
    <p:sldId id="426" r:id="rId12"/>
    <p:sldId id="359" r:id="rId13"/>
    <p:sldId id="360" r:id="rId14"/>
    <p:sldId id="361" r:id="rId15"/>
    <p:sldId id="362" r:id="rId16"/>
    <p:sldId id="473" r:id="rId17"/>
    <p:sldId id="348" r:id="rId18"/>
    <p:sldId id="363" r:id="rId19"/>
    <p:sldId id="364" r:id="rId20"/>
    <p:sldId id="358" r:id="rId21"/>
    <p:sldId id="427" r:id="rId22"/>
    <p:sldId id="474" r:id="rId23"/>
    <p:sldId id="475" r:id="rId24"/>
    <p:sldId id="462" r:id="rId25"/>
    <p:sldId id="480" r:id="rId26"/>
    <p:sldId id="479" r:id="rId27"/>
    <p:sldId id="365" r:id="rId28"/>
    <p:sldId id="366" r:id="rId29"/>
    <p:sldId id="367" r:id="rId30"/>
    <p:sldId id="368" r:id="rId31"/>
    <p:sldId id="463" r:id="rId32"/>
    <p:sldId id="369" r:id="rId33"/>
    <p:sldId id="370" r:id="rId34"/>
    <p:sldId id="371" r:id="rId35"/>
    <p:sldId id="372" r:id="rId36"/>
    <p:sldId id="464" r:id="rId37"/>
    <p:sldId id="373" r:id="rId38"/>
    <p:sldId id="374" r:id="rId39"/>
    <p:sldId id="476" r:id="rId40"/>
    <p:sldId id="375" r:id="rId41"/>
    <p:sldId id="376" r:id="rId42"/>
    <p:sldId id="377" r:id="rId43"/>
    <p:sldId id="378" r:id="rId44"/>
    <p:sldId id="379" r:id="rId45"/>
    <p:sldId id="380" r:id="rId46"/>
    <p:sldId id="381" r:id="rId47"/>
    <p:sldId id="382" r:id="rId48"/>
    <p:sldId id="467" r:id="rId49"/>
    <p:sldId id="469" r:id="rId50"/>
    <p:sldId id="468" r:id="rId51"/>
    <p:sldId id="383" r:id="rId52"/>
    <p:sldId id="384" r:id="rId53"/>
    <p:sldId id="385" r:id="rId54"/>
    <p:sldId id="386" r:id="rId55"/>
    <p:sldId id="387" r:id="rId56"/>
    <p:sldId id="481" r:id="rId57"/>
    <p:sldId id="388" r:id="rId58"/>
    <p:sldId id="389" r:id="rId59"/>
    <p:sldId id="390" r:id="rId60"/>
    <p:sldId id="391" r:id="rId61"/>
    <p:sldId id="392" r:id="rId62"/>
    <p:sldId id="393" r:id="rId63"/>
    <p:sldId id="394" r:id="rId64"/>
    <p:sldId id="395" r:id="rId65"/>
    <p:sldId id="396" r:id="rId66"/>
    <p:sldId id="397" r:id="rId67"/>
    <p:sldId id="398" r:id="rId68"/>
    <p:sldId id="399" r:id="rId69"/>
    <p:sldId id="400" r:id="rId70"/>
    <p:sldId id="401" r:id="rId71"/>
    <p:sldId id="402" r:id="rId72"/>
    <p:sldId id="409" r:id="rId73"/>
    <p:sldId id="403" r:id="rId74"/>
    <p:sldId id="407" r:id="rId75"/>
    <p:sldId id="471" r:id="rId76"/>
    <p:sldId id="472" r:id="rId77"/>
    <p:sldId id="408" r:id="rId78"/>
    <p:sldId id="404" r:id="rId79"/>
    <p:sldId id="410" r:id="rId80"/>
    <p:sldId id="405" r:id="rId81"/>
    <p:sldId id="411" r:id="rId82"/>
    <p:sldId id="406" r:id="rId83"/>
    <p:sldId id="412" r:id="rId84"/>
    <p:sldId id="413" r:id="rId85"/>
    <p:sldId id="414" r:id="rId86"/>
    <p:sldId id="415" r:id="rId87"/>
    <p:sldId id="416" r:id="rId88"/>
    <p:sldId id="417" r:id="rId89"/>
    <p:sldId id="418" r:id="rId90"/>
    <p:sldId id="477" r:id="rId91"/>
    <p:sldId id="478" r:id="rId92"/>
    <p:sldId id="419" r:id="rId93"/>
    <p:sldId id="470" r:id="rId94"/>
    <p:sldId id="420" r:id="rId95"/>
    <p:sldId id="421" r:id="rId96"/>
    <p:sldId id="422" r:id="rId97"/>
    <p:sldId id="466" r:id="rId98"/>
    <p:sldId id="465" r:id="rId99"/>
    <p:sldId id="429" r:id="rId100"/>
    <p:sldId id="430" r:id="rId101"/>
    <p:sldId id="431" r:id="rId102"/>
    <p:sldId id="432" r:id="rId103"/>
    <p:sldId id="433" r:id="rId104"/>
    <p:sldId id="434" r:id="rId105"/>
    <p:sldId id="435" r:id="rId106"/>
    <p:sldId id="436" r:id="rId107"/>
    <p:sldId id="438" r:id="rId108"/>
    <p:sldId id="442" r:id="rId109"/>
    <p:sldId id="437" r:id="rId110"/>
    <p:sldId id="441" r:id="rId111"/>
    <p:sldId id="440" r:id="rId112"/>
    <p:sldId id="439" r:id="rId113"/>
    <p:sldId id="443" r:id="rId114"/>
    <p:sldId id="444" r:id="rId115"/>
    <p:sldId id="447" r:id="rId116"/>
    <p:sldId id="448" r:id="rId117"/>
    <p:sldId id="449" r:id="rId118"/>
    <p:sldId id="450" r:id="rId119"/>
    <p:sldId id="451" r:id="rId120"/>
    <p:sldId id="452" r:id="rId121"/>
    <p:sldId id="453" r:id="rId122"/>
    <p:sldId id="455" r:id="rId123"/>
    <p:sldId id="456" r:id="rId124"/>
    <p:sldId id="457" r:id="rId125"/>
    <p:sldId id="458" r:id="rId126"/>
    <p:sldId id="459" r:id="rId127"/>
    <p:sldId id="460" r:id="rId128"/>
    <p:sldId id="461" r:id="rId1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86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38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tableStyles" Target="tableStyle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7F6BD-7BC2-4FFF-B81F-EFC5E6B4D980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7F6BD-7BC2-4FFF-B81F-EFC5E6B4D980}" type="datetimeFigureOut">
              <a:rPr lang="en-US" smtClean="0"/>
              <a:pPr/>
              <a:t>5/27/2015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8CE90-594F-47EC-AC8E-85B0B5CCF1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en.wikipedia.org/wiki/File:Crest_trough.svg" TargetMode="Externa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com/imgres?q=diffraction&amp;hl=en&amp;sa=X&amp;tbo=d&amp;rls=com.microsoft:en-us:IE-SearchBox&amp;rlz=1I7GGIE_en&amp;biw=1024&amp;bih=612&amp;tbm=isch&amp;tbnid=Y3eM4UeMXy_2NM:&amp;imgrefurl=http://www.gcsescience.com/pwav44.htm&amp;docid=8eK8gTdy8UOKUM&amp;imgurl=http://www.gcsescience.com/Diffraction-Water-Waves.gif&amp;w=432&amp;h=218&amp;ei=OyXCUO3-JYzO0QH3mYCABQ&amp;zoom=1&amp;iact=hc&amp;vpx=257&amp;vpy=166&amp;dur=578&amp;hovh=159&amp;hovw=316&amp;tx=118&amp;ty=86&amp;sig=112098396977819436249&amp;page=1&amp;tbnh=82&amp;tbnw=162&amp;start=0&amp;ndsp=19&amp;ved=1t:429,r:2,s:0,i:160" TargetMode="Externa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9812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For an inclined plane, F</a:t>
            </a:r>
            <a:r>
              <a:rPr lang="en-US" sz="6000" baseline="-25000" dirty="0" smtClean="0"/>
              <a:t>N</a:t>
            </a:r>
            <a:r>
              <a:rPr lang="en-US" sz="6000" dirty="0" smtClean="0"/>
              <a:t> is equal to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44196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g</a:t>
            </a:r>
            <a:r>
              <a:rPr lang="en-US" sz="6600" baseline="-25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┴</a:t>
            </a:r>
            <a:r>
              <a:rPr lang="en-US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=</a:t>
            </a:r>
            <a:r>
              <a:rPr lang="en-US" sz="66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lang="en-US" sz="6600" baseline="-250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lang="en-US" sz="66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cos</a:t>
            </a:r>
            <a:r>
              <a:rPr lang="el-GR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θ</a:t>
            </a:r>
            <a:r>
              <a:rPr lang="en-US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=mg(</a:t>
            </a:r>
            <a:r>
              <a:rPr lang="en-US" sz="66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cos</a:t>
            </a:r>
            <a:r>
              <a:rPr lang="el-GR" sz="4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θ</a:t>
            </a:r>
            <a:r>
              <a:rPr lang="en-US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)</a:t>
            </a:r>
            <a:endParaRPr lang="en-US" sz="6600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9391" y="1055141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Short cut for time when v</a:t>
            </a:r>
            <a:r>
              <a:rPr lang="en-US" sz="6000" baseline="-25000" dirty="0" smtClean="0"/>
              <a:t>i</a:t>
            </a:r>
            <a:r>
              <a:rPr lang="en-US" sz="6000" dirty="0" smtClean="0"/>
              <a:t>=0  such as dropped from rest</a:t>
            </a:r>
            <a:endParaRPr lang="en-US" sz="6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84376" y="4698883"/>
                <a:ext cx="7467600" cy="2254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6600" dirty="0" smtClean="0">
                    <a:solidFill>
                      <a:srgbClr val="FF0000"/>
                    </a:solidFill>
                  </a:rPr>
                  <a:t>t=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6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6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num>
                          <m:den>
                            <m: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𝑔</m:t>
                            </m:r>
                          </m:den>
                        </m:f>
                      </m:e>
                    </m:rad>
                    <m:r>
                      <a:rPr lang="en-US" sz="6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6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or</m:t>
                    </m:r>
                    <m:r>
                      <a:rPr lang="en-US" sz="6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6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sz="6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num>
                          <m:den>
                            <m: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rad>
                  </m:oMath>
                </a14:m>
                <a:endParaRPr lang="en-US" sz="66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376" y="4698883"/>
                <a:ext cx="7467600" cy="22541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687055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Image to recognize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1910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Longitudinal Wave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6" name="il_fi" descr="http://js082.k12.sd.us/My_Classes/Physical_Science/waves/waves_images/wave_compression-rarefaction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302108"/>
            <a:ext cx="4191000" cy="1898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55395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Image to recognize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1910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Transverse Wave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6" name="Picture 5" descr="Crest trough.sv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1524000"/>
            <a:ext cx="4876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76354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Image to recognize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1910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Doppler Effect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5" name="il_fi" descr="http://www.arm.gov/images/cms/Doppler_effect_diagrammatic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600200"/>
            <a:ext cx="4191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2537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Image to recognize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1910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Diffraction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5" name="rg_hi" descr="http://t0.gstatic.com/images?q=tbn:ANd9GcTaWap8rGElA2PjPMZbOVWn1hSIsMr1P9xXI9tLPdyokbz9KuZ9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1378308"/>
            <a:ext cx="3886200" cy="1822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455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Image to recognize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1910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Electric Field Lines (away from positive and toward negative)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6" name="Picture 5" descr="http://www.aplusphysics.com/courses/honors/estat/images/PosAndNegEField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737317"/>
            <a:ext cx="3886200" cy="1669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http://www.aplusphysics.com/courses/honors/estat/images/MultipleChargeEField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3850" y="2514600"/>
            <a:ext cx="32575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201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Image to recognize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1910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Magnetic field lines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6" name="Picture 5" descr="http://www.stmary.ws/highschool/physics/home/notes/electricity/magnetism/imgF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143000"/>
            <a:ext cx="2667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http://www.ece.neu.edu/faculty/nian/mom/img/How%20Magnets%20Work/magneticFieldLinesAttractive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92930" y="1476692"/>
            <a:ext cx="2846070" cy="1342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Image to recognize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1910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Reflection 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118786" name="Picture 2" descr="Image result for reflection of a r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295400"/>
            <a:ext cx="3352800" cy="2501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9139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Image to recognize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1910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Parallel Circuit 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5" name="Picture 4" descr="http://www.school-for-champions.com/science/images/dc_circuits-parallel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447800"/>
            <a:ext cx="3886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649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Image to recognize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1910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Electromagnetic wave 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5" name="Picture 4" descr="http://obergscience.com/_wizardimages/em_electric_magnetic_propagating_wave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379261"/>
            <a:ext cx="3962400" cy="1821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54651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Image to recognize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1910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Series Circuit 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5" name="Picture 4" descr="http://people.sinclair.edu/nickreeder/eet114/pageArt/CircuitSeriesConnectST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024931"/>
            <a:ext cx="4114800" cy="2327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654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9391" y="1055141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Short cut for final velocity when v</a:t>
            </a:r>
            <a:r>
              <a:rPr lang="en-US" sz="6000" baseline="-25000" dirty="0" smtClean="0"/>
              <a:t>i</a:t>
            </a:r>
            <a:r>
              <a:rPr lang="en-US" sz="6000" dirty="0" smtClean="0"/>
              <a:t>=0</a:t>
            </a:r>
            <a:endParaRPr lang="en-US" sz="6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79391" y="3276600"/>
                <a:ext cx="7467600" cy="1322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6600" dirty="0" err="1" smtClean="0">
                    <a:solidFill>
                      <a:srgbClr val="FF0000"/>
                    </a:solidFill>
                  </a:rPr>
                  <a:t>v</a:t>
                </a:r>
                <a:r>
                  <a:rPr lang="en-US" sz="6600" baseline="-25000" dirty="0" err="1" smtClean="0">
                    <a:solidFill>
                      <a:srgbClr val="FF0000"/>
                    </a:solidFill>
                  </a:rPr>
                  <a:t>f</a:t>
                </a:r>
                <a:r>
                  <a:rPr lang="en-US" sz="6600" dirty="0" smtClean="0">
                    <a:solidFill>
                      <a:srgbClr val="FF0000"/>
                    </a:solidFill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6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𝑔h</m:t>
                        </m:r>
                      </m:e>
                    </m:rad>
                  </m:oMath>
                </a14:m>
                <a:r>
                  <a:rPr lang="en-US" sz="6600" baseline="-250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6600" dirty="0" smtClean="0">
                    <a:solidFill>
                      <a:srgbClr val="FF0000"/>
                    </a:solidFill>
                  </a:rPr>
                  <a:t>or </a:t>
                </a:r>
                <a:r>
                  <a:rPr lang="en-US" sz="6600" dirty="0" err="1" smtClean="0">
                    <a:solidFill>
                      <a:srgbClr val="FF0000"/>
                    </a:solidFill>
                  </a:rPr>
                  <a:t>v</a:t>
                </a:r>
                <a:r>
                  <a:rPr lang="en-US" sz="6600" baseline="-25000" dirty="0" err="1" smtClean="0">
                    <a:solidFill>
                      <a:srgbClr val="FF0000"/>
                    </a:solidFill>
                  </a:rPr>
                  <a:t>f</a:t>
                </a:r>
                <a:r>
                  <a:rPr lang="en-US" sz="6600" dirty="0" smtClean="0">
                    <a:solidFill>
                      <a:srgbClr val="FF0000"/>
                    </a:solidFill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6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𝑎𝑑</m:t>
                        </m:r>
                      </m:e>
                    </m:rad>
                  </m:oMath>
                </a14:m>
                <a:r>
                  <a:rPr lang="en-US" sz="6600" baseline="-25000" dirty="0" smtClean="0">
                    <a:solidFill>
                      <a:srgbClr val="FF0000"/>
                    </a:solidFill>
                  </a:rPr>
                  <a:t> </a:t>
                </a:r>
                <a:endParaRPr lang="en-US" sz="66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391" y="3276600"/>
                <a:ext cx="7467600" cy="1322221"/>
              </a:xfrm>
              <a:prstGeom prst="rect">
                <a:avLst/>
              </a:prstGeom>
              <a:blipFill rotWithShape="0">
                <a:blip r:embed="rId2"/>
                <a:stretch>
                  <a:fillRect l="-4082" t="-3704" b="-31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6536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Image to recognize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4191000"/>
            <a:ext cx="8839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-Velocity is tangent</a:t>
            </a:r>
          </a:p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-Centripetal Force &amp;Centripetal Acceleration are toward center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5" name="Picture 4" descr="http://astronomy.swin.edu.au/cms/cpg15x/albums/scaled_cache/centripedal-316x300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990600"/>
            <a:ext cx="3352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927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Image to recognize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1910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W is the equilibrant 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121858" name="Picture 2" descr="Image result for equilibra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873482"/>
            <a:ext cx="3352800" cy="2982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200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Image to recognize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1910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Path of a Projectile launched at an angle 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122882" name="Picture 2" descr="http://images.tutorvista.com/cms/images/101/projectile-motion-grap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371600"/>
            <a:ext cx="41910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30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Image to recognize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1910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Horizontal Projectile 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126978" name="Picture 2" descr="Image result for horizontal project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066800"/>
            <a:ext cx="4343400" cy="2916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445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Image to recognize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8100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Inclined Plane </a:t>
            </a:r>
          </a:p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Weight (</a:t>
            </a:r>
            <a:r>
              <a:rPr lang="en-US" sz="4000" dirty="0" err="1" smtClean="0">
                <a:solidFill>
                  <a:srgbClr val="FF0000"/>
                </a:solidFill>
              </a:rPr>
              <a:t>Fg</a:t>
            </a:r>
            <a:r>
              <a:rPr lang="en-US" sz="4000" dirty="0" smtClean="0">
                <a:solidFill>
                  <a:srgbClr val="FF0000"/>
                </a:solidFill>
              </a:rPr>
              <a:t>) </a:t>
            </a:r>
          </a:p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Normal Force (</a:t>
            </a:r>
            <a:r>
              <a:rPr lang="en-US" sz="4000" dirty="0" err="1" smtClean="0">
                <a:solidFill>
                  <a:srgbClr val="FF0000"/>
                </a:solidFill>
              </a:rPr>
              <a:t>Fgperp</a:t>
            </a:r>
            <a:r>
              <a:rPr lang="en-US" sz="4000" dirty="0" smtClean="0">
                <a:solidFill>
                  <a:srgbClr val="FF0000"/>
                </a:solidFill>
              </a:rPr>
              <a:t>)</a:t>
            </a:r>
          </a:p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Parallel Force (</a:t>
            </a:r>
            <a:r>
              <a:rPr lang="en-US" sz="4000" dirty="0" err="1" smtClean="0">
                <a:solidFill>
                  <a:srgbClr val="FF0000"/>
                </a:solidFill>
              </a:rPr>
              <a:t>Fg</a:t>
            </a:r>
            <a:r>
              <a:rPr lang="en-US" sz="4000" dirty="0" smtClean="0">
                <a:solidFill>
                  <a:srgbClr val="FF0000"/>
                </a:solidFill>
              </a:rPr>
              <a:t> parallel)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AutoShape 2" descr="Image result for inclined plane diagr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Image result for inclined plane diagram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5960" name="Picture 8" descr="http://dev.physicslab.org/asp/nyregents/2003/June/images/4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914401"/>
            <a:ext cx="3753851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14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Image to recognize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1910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Parallel Plate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AutoShape 4" descr="Image result for parallel plate"/>
          <p:cNvSpPr>
            <a:spLocks noChangeAspect="1" noChangeArrowheads="1"/>
          </p:cNvSpPr>
          <p:nvPr/>
        </p:nvSpPr>
        <p:spPr bwMode="auto">
          <a:xfrm>
            <a:off x="1752600" y="1600200"/>
            <a:ext cx="2362200" cy="236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Image result for parallel pl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8010" name="Picture 10" descr="http://www.aplusphysics.com/courses/honors/estat/images/ParallelPlates_EField_Sketc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154300"/>
            <a:ext cx="3852862" cy="2480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1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Mathematical Skill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1910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Multiply by 1.6 x 10</a:t>
            </a:r>
            <a:r>
              <a:rPr lang="en-US" sz="4000" baseline="30000" dirty="0" smtClean="0">
                <a:solidFill>
                  <a:srgbClr val="FF0000"/>
                </a:solidFill>
              </a:rPr>
              <a:t>-19</a:t>
            </a:r>
            <a:r>
              <a:rPr lang="en-US" sz="4000" dirty="0" smtClean="0">
                <a:solidFill>
                  <a:srgbClr val="FF0000"/>
                </a:solidFill>
              </a:rPr>
              <a:t>C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AutoShape 4" descr="Image result for parallel plate"/>
          <p:cNvSpPr>
            <a:spLocks noChangeAspect="1" noChangeArrowheads="1"/>
          </p:cNvSpPr>
          <p:nvPr/>
        </p:nvSpPr>
        <p:spPr bwMode="auto">
          <a:xfrm>
            <a:off x="1752600" y="1600200"/>
            <a:ext cx="5334000" cy="236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Image result for parallel pl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71600" y="1219200"/>
            <a:ext cx="678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To convert from elementary charge to Coulombs…..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30965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Mathematical Skill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1910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Divide by 1.6 x 10</a:t>
            </a:r>
            <a:r>
              <a:rPr lang="en-US" sz="4000" baseline="30000" dirty="0" smtClean="0">
                <a:solidFill>
                  <a:srgbClr val="FF0000"/>
                </a:solidFill>
              </a:rPr>
              <a:t>-19</a:t>
            </a:r>
            <a:r>
              <a:rPr lang="en-US" sz="4000" dirty="0" smtClean="0">
                <a:solidFill>
                  <a:srgbClr val="FF0000"/>
                </a:solidFill>
              </a:rPr>
              <a:t>C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AutoShape 4" descr="Image result for parallel plate"/>
          <p:cNvSpPr>
            <a:spLocks noChangeAspect="1" noChangeArrowheads="1"/>
          </p:cNvSpPr>
          <p:nvPr/>
        </p:nvSpPr>
        <p:spPr bwMode="auto">
          <a:xfrm>
            <a:off x="1752600" y="1600200"/>
            <a:ext cx="5334000" cy="236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Image result for parallel pl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71600" y="1219200"/>
            <a:ext cx="678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To convert from Coulombs to elementary charge…..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2804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Mathematical Skill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1910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Multiply by 1.6 x 10</a:t>
            </a:r>
            <a:r>
              <a:rPr lang="en-US" sz="4000" baseline="30000" dirty="0" smtClean="0">
                <a:solidFill>
                  <a:srgbClr val="FF0000"/>
                </a:solidFill>
              </a:rPr>
              <a:t>-19</a:t>
            </a:r>
            <a:r>
              <a:rPr lang="en-US" sz="4000" dirty="0">
                <a:solidFill>
                  <a:srgbClr val="FF0000"/>
                </a:solidFill>
              </a:rPr>
              <a:t>J</a:t>
            </a:r>
          </a:p>
        </p:txBody>
      </p:sp>
      <p:sp>
        <p:nvSpPr>
          <p:cNvPr id="5" name="AutoShape 4" descr="Image result for parallel plate"/>
          <p:cNvSpPr>
            <a:spLocks noChangeAspect="1" noChangeArrowheads="1"/>
          </p:cNvSpPr>
          <p:nvPr/>
        </p:nvSpPr>
        <p:spPr bwMode="auto">
          <a:xfrm>
            <a:off x="1752600" y="1600200"/>
            <a:ext cx="5334000" cy="236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Image result for parallel pl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71600" y="1219200"/>
            <a:ext cx="678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To convert from eV’s to Joules…..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8026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Mathematical Skill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1910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Divide by 1.6 x 10</a:t>
            </a:r>
            <a:r>
              <a:rPr lang="en-US" sz="4000" baseline="30000" dirty="0" smtClean="0">
                <a:solidFill>
                  <a:srgbClr val="FF0000"/>
                </a:solidFill>
              </a:rPr>
              <a:t>-19</a:t>
            </a:r>
            <a:r>
              <a:rPr lang="en-US" sz="4000" dirty="0">
                <a:solidFill>
                  <a:srgbClr val="FF0000"/>
                </a:solidFill>
              </a:rPr>
              <a:t>J</a:t>
            </a:r>
          </a:p>
        </p:txBody>
      </p:sp>
      <p:sp>
        <p:nvSpPr>
          <p:cNvPr id="5" name="AutoShape 4" descr="Image result for parallel plate"/>
          <p:cNvSpPr>
            <a:spLocks noChangeAspect="1" noChangeArrowheads="1"/>
          </p:cNvSpPr>
          <p:nvPr/>
        </p:nvSpPr>
        <p:spPr bwMode="auto">
          <a:xfrm>
            <a:off x="1752600" y="1600200"/>
            <a:ext cx="5334000" cy="236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Image result for parallel pl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71600" y="1219200"/>
            <a:ext cx="678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To convert from Joules to eV’s …..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0072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Angle of a resultant given horizontal and vertical components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41148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6600" dirty="0" smtClean="0">
                <a:solidFill>
                  <a:srgbClr val="FF0000"/>
                </a:solidFill>
              </a:rPr>
              <a:t>Θ</a:t>
            </a:r>
            <a:r>
              <a:rPr lang="en-US" sz="6600" dirty="0" smtClean="0">
                <a:solidFill>
                  <a:srgbClr val="FF0000"/>
                </a:solidFill>
              </a:rPr>
              <a:t>=tan</a:t>
            </a:r>
            <a:r>
              <a:rPr lang="en-US" sz="6600" baseline="30000" dirty="0" smtClean="0">
                <a:solidFill>
                  <a:srgbClr val="FF0000"/>
                </a:solidFill>
              </a:rPr>
              <a:t>-1</a:t>
            </a:r>
            <a:r>
              <a:rPr lang="en-US" sz="6600" dirty="0" smtClean="0">
                <a:solidFill>
                  <a:srgbClr val="FF0000"/>
                </a:solidFill>
              </a:rPr>
              <a:t>(A</a:t>
            </a:r>
            <a:r>
              <a:rPr lang="en-US" sz="6600" baseline="-25000" dirty="0" smtClean="0">
                <a:solidFill>
                  <a:srgbClr val="FF0000"/>
                </a:solidFill>
              </a:rPr>
              <a:t>y</a:t>
            </a:r>
            <a:r>
              <a:rPr lang="en-US" sz="6600" dirty="0" smtClean="0">
                <a:solidFill>
                  <a:srgbClr val="FF0000"/>
                </a:solidFill>
              </a:rPr>
              <a:t>/A</a:t>
            </a:r>
            <a:r>
              <a:rPr lang="en-US" sz="6600" baseline="-25000" dirty="0" smtClean="0">
                <a:solidFill>
                  <a:srgbClr val="FF0000"/>
                </a:solidFill>
              </a:rPr>
              <a:t>x</a:t>
            </a:r>
            <a:r>
              <a:rPr lang="en-US" sz="6600" dirty="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Mathematical Skill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1910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Multiply by 9.31 x 10</a:t>
            </a:r>
            <a:r>
              <a:rPr lang="en-US" sz="4000" baseline="30000" dirty="0" smtClean="0">
                <a:solidFill>
                  <a:srgbClr val="FF0000"/>
                </a:solidFill>
              </a:rPr>
              <a:t>2</a:t>
            </a:r>
            <a:r>
              <a:rPr lang="en-US" sz="4000" dirty="0" smtClean="0">
                <a:solidFill>
                  <a:srgbClr val="FF0000"/>
                </a:solidFill>
              </a:rPr>
              <a:t>MeV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AutoShape 4" descr="Image result for parallel plate"/>
          <p:cNvSpPr>
            <a:spLocks noChangeAspect="1" noChangeArrowheads="1"/>
          </p:cNvSpPr>
          <p:nvPr/>
        </p:nvSpPr>
        <p:spPr bwMode="auto">
          <a:xfrm>
            <a:off x="1752600" y="1600200"/>
            <a:ext cx="5334000" cy="236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Image result for parallel pl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71600" y="1219200"/>
            <a:ext cx="678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To convert from universal mass units to MeV’s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2935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Mathematical Skill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Find the </a:t>
            </a:r>
            <a:r>
              <a:rPr lang="en-US" sz="4000" dirty="0">
                <a:solidFill>
                  <a:srgbClr val="FF0000"/>
                </a:solidFill>
              </a:rPr>
              <a:t>area of </a:t>
            </a:r>
            <a:r>
              <a:rPr lang="en-US" sz="4000" dirty="0" err="1">
                <a:solidFill>
                  <a:srgbClr val="FF0000"/>
                </a:solidFill>
              </a:rPr>
              <a:t>F</a:t>
            </a:r>
            <a:r>
              <a:rPr lang="en-US" sz="4000" baseline="-25000" dirty="0" err="1">
                <a:solidFill>
                  <a:srgbClr val="FF0000"/>
                </a:solidFill>
              </a:rPr>
              <a:t>s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vs</a:t>
            </a:r>
            <a:r>
              <a:rPr lang="en-US" sz="4000" dirty="0">
                <a:solidFill>
                  <a:srgbClr val="FF0000"/>
                </a:solidFill>
              </a:rPr>
              <a:t> x  using 1/2bh  or (1/2F</a:t>
            </a:r>
            <a:r>
              <a:rPr lang="en-US" sz="4000" baseline="-25000" dirty="0">
                <a:solidFill>
                  <a:srgbClr val="FF0000"/>
                </a:solidFill>
              </a:rPr>
              <a:t>s</a:t>
            </a:r>
            <a:r>
              <a:rPr lang="en-US" sz="4000" dirty="0">
                <a:solidFill>
                  <a:srgbClr val="FF0000"/>
                </a:solidFill>
              </a:rPr>
              <a:t>)(x)</a:t>
            </a:r>
          </a:p>
          <a:p>
            <a:pPr algn="ctr"/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AutoShape 4" descr="Image result for parallel plate"/>
          <p:cNvSpPr>
            <a:spLocks noChangeAspect="1" noChangeArrowheads="1"/>
          </p:cNvSpPr>
          <p:nvPr/>
        </p:nvSpPr>
        <p:spPr bwMode="auto">
          <a:xfrm>
            <a:off x="1752600" y="1600200"/>
            <a:ext cx="5334000" cy="236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Image result for parallel pl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371600" y="1219200"/>
            <a:ext cx="678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To find work done on a spring or energy stored in a spring…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0649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Mathematical Skill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slope</a:t>
            </a:r>
            <a:endParaRPr lang="en-US" sz="4000" dirty="0">
              <a:solidFill>
                <a:srgbClr val="FF0000"/>
              </a:solidFill>
            </a:endParaRPr>
          </a:p>
          <a:p>
            <a:pPr algn="ctr"/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AutoShape 4" descr="Image result for parallel plate"/>
          <p:cNvSpPr>
            <a:spLocks noChangeAspect="1" noChangeArrowheads="1"/>
          </p:cNvSpPr>
          <p:nvPr/>
        </p:nvSpPr>
        <p:spPr bwMode="auto">
          <a:xfrm>
            <a:off x="1752600" y="1600200"/>
            <a:ext cx="5334000" cy="236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AutoShape 6" descr="Image result for parallel pl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1219200"/>
            <a:ext cx="678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To find velocity from a d </a:t>
            </a:r>
            <a:r>
              <a:rPr lang="en-US" sz="4000" dirty="0" err="1" smtClean="0">
                <a:solidFill>
                  <a:prstClr val="black"/>
                </a:solidFill>
              </a:rPr>
              <a:t>vs</a:t>
            </a:r>
            <a:r>
              <a:rPr lang="en-US" sz="4000" dirty="0" smtClean="0">
                <a:solidFill>
                  <a:prstClr val="black"/>
                </a:solidFill>
              </a:rPr>
              <a:t> t graph use </a:t>
            </a:r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047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Mathematical Skill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area</a:t>
            </a:r>
            <a:endParaRPr lang="en-US" sz="4000" dirty="0">
              <a:solidFill>
                <a:srgbClr val="FF0000"/>
              </a:solidFill>
            </a:endParaRPr>
          </a:p>
          <a:p>
            <a:pPr algn="ctr"/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AutoShape 4" descr="Image result for parallel plate"/>
          <p:cNvSpPr>
            <a:spLocks noChangeAspect="1" noChangeArrowheads="1"/>
          </p:cNvSpPr>
          <p:nvPr/>
        </p:nvSpPr>
        <p:spPr bwMode="auto">
          <a:xfrm>
            <a:off x="1752600" y="1600200"/>
            <a:ext cx="5334000" cy="236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AutoShape 6" descr="Image result for parallel pl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1219200"/>
            <a:ext cx="678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To find distance from a velocity </a:t>
            </a:r>
            <a:r>
              <a:rPr lang="en-US" sz="4000" dirty="0" err="1" smtClean="0">
                <a:solidFill>
                  <a:prstClr val="black"/>
                </a:solidFill>
              </a:rPr>
              <a:t>vs</a:t>
            </a:r>
            <a:r>
              <a:rPr lang="en-US" sz="4000" dirty="0" smtClean="0">
                <a:solidFill>
                  <a:prstClr val="black"/>
                </a:solidFill>
              </a:rPr>
              <a:t> time graph use …</a:t>
            </a:r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52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Mathematical Skill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Slope</a:t>
            </a:r>
            <a:endParaRPr lang="en-US" sz="4000" dirty="0">
              <a:solidFill>
                <a:srgbClr val="FF0000"/>
              </a:solidFill>
            </a:endParaRPr>
          </a:p>
          <a:p>
            <a:pPr algn="ctr"/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AutoShape 4" descr="Image result for parallel plate"/>
          <p:cNvSpPr>
            <a:spLocks noChangeAspect="1" noChangeArrowheads="1"/>
          </p:cNvSpPr>
          <p:nvPr/>
        </p:nvSpPr>
        <p:spPr bwMode="auto">
          <a:xfrm>
            <a:off x="1752600" y="1600200"/>
            <a:ext cx="5334000" cy="236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AutoShape 6" descr="Image result for parallel pl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1219200"/>
            <a:ext cx="678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To find acceleration from a velocity </a:t>
            </a:r>
            <a:r>
              <a:rPr lang="en-US" sz="4000" dirty="0" err="1" smtClean="0">
                <a:solidFill>
                  <a:prstClr val="black"/>
                </a:solidFill>
              </a:rPr>
              <a:t>vs</a:t>
            </a:r>
            <a:r>
              <a:rPr lang="en-US" sz="4000" dirty="0" smtClean="0">
                <a:solidFill>
                  <a:prstClr val="black"/>
                </a:solidFill>
              </a:rPr>
              <a:t> time graph use …</a:t>
            </a:r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Mathematical Skill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Find the </a:t>
            </a:r>
            <a:r>
              <a:rPr lang="en-US" sz="4000" dirty="0">
                <a:solidFill>
                  <a:srgbClr val="FF0000"/>
                </a:solidFill>
              </a:rPr>
              <a:t>area of </a:t>
            </a:r>
            <a:r>
              <a:rPr lang="en-US" sz="4000" dirty="0" err="1">
                <a:solidFill>
                  <a:srgbClr val="FF0000"/>
                </a:solidFill>
              </a:rPr>
              <a:t>F</a:t>
            </a:r>
            <a:r>
              <a:rPr lang="en-US" sz="4000" baseline="-25000" dirty="0" err="1">
                <a:solidFill>
                  <a:srgbClr val="FF0000"/>
                </a:solidFill>
              </a:rPr>
              <a:t>s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vs</a:t>
            </a:r>
            <a:r>
              <a:rPr lang="en-US" sz="4000" dirty="0">
                <a:solidFill>
                  <a:srgbClr val="FF0000"/>
                </a:solidFill>
              </a:rPr>
              <a:t> x  using 1/2bh  or (1/2F</a:t>
            </a:r>
            <a:r>
              <a:rPr lang="en-US" sz="4000" baseline="-25000" dirty="0">
                <a:solidFill>
                  <a:srgbClr val="FF0000"/>
                </a:solidFill>
              </a:rPr>
              <a:t>s</a:t>
            </a:r>
            <a:r>
              <a:rPr lang="en-US" sz="4000" dirty="0">
                <a:solidFill>
                  <a:srgbClr val="FF0000"/>
                </a:solidFill>
              </a:rPr>
              <a:t>)(x)</a:t>
            </a:r>
          </a:p>
          <a:p>
            <a:pPr algn="ctr"/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AutoShape 4" descr="Image result for parallel plate"/>
          <p:cNvSpPr>
            <a:spLocks noChangeAspect="1" noChangeArrowheads="1"/>
          </p:cNvSpPr>
          <p:nvPr/>
        </p:nvSpPr>
        <p:spPr bwMode="auto">
          <a:xfrm>
            <a:off x="1752600" y="1600200"/>
            <a:ext cx="5334000" cy="236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AutoShape 6" descr="Image result for parallel pl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1219200"/>
            <a:ext cx="678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To find work done on a spring or energy stored in a spring…</a:t>
            </a:r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95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Mathematical Skill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Find the </a:t>
            </a:r>
            <a:r>
              <a:rPr lang="en-US" sz="4000" dirty="0">
                <a:solidFill>
                  <a:srgbClr val="FF0000"/>
                </a:solidFill>
              </a:rPr>
              <a:t>area of </a:t>
            </a:r>
            <a:r>
              <a:rPr lang="en-US" sz="4000" dirty="0" err="1">
                <a:solidFill>
                  <a:srgbClr val="FF0000"/>
                </a:solidFill>
              </a:rPr>
              <a:t>F</a:t>
            </a:r>
            <a:r>
              <a:rPr lang="en-US" sz="4000" baseline="-25000" dirty="0" err="1">
                <a:solidFill>
                  <a:srgbClr val="FF0000"/>
                </a:solidFill>
              </a:rPr>
              <a:t>s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vs</a:t>
            </a:r>
            <a:r>
              <a:rPr lang="en-US" sz="4000" dirty="0">
                <a:solidFill>
                  <a:srgbClr val="FF0000"/>
                </a:solidFill>
              </a:rPr>
              <a:t> x  using 1/2bh  or (1/2F</a:t>
            </a:r>
            <a:r>
              <a:rPr lang="en-US" sz="4000" baseline="-25000" dirty="0">
                <a:solidFill>
                  <a:srgbClr val="FF0000"/>
                </a:solidFill>
              </a:rPr>
              <a:t>s</a:t>
            </a:r>
            <a:r>
              <a:rPr lang="en-US" sz="4000" dirty="0">
                <a:solidFill>
                  <a:srgbClr val="FF0000"/>
                </a:solidFill>
              </a:rPr>
              <a:t>)(x)</a:t>
            </a:r>
          </a:p>
          <a:p>
            <a:pPr algn="ctr"/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AutoShape 4" descr="Image result for parallel plate"/>
          <p:cNvSpPr>
            <a:spLocks noChangeAspect="1" noChangeArrowheads="1"/>
          </p:cNvSpPr>
          <p:nvPr/>
        </p:nvSpPr>
        <p:spPr bwMode="auto">
          <a:xfrm>
            <a:off x="1752600" y="1600200"/>
            <a:ext cx="5334000" cy="236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AutoShape 6" descr="Image result for parallel pl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1219200"/>
            <a:ext cx="678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To find work done on a spring or energy stored in a spring…</a:t>
            </a:r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69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Mathematical Skill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Find the </a:t>
            </a:r>
            <a:r>
              <a:rPr lang="en-US" sz="4000" dirty="0">
                <a:solidFill>
                  <a:srgbClr val="FF0000"/>
                </a:solidFill>
              </a:rPr>
              <a:t>area of </a:t>
            </a:r>
            <a:r>
              <a:rPr lang="en-US" sz="4000" dirty="0" err="1">
                <a:solidFill>
                  <a:srgbClr val="FF0000"/>
                </a:solidFill>
              </a:rPr>
              <a:t>F</a:t>
            </a:r>
            <a:r>
              <a:rPr lang="en-US" sz="4000" baseline="-25000" dirty="0" err="1">
                <a:solidFill>
                  <a:srgbClr val="FF0000"/>
                </a:solidFill>
              </a:rPr>
              <a:t>s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vs</a:t>
            </a:r>
            <a:r>
              <a:rPr lang="en-US" sz="4000" dirty="0">
                <a:solidFill>
                  <a:srgbClr val="FF0000"/>
                </a:solidFill>
              </a:rPr>
              <a:t> x  using 1/2bh  or (1/2F</a:t>
            </a:r>
            <a:r>
              <a:rPr lang="en-US" sz="4000" baseline="-25000" dirty="0">
                <a:solidFill>
                  <a:srgbClr val="FF0000"/>
                </a:solidFill>
              </a:rPr>
              <a:t>s</a:t>
            </a:r>
            <a:r>
              <a:rPr lang="en-US" sz="4000" dirty="0">
                <a:solidFill>
                  <a:srgbClr val="FF0000"/>
                </a:solidFill>
              </a:rPr>
              <a:t>)(x)</a:t>
            </a:r>
          </a:p>
          <a:p>
            <a:pPr algn="ctr"/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AutoShape 4" descr="Image result for parallel plate"/>
          <p:cNvSpPr>
            <a:spLocks noChangeAspect="1" noChangeArrowheads="1"/>
          </p:cNvSpPr>
          <p:nvPr/>
        </p:nvSpPr>
        <p:spPr bwMode="auto">
          <a:xfrm>
            <a:off x="1752600" y="1600200"/>
            <a:ext cx="5334000" cy="236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AutoShape 6" descr="Image result for parallel pl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1219200"/>
            <a:ext cx="678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To find work done on a spring or energy stored in a spring…</a:t>
            </a:r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09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Mathematical Skill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Find the </a:t>
            </a:r>
            <a:r>
              <a:rPr lang="en-US" sz="4000" dirty="0">
                <a:solidFill>
                  <a:srgbClr val="FF0000"/>
                </a:solidFill>
              </a:rPr>
              <a:t>area of </a:t>
            </a:r>
            <a:r>
              <a:rPr lang="en-US" sz="4000" dirty="0" err="1">
                <a:solidFill>
                  <a:srgbClr val="FF0000"/>
                </a:solidFill>
              </a:rPr>
              <a:t>F</a:t>
            </a:r>
            <a:r>
              <a:rPr lang="en-US" sz="4000" baseline="-25000" dirty="0" err="1">
                <a:solidFill>
                  <a:srgbClr val="FF0000"/>
                </a:solidFill>
              </a:rPr>
              <a:t>s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vs</a:t>
            </a:r>
            <a:r>
              <a:rPr lang="en-US" sz="4000" dirty="0">
                <a:solidFill>
                  <a:srgbClr val="FF0000"/>
                </a:solidFill>
              </a:rPr>
              <a:t> x  using 1/2bh  or (1/2F</a:t>
            </a:r>
            <a:r>
              <a:rPr lang="en-US" sz="4000" baseline="-25000" dirty="0">
                <a:solidFill>
                  <a:srgbClr val="FF0000"/>
                </a:solidFill>
              </a:rPr>
              <a:t>s</a:t>
            </a:r>
            <a:r>
              <a:rPr lang="en-US" sz="4000" dirty="0">
                <a:solidFill>
                  <a:srgbClr val="FF0000"/>
                </a:solidFill>
              </a:rPr>
              <a:t>)(x)</a:t>
            </a:r>
          </a:p>
          <a:p>
            <a:pPr algn="ctr"/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AutoShape 4" descr="Image result for parallel plate"/>
          <p:cNvSpPr>
            <a:spLocks noChangeAspect="1" noChangeArrowheads="1"/>
          </p:cNvSpPr>
          <p:nvPr/>
        </p:nvSpPr>
        <p:spPr bwMode="auto">
          <a:xfrm>
            <a:off x="1752600" y="1600200"/>
            <a:ext cx="5334000" cy="236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AutoShape 6" descr="Image result for parallel pl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1600" y="1219200"/>
            <a:ext cx="678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prstClr val="black"/>
                </a:solidFill>
              </a:rPr>
              <a:t>To find work done on a spring or energy stored in a spring…</a:t>
            </a:r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99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447800"/>
            <a:ext cx="777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Equation for slope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35814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Slope = (</a:t>
            </a:r>
            <a:r>
              <a:rPr lang="el-GR" sz="6600" dirty="0" smtClean="0">
                <a:solidFill>
                  <a:srgbClr val="FF0000"/>
                </a:solidFill>
              </a:rPr>
              <a:t>Δ</a:t>
            </a:r>
            <a:r>
              <a:rPr lang="en-US" sz="6600" dirty="0" smtClean="0">
                <a:solidFill>
                  <a:srgbClr val="FF0000"/>
                </a:solidFill>
              </a:rPr>
              <a:t>y/</a:t>
            </a:r>
            <a:r>
              <a:rPr lang="el-GR" sz="6600" dirty="0" smtClean="0">
                <a:solidFill>
                  <a:srgbClr val="FF0000"/>
                </a:solidFill>
              </a:rPr>
              <a:t>Δ</a:t>
            </a:r>
            <a:r>
              <a:rPr lang="en-US" sz="6600" dirty="0" smtClean="0">
                <a:solidFill>
                  <a:srgbClr val="FF0000"/>
                </a:solidFill>
              </a:rPr>
              <a:t>x)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4478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Equation for area of a sloped (triangle) graph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3581400"/>
            <a:ext cx="7467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Area = 1/2bh or </a:t>
            </a:r>
          </a:p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[(x-value)(y-value)]/2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906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Equation for area of a straight line (rectangular) graph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3962400"/>
            <a:ext cx="7467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Area = </a:t>
            </a:r>
            <a:r>
              <a:rPr lang="en-US" sz="6600" dirty="0" err="1" smtClean="0">
                <a:solidFill>
                  <a:srgbClr val="FF0000"/>
                </a:solidFill>
              </a:rPr>
              <a:t>bh</a:t>
            </a:r>
            <a:r>
              <a:rPr lang="en-US" sz="6600" dirty="0" smtClean="0">
                <a:solidFill>
                  <a:srgbClr val="FF0000"/>
                </a:solidFill>
              </a:rPr>
              <a:t> or </a:t>
            </a:r>
          </a:p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(x-value)(y-value)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9906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Equation for </a:t>
            </a:r>
            <a:r>
              <a:rPr lang="en-US" sz="6000" dirty="0" smtClean="0"/>
              <a:t>cross-sectional area </a:t>
            </a:r>
            <a:r>
              <a:rPr lang="en-US" sz="6000" dirty="0" smtClean="0"/>
              <a:t>of a </a:t>
            </a:r>
            <a:r>
              <a:rPr lang="en-US" sz="6000" dirty="0" smtClean="0"/>
              <a:t>wire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39624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Area </a:t>
            </a:r>
            <a:r>
              <a:rPr lang="en-US" sz="6600" dirty="0" smtClean="0">
                <a:solidFill>
                  <a:srgbClr val="FF0000"/>
                </a:solidFill>
              </a:rPr>
              <a:t>=</a:t>
            </a:r>
            <a:r>
              <a:rPr lang="el-GR" sz="6600" dirty="0" smtClean="0">
                <a:solidFill>
                  <a:srgbClr val="FF0000"/>
                </a:solidFill>
              </a:rPr>
              <a:t>π</a:t>
            </a:r>
            <a:r>
              <a:rPr lang="en-US" sz="6600" dirty="0" smtClean="0">
                <a:solidFill>
                  <a:srgbClr val="FF0000"/>
                </a:solidFill>
              </a:rPr>
              <a:t>r</a:t>
            </a:r>
            <a:r>
              <a:rPr lang="en-US" sz="6600" baseline="30000" dirty="0" smtClean="0">
                <a:solidFill>
                  <a:srgbClr val="FF0000"/>
                </a:solidFill>
              </a:rPr>
              <a:t>2</a:t>
            </a:r>
            <a:endParaRPr lang="en-US" sz="6600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6909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Name the type of relationship represented by the graph</a:t>
            </a:r>
            <a:endParaRPr lang="en-US" sz="2400" dirty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33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5127709"/>
              </p:ext>
            </p:extLst>
          </p:nvPr>
        </p:nvGraphicFramePr>
        <p:xfrm>
          <a:off x="1143000" y="944453"/>
          <a:ext cx="2590800" cy="263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0" name="Bitmap Image" r:id="rId3" imgW="1209524" imgH="1228571" progId="PBrush">
                  <p:embed/>
                </p:oleObj>
              </mc:Choice>
              <mc:Fallback>
                <p:oleObj name="Bitmap Image" r:id="rId3" imgW="1209524" imgH="1228571" progId="PBrush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944453"/>
                        <a:ext cx="2590800" cy="263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6700" y="4419600"/>
            <a:ext cx="87249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Inverse or inverse </a:t>
            </a:r>
            <a:r>
              <a:rPr lang="en-US" sz="6600" dirty="0" smtClean="0">
                <a:solidFill>
                  <a:srgbClr val="FF0000"/>
                </a:solidFill>
              </a:rPr>
              <a:t>square  y=m/x   or y=m/x</a:t>
            </a:r>
            <a:r>
              <a:rPr lang="en-US" sz="6600" baseline="30000" dirty="0" smtClean="0">
                <a:solidFill>
                  <a:srgbClr val="FF0000"/>
                </a:solidFill>
              </a:rPr>
              <a:t>2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5878186"/>
              </p:ext>
            </p:extLst>
          </p:nvPr>
        </p:nvGraphicFramePr>
        <p:xfrm>
          <a:off x="4872318" y="967729"/>
          <a:ext cx="3228535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1" name="Bitmap Image" r:id="rId5" imgW="1457143" imgH="1238423" progId="PBrush">
                  <p:embed/>
                </p:oleObj>
              </mc:Choice>
              <mc:Fallback>
                <p:oleObj name="Bitmap Image" r:id="rId5" imgW="1457143" imgH="1238423" progId="PBrush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2318" y="967729"/>
                        <a:ext cx="3228535" cy="274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Name the type of relationship represented by the graph</a:t>
            </a:r>
            <a:endParaRPr lang="en-US" sz="2400" dirty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67000" y="4495800"/>
            <a:ext cx="5638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Direct  y=mx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6739" name="Object 3"/>
          <p:cNvGraphicFramePr>
            <a:graphicFrameLocks noChangeAspect="1"/>
          </p:cNvGraphicFramePr>
          <p:nvPr/>
        </p:nvGraphicFramePr>
        <p:xfrm>
          <a:off x="2590800" y="1676400"/>
          <a:ext cx="2514600" cy="2475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55" name="Bitmap Image" r:id="rId3" imgW="1238423" imgH="1219370" progId="PBrush">
                  <p:embed/>
                </p:oleObj>
              </mc:Choice>
              <mc:Fallback>
                <p:oleObj name="Bitmap Image" r:id="rId3" imgW="1238423" imgH="1219370" progId="PBrush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676400"/>
                        <a:ext cx="2514600" cy="2475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800" y="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Name the type of relationship represented by the graph</a:t>
            </a:r>
            <a:endParaRPr lang="en-US" sz="2400" dirty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67000" y="4495800"/>
            <a:ext cx="5638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Direct </a:t>
            </a:r>
            <a:r>
              <a:rPr lang="en-US" sz="6600" dirty="0" smtClean="0">
                <a:solidFill>
                  <a:srgbClr val="FF0000"/>
                </a:solidFill>
              </a:rPr>
              <a:t>Square</a:t>
            </a:r>
          </a:p>
          <a:p>
            <a:r>
              <a:rPr lang="en-US" sz="6600" dirty="0" smtClean="0">
                <a:solidFill>
                  <a:srgbClr val="FF0000"/>
                </a:solidFill>
              </a:rPr>
              <a:t>y=mx</a:t>
            </a:r>
            <a:r>
              <a:rPr lang="en-US" sz="6600" baseline="30000" dirty="0" smtClean="0">
                <a:solidFill>
                  <a:srgbClr val="FF0000"/>
                </a:solidFill>
              </a:rPr>
              <a:t>2</a:t>
            </a:r>
            <a:endParaRPr lang="en-US" sz="6600" dirty="0">
              <a:solidFill>
                <a:srgbClr val="FF0000"/>
              </a:solidFill>
            </a:endParaRPr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7763" name="Object 3"/>
          <p:cNvGraphicFramePr>
            <a:graphicFrameLocks noChangeAspect="1"/>
          </p:cNvGraphicFramePr>
          <p:nvPr/>
        </p:nvGraphicFramePr>
        <p:xfrm>
          <a:off x="2362200" y="1676400"/>
          <a:ext cx="2667000" cy="2530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79" name="Bitmap Image" r:id="rId3" imgW="1305107" imgH="1238423" progId="PBrush">
                  <p:embed/>
                </p:oleObj>
              </mc:Choice>
              <mc:Fallback>
                <p:oleObj name="Bitmap Image" r:id="rId3" imgW="1305107" imgH="1238423" progId="PBrush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676400"/>
                        <a:ext cx="2667000" cy="25307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9812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For an inclined plane, </a:t>
            </a:r>
            <a:r>
              <a:rPr lang="en-US" sz="6000" dirty="0" err="1" smtClean="0"/>
              <a:t>F</a:t>
            </a:r>
            <a:r>
              <a:rPr lang="en-US" sz="6000" baseline="-25000" dirty="0" err="1" smtClean="0"/>
              <a:t>gII</a:t>
            </a:r>
            <a:r>
              <a:rPr lang="en-US" sz="6000" dirty="0" smtClean="0"/>
              <a:t> is equal to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44196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g</a:t>
            </a:r>
            <a:r>
              <a:rPr lang="en-US" sz="6600" baseline="-250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II</a:t>
            </a:r>
            <a:r>
              <a:rPr lang="en-US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=</a:t>
            </a:r>
            <a:r>
              <a:rPr lang="en-US" sz="66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lang="en-US" sz="6600" baseline="-250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lang="en-US" sz="66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sin</a:t>
            </a:r>
            <a:r>
              <a:rPr lang="el-GR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θ</a:t>
            </a:r>
            <a:r>
              <a:rPr lang="en-US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=mg(sin</a:t>
            </a:r>
            <a:r>
              <a:rPr lang="el-GR" sz="4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θ</a:t>
            </a:r>
            <a:r>
              <a:rPr lang="en-US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)</a:t>
            </a:r>
            <a:endParaRPr lang="en-US" sz="6600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0" y="2286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quantity in which both direction and magnitude are important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Vector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0" y="2286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</a:t>
            </a:r>
            <a:r>
              <a:rPr lang="en-US" sz="4000" dirty="0" smtClean="0"/>
              <a:t>vertical speed </a:t>
            </a:r>
            <a:r>
              <a:rPr lang="en-US" sz="4000" dirty="0" smtClean="0"/>
              <a:t>of a projectile at the highest point in the path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31751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v = 0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70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0" y="2286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constant (uniform) net force acting on an object means that acceleration will be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31751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Constant or uniform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318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0" y="2286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constant (uniform) net force acting on an object means that velocity of the object will be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31751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Changing </a:t>
            </a:r>
          </a:p>
        </p:txBody>
      </p:sp>
    </p:spTree>
    <p:extLst>
      <p:ext uri="{BB962C8B-B14F-4D97-AF65-F5344CB8AC3E}">
        <p14:creationId xmlns:p14="http://schemas.microsoft.com/office/powerpoint/2010/main" val="266618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0" y="2286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</a:t>
            </a:r>
            <a:r>
              <a:rPr lang="en-US" sz="4000" dirty="0" smtClean="0"/>
              <a:t>vertical acceleration </a:t>
            </a:r>
            <a:r>
              <a:rPr lang="en-US" sz="4000" dirty="0" smtClean="0"/>
              <a:t>of a projectile at the highest point in the path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31751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a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= </a:t>
            </a:r>
            <a:r>
              <a:rPr lang="en-US" sz="4000" dirty="0" smtClean="0">
                <a:solidFill>
                  <a:srgbClr val="FF0000"/>
                </a:solidFill>
              </a:rPr>
              <a:t>9.81m/s</a:t>
            </a:r>
            <a:r>
              <a:rPr lang="en-US" sz="4000" baseline="30000" dirty="0" smtClean="0">
                <a:solidFill>
                  <a:srgbClr val="FF0000"/>
                </a:solidFill>
              </a:rPr>
              <a:t>2</a:t>
            </a:r>
            <a:r>
              <a:rPr lang="en-US" sz="4000" dirty="0" smtClean="0">
                <a:solidFill>
                  <a:srgbClr val="FF0000"/>
                </a:solidFill>
              </a:rPr>
              <a:t> downward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51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0" y="2286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equation needed for the horizontal axis of projectile’s motion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31751" y="35814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v=d/t</a:t>
            </a:r>
          </a:p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(acceleration = 0)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83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0" y="2286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horizontal acceleration of a projectile is always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31751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a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= </a:t>
            </a:r>
            <a:r>
              <a:rPr lang="en-US" sz="4000" dirty="0" smtClean="0">
                <a:solidFill>
                  <a:srgbClr val="FF0000"/>
                </a:solidFill>
              </a:rPr>
              <a:t>0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48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wave that requires a medium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Mechanical wave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wave in which particle vibration is perpendicular to wave propagation.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Transverse wave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wave in which particle vibration is parallel to wave propagation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Longitudinal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For a force applied at an angle, the horizontal </a:t>
            </a:r>
            <a:r>
              <a:rPr lang="en-US" sz="2800" dirty="0" smtClean="0"/>
              <a:t>(or force parallel to the surface)</a:t>
            </a:r>
            <a:r>
              <a:rPr lang="en-US" sz="6000" dirty="0" smtClean="0"/>
              <a:t> equals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49530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smtClean="0">
                <a:solidFill>
                  <a:srgbClr val="FF0000"/>
                </a:solidFill>
              </a:rPr>
              <a:t>AX</a:t>
            </a:r>
            <a:r>
              <a:rPr lang="en-US" sz="6600" dirty="0" smtClean="0">
                <a:solidFill>
                  <a:srgbClr val="FF0000"/>
                </a:solidFill>
                <a:cs typeface="Times New Roman"/>
              </a:rPr>
              <a:t>=</a:t>
            </a:r>
            <a:r>
              <a:rPr lang="en-US" sz="6600" dirty="0" err="1" smtClean="0">
                <a:solidFill>
                  <a:srgbClr val="FF0000"/>
                </a:solidFill>
                <a:cs typeface="Times New Roman"/>
              </a:rPr>
              <a:t>F</a:t>
            </a:r>
            <a:r>
              <a:rPr lang="en-US" sz="6600" baseline="-25000" dirty="0" err="1" smtClean="0">
                <a:solidFill>
                  <a:srgbClr val="FF0000"/>
                </a:solidFill>
                <a:cs typeface="Times New Roman"/>
              </a:rPr>
              <a:t>A</a:t>
            </a:r>
            <a:r>
              <a:rPr lang="en-US" sz="6600" dirty="0" err="1" smtClean="0">
                <a:solidFill>
                  <a:srgbClr val="FF0000"/>
                </a:solidFill>
                <a:cs typeface="Times New Roman"/>
              </a:rPr>
              <a:t>cos</a:t>
            </a:r>
            <a:r>
              <a:rPr lang="el-GR" sz="6600" dirty="0" smtClean="0">
                <a:solidFill>
                  <a:srgbClr val="FF0000"/>
                </a:solidFill>
                <a:cs typeface="Times New Roman"/>
              </a:rPr>
              <a:t>θ</a:t>
            </a:r>
            <a:endParaRPr lang="en-US" sz="6600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Another word for mass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Inertia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An object’s resistance to change in motion.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Inertia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691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16002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Mass x velocity =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Momentum or impulse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area where an object feels the force of another object with the same fundamental force carrier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Field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rate of energy or work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Power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Horizontal distance traveled by a projectile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Range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An object that only experiences the force of gravity.  (</a:t>
            </a:r>
            <a:r>
              <a:rPr lang="en-US" sz="4000" dirty="0" err="1" smtClean="0"/>
              <a:t>F</a:t>
            </a:r>
            <a:r>
              <a:rPr lang="en-US" sz="4000" baseline="-25000" dirty="0" err="1" smtClean="0"/>
              <a:t>net</a:t>
            </a:r>
            <a:r>
              <a:rPr lang="en-US" sz="4000" dirty="0" smtClean="0"/>
              <a:t>=</a:t>
            </a:r>
            <a:r>
              <a:rPr lang="en-US" sz="4000" dirty="0" err="1" smtClean="0"/>
              <a:t>F</a:t>
            </a:r>
            <a:r>
              <a:rPr lang="en-US" sz="4000" baseline="-25000" dirty="0" err="1" smtClean="0"/>
              <a:t>g</a:t>
            </a:r>
            <a:r>
              <a:rPr lang="en-US" sz="4000" dirty="0" smtClean="0"/>
              <a:t>)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Projectile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50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word for the “size” of a measurement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Magnitude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Term for the sum of two vector quantities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Resultant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For an object in an elevator the apparent weight of the object due to the push of the floor is equal to the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Normal force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22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The equation for the area of a circle 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34290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A</a:t>
            </a:r>
            <a:r>
              <a:rPr lang="en-US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=</a:t>
            </a:r>
            <a:r>
              <a:rPr lang="el-GR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π</a:t>
            </a:r>
            <a:r>
              <a:rPr lang="en-US" sz="6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lang="en-US" sz="6600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endParaRPr lang="en-US" sz="6600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term for an object that is not experiencing acceleration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Constant velocity or equilibrium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Force x distance =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Work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Term for energy that builds up due to friction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Internal energy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energy gained when an object is lifted in a gravitational </a:t>
            </a:r>
            <a:r>
              <a:rPr lang="en-US" sz="4000" dirty="0" smtClean="0"/>
              <a:t>field (Energy related to vertical position)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Potential energy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Energy associated with motion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Kinetic Energy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quark composition of a neutron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udd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Quark composition of a proton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uud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event that occurs when a particle of matter meets with the corresponding antimatter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annihilation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Characteristics of a wave that does not change when encountering a new material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frequency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27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42913" y="1427946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Characteristics of an EM wave that is associated with energy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frequency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47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772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The equation for the circumference of a </a:t>
            </a:r>
            <a:r>
              <a:rPr lang="en-US" sz="6000" dirty="0" smtClean="0"/>
              <a:t>circle (use as distance in v=d/t for a circular path)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4645409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</a:rPr>
              <a:t>C=2</a:t>
            </a:r>
            <a:r>
              <a:rPr lang="el-GR" sz="6600" dirty="0" smtClean="0">
                <a:solidFill>
                  <a:srgbClr val="FF0000"/>
                </a:solidFill>
              </a:rPr>
              <a:t>π</a:t>
            </a:r>
            <a:r>
              <a:rPr lang="en-US" sz="6600" dirty="0" smtClean="0">
                <a:solidFill>
                  <a:srgbClr val="FF0000"/>
                </a:solidFill>
              </a:rPr>
              <a:t>r</a:t>
            </a:r>
            <a:endParaRPr lang="en-US" sz="6600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1427946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Characteristic of a mechanical wave associated with energy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Amplitude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6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6002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number of cycles per second for a wave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Frequency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Seconds per cycle for a wave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Period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When a wave in the environment causes an object to vibrate due to matching frequency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Resonance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Meters per cycle for a wave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wavelength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height of a wave above the equilibrium line (or depth below)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Amplitude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For an object in free fall, the total mechanical energy of the object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Remains the same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2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Amount of charge that flows per second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Current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amount of energy (or work done) on each </a:t>
            </a:r>
            <a:r>
              <a:rPr lang="en-US" sz="4000" dirty="0" smtClean="0"/>
              <a:t>charge as it moves through a circuit component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Potential difference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circuit in which electrons have a choice of paths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Parallel Circuit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Initial vertical velocity of a projectile launched at an angle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41148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v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iy</a:t>
            </a:r>
            <a:r>
              <a:rPr lang="en-US" sz="6600" dirty="0" smtClean="0">
                <a:solidFill>
                  <a:srgbClr val="FF0000"/>
                </a:solidFill>
              </a:rPr>
              <a:t>=</a:t>
            </a:r>
            <a:r>
              <a:rPr lang="en-US" sz="6600" dirty="0" err="1" smtClean="0">
                <a:solidFill>
                  <a:srgbClr val="FF0000"/>
                </a:solidFill>
              </a:rPr>
              <a:t>v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6600" dirty="0" err="1" smtClean="0">
                <a:solidFill>
                  <a:srgbClr val="FF0000"/>
                </a:solidFill>
              </a:rPr>
              <a:t>sin</a:t>
            </a:r>
            <a:r>
              <a:rPr lang="el-GR" sz="6600" dirty="0" smtClean="0">
                <a:solidFill>
                  <a:srgbClr val="FF0000"/>
                </a:solidFill>
              </a:rPr>
              <a:t>θ</a:t>
            </a:r>
            <a:endParaRPr lang="en-US" sz="6600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circuit in which electrons all follow the same path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Series circuit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device to measure current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Ammeter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device to measure potential difference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voltmeter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difficulty and electron has in completing a circuit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Resistance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ratio of a waves speed in a vacuum to a waves speed in a material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Absolute index of refraction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type of wave that can travel through a vacuum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Electromagnetic wave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single vibratory disturbance in a medium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pulse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force that holds the nucleus together (acts between neutrons and </a:t>
            </a:r>
            <a:r>
              <a:rPr lang="en-US" sz="4000" dirty="0" smtClean="0"/>
              <a:t>protons or “quark matter”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Strong force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Force that acts between an electron and a proton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Electromagnetic force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Truly empty space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vacuum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Initial horizontal velocity of a projectile launched at an angle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41148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v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ix</a:t>
            </a:r>
            <a:r>
              <a:rPr lang="en-US" sz="6600" dirty="0" smtClean="0">
                <a:solidFill>
                  <a:srgbClr val="FF0000"/>
                </a:solidFill>
              </a:rPr>
              <a:t>=</a:t>
            </a:r>
            <a:r>
              <a:rPr lang="en-US" sz="6600" dirty="0" err="1" smtClean="0">
                <a:solidFill>
                  <a:srgbClr val="FF0000"/>
                </a:solidFill>
              </a:rPr>
              <a:t>v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i</a:t>
            </a:r>
            <a:r>
              <a:rPr lang="en-US" sz="6600" dirty="0" err="1" smtClean="0">
                <a:solidFill>
                  <a:srgbClr val="FF0000"/>
                </a:solidFill>
              </a:rPr>
              <a:t>cos</a:t>
            </a:r>
            <a:r>
              <a:rPr lang="el-GR" sz="6600" dirty="0" smtClean="0">
                <a:solidFill>
                  <a:srgbClr val="FF0000"/>
                </a:solidFill>
              </a:rPr>
              <a:t>θ</a:t>
            </a:r>
            <a:endParaRPr lang="en-US" sz="6600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force carrier (boson) of the electromagnetic force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photon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Measure of energy when working with small charges such as an electron</a:t>
            </a:r>
            <a:r>
              <a:rPr lang="en-US" sz="4000" dirty="0"/>
              <a:t> </a:t>
            </a:r>
            <a:r>
              <a:rPr lang="en-US" sz="4000" dirty="0" smtClean="0"/>
              <a:t>or other elementary charge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Electronvolt</a:t>
            </a:r>
            <a:r>
              <a:rPr lang="en-US" sz="4000" dirty="0" smtClean="0">
                <a:solidFill>
                  <a:srgbClr val="FF0000"/>
                </a:solidFill>
              </a:rPr>
              <a:t>  </a:t>
            </a:r>
            <a:r>
              <a:rPr lang="en-US" sz="4000" dirty="0" err="1" smtClean="0">
                <a:solidFill>
                  <a:srgbClr val="FF0000"/>
                </a:solidFill>
              </a:rPr>
              <a:t>eV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bending of a wave around an obstruction or through an opening in a barrier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diffraction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152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Measure of energy when working with small charges such as an electron.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Electronvolt</a:t>
            </a:r>
            <a:r>
              <a:rPr lang="en-US" sz="4000" dirty="0" smtClean="0">
                <a:solidFill>
                  <a:srgbClr val="FF0000"/>
                </a:solidFill>
              </a:rPr>
              <a:t>  </a:t>
            </a:r>
            <a:r>
              <a:rPr lang="en-US" sz="4000" dirty="0" err="1" smtClean="0">
                <a:solidFill>
                  <a:srgbClr val="FF0000"/>
                </a:solidFill>
              </a:rPr>
              <a:t>eV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752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bending of a wave into a new medium when it is transmitted.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refraction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41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When a sound wave moves from air into water </a:t>
            </a:r>
            <a:r>
              <a:rPr lang="en-US" sz="4000" dirty="0" smtClean="0"/>
              <a:t>the speed..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increases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722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When an </a:t>
            </a:r>
            <a:r>
              <a:rPr lang="en-US" sz="4000" dirty="0" smtClean="0"/>
              <a:t>EM wave moves from air into water, the speed of the wave 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3510519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decreases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10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change in observed frequency of a wave due to the relative motion of the source and the observer.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Doppler Effect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65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When two waves are in the same place at the same time and they superimpose temporarily to form a </a:t>
            </a:r>
            <a:r>
              <a:rPr lang="en-US" sz="4000" dirty="0" err="1" smtClean="0"/>
              <a:t>supercrest</a:t>
            </a:r>
            <a:r>
              <a:rPr lang="en-US" sz="4000" dirty="0" smtClean="0"/>
              <a:t> or </a:t>
            </a:r>
            <a:r>
              <a:rPr lang="en-US" sz="4000" dirty="0" err="1" smtClean="0"/>
              <a:t>supertrough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Constructive interference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6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When two waves are in the same place at the same time and they superimpose temporarily to cancel each other out. 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42672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Destructive interference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39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Equation for centripetal force (combined version not on Ref Table)</a:t>
            </a:r>
            <a:endParaRPr lang="en-US" sz="6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7200" y="4038600"/>
                <a:ext cx="7467600" cy="1671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6600" dirty="0" smtClean="0">
                    <a:solidFill>
                      <a:srgbClr val="FF0000"/>
                    </a:solidFill>
                  </a:rPr>
                  <a:t>F</a:t>
                </a:r>
                <a:r>
                  <a:rPr lang="en-US" sz="6600" baseline="-25000" dirty="0" smtClean="0">
                    <a:solidFill>
                      <a:srgbClr val="FF0000"/>
                    </a:solidFill>
                  </a:rPr>
                  <a:t>c</a:t>
                </a:r>
                <a:r>
                  <a:rPr lang="en-US" sz="6600" dirty="0" smtClean="0">
                    <a:solidFill>
                      <a:srgbClr val="FF000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6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  <m:sSup>
                          <m:sSupPr>
                            <m:ctrlP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sz="6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6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endParaRPr lang="en-US" sz="6600" baseline="-25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038600"/>
                <a:ext cx="7467600" cy="1671098"/>
              </a:xfrm>
              <a:prstGeom prst="rect">
                <a:avLst/>
              </a:prstGeom>
              <a:blipFill rotWithShape="0">
                <a:blip r:embed="rId2"/>
                <a:stretch>
                  <a:fillRect b="-145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9141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wave that is formed due to reflection off a boundary and forms a pattern of interference which leads to nodes and antinodes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48006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Standing Wave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30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name given to the angle from the normal line as it approaches a boundary between two mediums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48006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Incident Angle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30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When light or other transverse wave can be filtered for a specific orientation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Polarization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When light is given off by an atom as electrons fall between energy levels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emission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low point on a wave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trough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high point on a wave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crest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bouncing of a wave off of a surface at an angle equal to the incident angle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Reflection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change in speed or direction of an object with respect to time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acceleration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particle made up of three quarks.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Baryon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Net force which causes an object to follow a circular path.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Centripetal force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9391" y="1055141"/>
            <a:ext cx="7772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Equation for change in momentum = impulse (long version of Newton’s Second Law)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669421" y="47244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rgbClr val="FF0000"/>
                </a:solidFill>
              </a:rPr>
              <a:t>F</a:t>
            </a:r>
            <a:r>
              <a:rPr lang="en-US" sz="6600" baseline="-25000" dirty="0" err="1" smtClean="0">
                <a:solidFill>
                  <a:srgbClr val="FF0000"/>
                </a:solidFill>
              </a:rPr>
              <a:t>net</a:t>
            </a:r>
            <a:r>
              <a:rPr lang="en-US" sz="6600" dirty="0" err="1" smtClean="0">
                <a:solidFill>
                  <a:srgbClr val="FF0000"/>
                </a:solidFill>
              </a:rPr>
              <a:t>t</a:t>
            </a:r>
            <a:r>
              <a:rPr lang="en-US" sz="6600" dirty="0" smtClean="0">
                <a:solidFill>
                  <a:srgbClr val="FF0000"/>
                </a:solidFill>
              </a:rPr>
              <a:t>=m</a:t>
            </a:r>
            <a:r>
              <a:rPr lang="el-GR" sz="6600" dirty="0" smtClean="0">
                <a:solidFill>
                  <a:srgbClr val="FF0000"/>
                </a:solidFill>
              </a:rPr>
              <a:t>Δ</a:t>
            </a:r>
            <a:r>
              <a:rPr lang="en-US" sz="6600" dirty="0" smtClean="0">
                <a:solidFill>
                  <a:srgbClr val="FF0000"/>
                </a:solidFill>
              </a:rPr>
              <a:t>v</a:t>
            </a:r>
            <a:endParaRPr lang="en-US" sz="6600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to memorize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42861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For an object moving in a circular path, net force (centripetal force) and acceleration vectors are always 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Directed to the center of the circle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501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For an object moving in a circular path, the velocity vector is always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Tangent to the circle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67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 material which allows electrons to flow easily (lots of free electrons)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Conductor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equivalent resistance of a parallel circuit is equal to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The inverse of the sum of the inverses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803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base unit for electric charge of a particle.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Coulomb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point on a standing wave that undergoes constructive interference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solidFill>
                  <a:srgbClr val="FF0000"/>
                </a:solidFill>
              </a:rPr>
              <a:t>Anti-node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term for discrete (non-continuous) energy levels </a:t>
            </a:r>
            <a:r>
              <a:rPr lang="en-US" sz="4000" dirty="0" smtClean="0"/>
              <a:t>within </a:t>
            </a:r>
            <a:r>
              <a:rPr lang="en-US" sz="4000" dirty="0" smtClean="0"/>
              <a:t>an atom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quantized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In order for a charged particle to have a magnetic field the charge must be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moving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10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0" y="2286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Vocabulary or Concept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066800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In order for a charged particle to creat</a:t>
            </a:r>
            <a:r>
              <a:rPr lang="en-US" sz="4000" dirty="0" smtClean="0"/>
              <a:t>e an EM wave (photon) the charged particle must be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581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Accelerating or oscillating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33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0" y="253685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Image to recognize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1910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Standing Wave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5" name="il_fi" descr="http://gbhsweb.glenbrook225.org/gbs/science/phys/class/waves/u10l4d3ani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676400"/>
            <a:ext cx="446532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6822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4378</TotalTime>
  <Words>2027</Words>
  <Application>Microsoft Office PowerPoint</Application>
  <PresentationFormat>On-screen Show (4:3)</PresentationFormat>
  <Paragraphs>372</Paragraphs>
  <Slides>128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128</vt:i4>
      </vt:variant>
    </vt:vector>
  </HeadingPairs>
  <TitlesOfParts>
    <vt:vector size="134" baseType="lpstr">
      <vt:lpstr>Arial</vt:lpstr>
      <vt:lpstr>Calibri</vt:lpstr>
      <vt:lpstr>Cambria Math</vt:lpstr>
      <vt:lpstr>Times New Roman</vt:lpstr>
      <vt:lpstr>Office Theme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Arlington Central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gsaylor</dc:creator>
  <cp:lastModifiedBy>Microsoft account</cp:lastModifiedBy>
  <cp:revision>58</cp:revision>
  <dcterms:created xsi:type="dcterms:W3CDTF">2013-05-14T13:06:06Z</dcterms:created>
  <dcterms:modified xsi:type="dcterms:W3CDTF">2015-05-27T10:13:13Z</dcterms:modified>
</cp:coreProperties>
</file>