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434" r:id="rId3"/>
    <p:sldId id="259" r:id="rId4"/>
    <p:sldId id="260" r:id="rId5"/>
    <p:sldId id="261" r:id="rId6"/>
    <p:sldId id="423" r:id="rId7"/>
    <p:sldId id="424" r:id="rId8"/>
    <p:sldId id="425" r:id="rId9"/>
    <p:sldId id="426" r:id="rId10"/>
    <p:sldId id="427" r:id="rId11"/>
    <p:sldId id="428" r:id="rId12"/>
    <p:sldId id="429" r:id="rId13"/>
    <p:sldId id="430" r:id="rId14"/>
    <p:sldId id="435" r:id="rId15"/>
    <p:sldId id="436" r:id="rId16"/>
    <p:sldId id="301" r:id="rId17"/>
    <p:sldId id="303" r:id="rId18"/>
    <p:sldId id="306" r:id="rId19"/>
    <p:sldId id="312" r:id="rId20"/>
    <p:sldId id="315" r:id="rId21"/>
    <p:sldId id="325" r:id="rId22"/>
    <p:sldId id="431" r:id="rId23"/>
    <p:sldId id="432" r:id="rId24"/>
    <p:sldId id="433" r:id="rId25"/>
    <p:sldId id="334" r:id="rId26"/>
    <p:sldId id="335" r:id="rId27"/>
    <p:sldId id="338" r:id="rId28"/>
    <p:sldId id="439" r:id="rId29"/>
    <p:sldId id="440" r:id="rId30"/>
    <p:sldId id="437" r:id="rId31"/>
    <p:sldId id="441" r:id="rId32"/>
    <p:sldId id="438" r:id="rId33"/>
    <p:sldId id="442" r:id="rId34"/>
    <p:sldId id="443" r:id="rId35"/>
    <p:sldId id="44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B2B2B2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Speed of a wave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v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Planck’s Constant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h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7930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Energy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1520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mass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2402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Energy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5350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Index of refraction for 1</a:t>
            </a:r>
            <a:r>
              <a:rPr lang="en-US" sz="6000" baseline="30000" dirty="0" smtClean="0"/>
              <a:t>st</a:t>
            </a:r>
            <a:r>
              <a:rPr lang="en-US" sz="6000" dirty="0" smtClean="0"/>
              <a:t> medium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943100" y="43434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</a:t>
            </a:r>
            <a:r>
              <a:rPr lang="en-US" sz="6600" baseline="-25000" dirty="0" smtClean="0">
                <a:solidFill>
                  <a:srgbClr val="FF0000"/>
                </a:solidFill>
              </a:rPr>
              <a:t>1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1599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Index of refraction 2</a:t>
            </a:r>
            <a:r>
              <a:rPr lang="en-US" sz="6000" baseline="30000" dirty="0" smtClean="0"/>
              <a:t>nd</a:t>
            </a:r>
            <a:r>
              <a:rPr lang="en-US" sz="6000" dirty="0" smtClean="0"/>
              <a:t> medium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3116058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</a:t>
            </a:r>
            <a:r>
              <a:rPr lang="en-US" sz="6600" baseline="-25000" dirty="0" smtClean="0">
                <a:solidFill>
                  <a:srgbClr val="FF0000"/>
                </a:solidFill>
              </a:rPr>
              <a:t>2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4091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Period of Wave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Seconds 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wavelength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m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angle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degrees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219200"/>
            <a:ext cx="655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Index of refraction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No units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066800"/>
            <a:ext cx="701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Speed of light in a vacuum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32004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0011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Frequency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Hz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Speed of light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m/s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01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Planck’s Constant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Js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9317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32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Energy of photon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J or eV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6352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mass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kg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4628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d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41910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v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42672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t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v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41910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f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42672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600" dirty="0" smtClean="0">
                <a:solidFill>
                  <a:srgbClr val="FF0000"/>
                </a:solidFill>
              </a:rPr>
              <a:t>λ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c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v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248400" y="1752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 is a constant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810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327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 smtClean="0"/>
              <a:t>E</a:t>
            </a:r>
            <a:r>
              <a:rPr lang="en-US" sz="4400" baseline="-25000" dirty="0" err="1" smtClean="0"/>
              <a:t>ph</a:t>
            </a:r>
            <a:r>
              <a:rPr lang="en-US" sz="4800" baseline="-25000" dirty="0" err="1" smtClean="0"/>
              <a:t>oton</a:t>
            </a:r>
            <a:endParaRPr lang="en-US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f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h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248400" y="1600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 is a constant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99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676400"/>
            <a:ext cx="868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Snell’s Law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40386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</a:t>
            </a:r>
            <a:r>
              <a:rPr lang="en-US" sz="6600" baseline="-25000" dirty="0" smtClean="0">
                <a:solidFill>
                  <a:srgbClr val="FF0000"/>
                </a:solidFill>
              </a:rPr>
              <a:t>1</a:t>
            </a:r>
            <a:r>
              <a:rPr lang="en-US" sz="6600" dirty="0" smtClean="0">
                <a:solidFill>
                  <a:srgbClr val="FF0000"/>
                </a:solidFill>
              </a:rPr>
              <a:t>sin</a:t>
            </a:r>
            <a:r>
              <a:rPr lang="el-GR" sz="6600" dirty="0" smtClean="0">
                <a:solidFill>
                  <a:srgbClr val="FF0000"/>
                </a:solidFill>
              </a:rPr>
              <a:t>Θ</a:t>
            </a:r>
            <a:r>
              <a:rPr lang="en-US" sz="6600" baseline="-25000" dirty="0" smtClean="0">
                <a:solidFill>
                  <a:srgbClr val="FF0000"/>
                </a:solidFill>
              </a:rPr>
              <a:t>1</a:t>
            </a:r>
            <a:r>
              <a:rPr lang="en-US" sz="6600" dirty="0" smtClean="0">
                <a:solidFill>
                  <a:srgbClr val="FF0000"/>
                </a:solidFill>
              </a:rPr>
              <a:t>=n</a:t>
            </a:r>
            <a:r>
              <a:rPr lang="en-US" sz="6600" baseline="-25000" dirty="0" smtClean="0">
                <a:solidFill>
                  <a:srgbClr val="FF0000"/>
                </a:solidFill>
              </a:rPr>
              <a:t>2</a:t>
            </a:r>
            <a:r>
              <a:rPr lang="en-US" sz="6600" dirty="0" smtClean="0">
                <a:solidFill>
                  <a:srgbClr val="FF0000"/>
                </a:solidFill>
              </a:rPr>
              <a:t>sin</a:t>
            </a:r>
            <a:r>
              <a:rPr lang="el-GR" sz="6600" dirty="0" smtClean="0">
                <a:solidFill>
                  <a:srgbClr val="FF0000"/>
                </a:solidFill>
              </a:rPr>
              <a:t>Θ</a:t>
            </a:r>
            <a:r>
              <a:rPr lang="en-US" sz="6600" baseline="-25000" dirty="0" smtClean="0">
                <a:solidFill>
                  <a:srgbClr val="FF0000"/>
                </a:solidFill>
              </a:rPr>
              <a:t>2</a:t>
            </a:r>
            <a:endParaRPr lang="en-US" sz="66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understand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2426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Index of refraction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9624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82597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Equation used for the conversion of mass (kg) into energy (J)</a:t>
            </a:r>
          </a:p>
          <a:p>
            <a:pPr algn="ctr"/>
            <a:r>
              <a:rPr lang="en-US" sz="4800" dirty="0" smtClean="0"/>
              <a:t> (</a:t>
            </a:r>
            <a:r>
              <a:rPr lang="en-US" sz="4800" dirty="0" err="1" smtClean="0"/>
              <a:t>ie</a:t>
            </a:r>
            <a:r>
              <a:rPr lang="en-US" sz="4800" dirty="0" smtClean="0"/>
              <a:t>, Energy mass equivalence)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4868249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E=mc</a:t>
            </a:r>
            <a:r>
              <a:rPr lang="en-US" sz="6600" baseline="30000" dirty="0" smtClean="0">
                <a:solidFill>
                  <a:srgbClr val="FF0000"/>
                </a:solidFill>
              </a:rPr>
              <a:t>2</a:t>
            </a:r>
            <a:endParaRPr lang="en-US" sz="66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understand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4151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93354"/>
            <a:ext cx="8839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dirty="0" smtClean="0"/>
              <a:t>Relationship between index, wavelength and speed of a wave</a:t>
            </a:r>
          </a:p>
          <a:p>
            <a:pPr algn="ctr"/>
            <a:r>
              <a:rPr lang="en-US" sz="4200" dirty="0" smtClean="0"/>
              <a:t>(remember speed and wavelength are direct…..index of refraction is inverse to both)</a:t>
            </a:r>
            <a:endParaRPr lang="en-US" sz="4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2000" y="4724400"/>
                <a:ext cx="7467600" cy="1744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660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6600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66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6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6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66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6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6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6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66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66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66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sz="6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66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66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sz="6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66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724400"/>
                <a:ext cx="7467600" cy="1744517"/>
              </a:xfrm>
              <a:prstGeom prst="rect">
                <a:avLst/>
              </a:prstGeom>
              <a:blipFill rotWithShape="0">
                <a:blip r:embed="rId2"/>
                <a:stretch>
                  <a:fillRect b="-4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1255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4478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slope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5814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Slope = (</a:t>
            </a:r>
            <a:r>
              <a:rPr lang="el-GR" sz="6600" dirty="0" smtClean="0">
                <a:solidFill>
                  <a:srgbClr val="FF0000"/>
                </a:solidFill>
              </a:rPr>
              <a:t>Δ</a:t>
            </a:r>
            <a:r>
              <a:rPr lang="en-US" sz="6600" dirty="0" smtClean="0">
                <a:solidFill>
                  <a:srgbClr val="FF0000"/>
                </a:solidFill>
              </a:rPr>
              <a:t>y/</a:t>
            </a:r>
            <a:r>
              <a:rPr lang="el-GR" sz="6600" dirty="0" smtClean="0">
                <a:solidFill>
                  <a:srgbClr val="FF0000"/>
                </a:solidFill>
              </a:rPr>
              <a:t>Δ</a:t>
            </a:r>
            <a:r>
              <a:rPr lang="en-US" sz="6600" dirty="0" smtClean="0">
                <a:solidFill>
                  <a:srgbClr val="FF0000"/>
                </a:solidFill>
              </a:rPr>
              <a:t>x)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9910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315" y="1241048"/>
            <a:ext cx="84250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smtClean="0"/>
              <a:t>To convert from universal mass units to Mega </a:t>
            </a:r>
            <a:r>
              <a:rPr lang="en-US" sz="4500" dirty="0" err="1" smtClean="0"/>
              <a:t>electronvolts</a:t>
            </a:r>
            <a:endParaRPr lang="en-US" sz="4500" dirty="0"/>
          </a:p>
        </p:txBody>
      </p:sp>
      <p:sp>
        <p:nvSpPr>
          <p:cNvPr id="3" name="TextBox 2"/>
          <p:cNvSpPr txBox="1"/>
          <p:nvPr/>
        </p:nvSpPr>
        <p:spPr>
          <a:xfrm>
            <a:off x="805030" y="32004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Multiply by 9.31 x 10</a:t>
            </a:r>
            <a:r>
              <a:rPr lang="en-US" sz="4800" baseline="30000" dirty="0" smtClean="0">
                <a:solidFill>
                  <a:srgbClr val="FF0000"/>
                </a:solidFill>
              </a:rPr>
              <a:t>2</a:t>
            </a:r>
            <a:r>
              <a:rPr lang="en-US" sz="4800" dirty="0" smtClean="0">
                <a:solidFill>
                  <a:srgbClr val="FF0000"/>
                </a:solidFill>
              </a:rPr>
              <a:t> MeV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0992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4478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To convert eV to Joules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00635" y="3581400"/>
            <a:ext cx="8153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Multiply by 1.6 x 10</a:t>
            </a:r>
            <a:r>
              <a:rPr lang="en-US" sz="6600" baseline="30000" dirty="0" smtClean="0">
                <a:solidFill>
                  <a:srgbClr val="FF0000"/>
                </a:solidFill>
              </a:rPr>
              <a:t>-19</a:t>
            </a:r>
            <a:r>
              <a:rPr lang="en-US" sz="6600" dirty="0" smtClean="0">
                <a:solidFill>
                  <a:srgbClr val="FF0000"/>
                </a:solidFill>
              </a:rPr>
              <a:t>J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(Skill)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0384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4478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To convert Joules to eV’s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00635" y="3581400"/>
            <a:ext cx="8153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Divide by 1.6 x 10</a:t>
            </a:r>
            <a:r>
              <a:rPr lang="en-US" sz="6600" baseline="30000" dirty="0" smtClean="0">
                <a:solidFill>
                  <a:srgbClr val="FF0000"/>
                </a:solidFill>
              </a:rPr>
              <a:t>-19</a:t>
            </a:r>
            <a:r>
              <a:rPr lang="en-US" sz="6600" dirty="0" smtClean="0">
                <a:solidFill>
                  <a:srgbClr val="FF0000"/>
                </a:solidFill>
              </a:rPr>
              <a:t>J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(Skill)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1525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Period of Wave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T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wavelength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λ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Incident Angle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Θ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6600" dirty="0" smtClean="0">
                <a:solidFill>
                  <a:srgbClr val="FF0000"/>
                </a:solidFill>
              </a:rPr>
              <a:t> or </a:t>
            </a:r>
            <a:r>
              <a:rPr lang="el-GR" sz="6600" dirty="0" smtClean="0">
                <a:solidFill>
                  <a:srgbClr val="FF0000"/>
                </a:solidFill>
              </a:rPr>
              <a:t>Θ</a:t>
            </a:r>
            <a:r>
              <a:rPr lang="en-US" sz="6600" baseline="-25000" dirty="0" smtClean="0">
                <a:solidFill>
                  <a:srgbClr val="FF0000"/>
                </a:solidFill>
              </a:rPr>
              <a:t>1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3976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8382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Angle of reflection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Θ</a:t>
            </a:r>
            <a:r>
              <a:rPr lang="en-US" sz="6600" baseline="-25000" dirty="0" smtClean="0">
                <a:solidFill>
                  <a:srgbClr val="FF0000"/>
                </a:solidFill>
              </a:rPr>
              <a:t>r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7846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Refracted Angle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Θ</a:t>
            </a:r>
            <a:r>
              <a:rPr lang="en-US" sz="6600" baseline="-25000" dirty="0" smtClean="0">
                <a:solidFill>
                  <a:srgbClr val="FF0000"/>
                </a:solidFill>
              </a:rPr>
              <a:t>2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4348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Energy of a photon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E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photon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4152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2789</TotalTime>
  <Words>343</Words>
  <Application>Microsoft Office PowerPoint</Application>
  <PresentationFormat>On-screen Show (4:3)</PresentationFormat>
  <Paragraphs>113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Arlington Central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gsaylor</dc:creator>
  <cp:lastModifiedBy>GWEN SAYLOR</cp:lastModifiedBy>
  <cp:revision>56</cp:revision>
  <dcterms:created xsi:type="dcterms:W3CDTF">2013-05-14T13:06:06Z</dcterms:created>
  <dcterms:modified xsi:type="dcterms:W3CDTF">2018-05-23T18:39:23Z</dcterms:modified>
</cp:coreProperties>
</file>