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434" r:id="rId3"/>
    <p:sldId id="259" r:id="rId4"/>
    <p:sldId id="260" r:id="rId5"/>
    <p:sldId id="261" r:id="rId6"/>
    <p:sldId id="423" r:id="rId7"/>
    <p:sldId id="424" r:id="rId8"/>
    <p:sldId id="425" r:id="rId9"/>
    <p:sldId id="426" r:id="rId10"/>
    <p:sldId id="427" r:id="rId11"/>
    <p:sldId id="428" r:id="rId12"/>
    <p:sldId id="429" r:id="rId13"/>
    <p:sldId id="430" r:id="rId14"/>
    <p:sldId id="435" r:id="rId15"/>
    <p:sldId id="436" r:id="rId16"/>
    <p:sldId id="301" r:id="rId17"/>
    <p:sldId id="303" r:id="rId18"/>
    <p:sldId id="306" r:id="rId19"/>
    <p:sldId id="312" r:id="rId20"/>
    <p:sldId id="315" r:id="rId21"/>
    <p:sldId id="325" r:id="rId22"/>
    <p:sldId id="431" r:id="rId23"/>
    <p:sldId id="432" r:id="rId24"/>
    <p:sldId id="433" r:id="rId25"/>
    <p:sldId id="334" r:id="rId26"/>
    <p:sldId id="335" r:id="rId27"/>
    <p:sldId id="338" r:id="rId28"/>
    <p:sldId id="439" r:id="rId29"/>
    <p:sldId id="440" r:id="rId30"/>
    <p:sldId id="437" r:id="rId31"/>
    <p:sldId id="441" r:id="rId32"/>
    <p:sldId id="438" r:id="rId33"/>
    <p:sldId id="442" r:id="rId34"/>
    <p:sldId id="443" r:id="rId35"/>
    <p:sldId id="444" r:id="rId36"/>
    <p:sldId id="365" r:id="rId37"/>
    <p:sldId id="366" r:id="rId38"/>
    <p:sldId id="471" r:id="rId39"/>
    <p:sldId id="367" r:id="rId40"/>
    <p:sldId id="383" r:id="rId41"/>
    <p:sldId id="384" r:id="rId42"/>
    <p:sldId id="385" r:id="rId43"/>
    <p:sldId id="386" r:id="rId44"/>
    <p:sldId id="387" r:id="rId45"/>
    <p:sldId id="395" r:id="rId46"/>
    <p:sldId id="396" r:id="rId47"/>
    <p:sldId id="397" r:id="rId48"/>
    <p:sldId id="400" r:id="rId49"/>
    <p:sldId id="409" r:id="rId50"/>
    <p:sldId id="407" r:id="rId51"/>
    <p:sldId id="408" r:id="rId52"/>
    <p:sldId id="404" r:id="rId53"/>
    <p:sldId id="410" r:id="rId54"/>
    <p:sldId id="405" r:id="rId55"/>
    <p:sldId id="411" r:id="rId56"/>
    <p:sldId id="406" r:id="rId57"/>
    <p:sldId id="413" r:id="rId58"/>
    <p:sldId id="414" r:id="rId59"/>
    <p:sldId id="415" r:id="rId60"/>
    <p:sldId id="421" r:id="rId61"/>
    <p:sldId id="422" r:id="rId62"/>
    <p:sldId id="448" r:id="rId63"/>
    <p:sldId id="449" r:id="rId64"/>
    <p:sldId id="450" r:id="rId65"/>
    <p:sldId id="451" r:id="rId66"/>
    <p:sldId id="453" r:id="rId67"/>
    <p:sldId id="454" r:id="rId68"/>
    <p:sldId id="455" r:id="rId69"/>
    <p:sldId id="452" r:id="rId70"/>
    <p:sldId id="468" r:id="rId71"/>
    <p:sldId id="475" r:id="rId72"/>
    <p:sldId id="457" r:id="rId73"/>
    <p:sldId id="474" r:id="rId74"/>
    <p:sldId id="462" r:id="rId75"/>
    <p:sldId id="447" r:id="rId76"/>
    <p:sldId id="445" r:id="rId77"/>
    <p:sldId id="446" r:id="rId78"/>
    <p:sldId id="456" r:id="rId79"/>
    <p:sldId id="476" r:id="rId80"/>
    <p:sldId id="460" r:id="rId81"/>
    <p:sldId id="461" r:id="rId82"/>
    <p:sldId id="469" r:id="rId83"/>
    <p:sldId id="470" r:id="rId84"/>
    <p:sldId id="472" r:id="rId85"/>
    <p:sldId id="458" r:id="rId86"/>
    <p:sldId id="459" r:id="rId87"/>
    <p:sldId id="463" r:id="rId88"/>
    <p:sldId id="464" r:id="rId89"/>
    <p:sldId id="466" r:id="rId90"/>
    <p:sldId id="465" r:id="rId91"/>
    <p:sldId id="467" r:id="rId92"/>
    <p:sldId id="473" r:id="rId9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B2B2B2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76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97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/>
              <a:pPr/>
              <a:t>5/5/2015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/>
              <a:pPr/>
              <a:t>5/5/2015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/>
              <a:pPr/>
              <a:t>5/5/2015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/>
              <a:pPr/>
              <a:t>5/5/2015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/>
              <a:pPr/>
              <a:t>5/5/2015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/>
              <a:pPr/>
              <a:t>5/5/2015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/>
              <a:pPr/>
              <a:t>5/5/2015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/>
              <a:pPr/>
              <a:t>5/5/2015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/>
              <a:pPr/>
              <a:t>5/5/2015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/>
              <a:pPr/>
              <a:t>5/5/2015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/>
              <a:pPr/>
              <a:t>5/5/2015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7F6BD-7BC2-4FFF-B81F-EFC5E6B4D980}" type="datetimeFigureOut">
              <a:rPr lang="en-US" smtClean="0"/>
              <a:pPr/>
              <a:t>5/5/2015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8CE90-594F-47EC-AC8E-85B0B5CCF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533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Speed of a wave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v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VARIABLE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6629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Planck’s Constant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h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VARIABLE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579307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6629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Energ</a:t>
            </a:r>
            <a:r>
              <a:rPr lang="en-US" sz="6000" dirty="0" smtClean="0"/>
              <a:t>y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E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VARIABLE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915202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6629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mass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solidFill>
                  <a:srgbClr val="FF0000"/>
                </a:solidFill>
              </a:rPr>
              <a:t>m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VARIABLE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124029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6629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Energ</a:t>
            </a:r>
            <a:r>
              <a:rPr lang="en-US" sz="6000" dirty="0" smtClean="0"/>
              <a:t>y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E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VARIABLE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053508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662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Index of refraction for 1</a:t>
            </a:r>
            <a:r>
              <a:rPr lang="en-US" sz="6000" baseline="30000" dirty="0" smtClean="0"/>
              <a:t>st</a:t>
            </a:r>
            <a:r>
              <a:rPr lang="en-US" sz="6000" dirty="0" smtClean="0"/>
              <a:t> medium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943100" y="43434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n</a:t>
            </a:r>
            <a:r>
              <a:rPr lang="en-US" sz="6600" baseline="-25000" dirty="0" smtClean="0">
                <a:solidFill>
                  <a:srgbClr val="FF0000"/>
                </a:solidFill>
              </a:rPr>
              <a:t>1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VARIABLE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4015998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662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Index of refraction 2</a:t>
            </a:r>
            <a:r>
              <a:rPr lang="en-US" sz="6000" baseline="30000" dirty="0" smtClean="0"/>
              <a:t>nd</a:t>
            </a:r>
            <a:r>
              <a:rPr lang="en-US" sz="6000" dirty="0" smtClean="0"/>
              <a:t> medium 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752600" y="3116058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n</a:t>
            </a:r>
            <a:r>
              <a:rPr lang="en-US" sz="6600" baseline="-25000" dirty="0" smtClean="0">
                <a:solidFill>
                  <a:srgbClr val="FF0000"/>
                </a:solidFill>
              </a:rPr>
              <a:t>2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VARIABLE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4040916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533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Period of Wave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Seconds 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THE UNIT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533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wavelength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m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THE UNIT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533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angle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9050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degrees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THE UNIT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9200" y="1219200"/>
            <a:ext cx="6553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Index of refraction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No units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THE UNIT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1066800"/>
            <a:ext cx="7010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Speed of </a:t>
            </a:r>
            <a:r>
              <a:rPr lang="en-US" sz="6000" dirty="0" smtClean="0"/>
              <a:t>light in a vacuum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905000" y="32004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solidFill>
                  <a:srgbClr val="FF0000"/>
                </a:solidFill>
              </a:rPr>
              <a:t>c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VARIABLE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600112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533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Frequency 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Hz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THE UNIT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533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Speed of light 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m/s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THE UNIT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6019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Planck’s Constant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err="1" smtClean="0">
                <a:solidFill>
                  <a:srgbClr val="FF0000"/>
                </a:solidFill>
              </a:rPr>
              <a:t>Js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THE UNIT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193171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6324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Energy of photon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J or eV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THE UNIT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963521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533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mass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kg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THE UNIT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546286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sosceles Triangle 1"/>
          <p:cNvSpPr/>
          <p:nvPr/>
        </p:nvSpPr>
        <p:spPr>
          <a:xfrm>
            <a:off x="304800" y="914400"/>
            <a:ext cx="8229600" cy="5410200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2133600" y="3886200"/>
            <a:ext cx="4572000" cy="0"/>
          </a:xfrm>
          <a:prstGeom prst="line">
            <a:avLst/>
          </a:prstGeom>
          <a:ln w="254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V="1">
            <a:off x="4572000" y="3886200"/>
            <a:ext cx="0" cy="2438400"/>
          </a:xfrm>
          <a:prstGeom prst="line">
            <a:avLst/>
          </a:prstGeom>
          <a:ln w="254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657600" y="2133600"/>
            <a:ext cx="152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/>
              <a:t>d</a:t>
            </a:r>
            <a:endParaRPr lang="en-US" sz="9600" dirty="0"/>
          </a:p>
        </p:txBody>
      </p:sp>
      <p:sp>
        <p:nvSpPr>
          <p:cNvPr id="10" name="TextBox 9"/>
          <p:cNvSpPr txBox="1"/>
          <p:nvPr/>
        </p:nvSpPr>
        <p:spPr>
          <a:xfrm>
            <a:off x="2057400" y="4191000"/>
            <a:ext cx="152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/>
              <a:t>v</a:t>
            </a:r>
            <a:endParaRPr lang="en-US" sz="9600" dirty="0"/>
          </a:p>
        </p:txBody>
      </p:sp>
      <p:sp>
        <p:nvSpPr>
          <p:cNvPr id="11" name="TextBox 10"/>
          <p:cNvSpPr txBox="1"/>
          <p:nvPr/>
        </p:nvSpPr>
        <p:spPr>
          <a:xfrm>
            <a:off x="5181600" y="4267200"/>
            <a:ext cx="152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solidFill>
                  <a:srgbClr val="FF0000"/>
                </a:solidFill>
              </a:rPr>
              <a:t>t</a:t>
            </a:r>
            <a:endParaRPr lang="en-US" sz="96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76800" y="0"/>
            <a:ext cx="426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COMPLETE THE TRIANGLE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sosceles Triangle 1"/>
          <p:cNvSpPr/>
          <p:nvPr/>
        </p:nvSpPr>
        <p:spPr>
          <a:xfrm>
            <a:off x="304800" y="914400"/>
            <a:ext cx="8229600" cy="5410200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2133600" y="3886200"/>
            <a:ext cx="4572000" cy="0"/>
          </a:xfrm>
          <a:prstGeom prst="line">
            <a:avLst/>
          </a:prstGeom>
          <a:ln w="254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V="1">
            <a:off x="4572000" y="3886200"/>
            <a:ext cx="0" cy="2438400"/>
          </a:xfrm>
          <a:prstGeom prst="line">
            <a:avLst/>
          </a:prstGeom>
          <a:ln w="254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657600" y="2133600"/>
            <a:ext cx="152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/>
              <a:t>v</a:t>
            </a:r>
            <a:endParaRPr lang="en-US" sz="9600" dirty="0"/>
          </a:p>
        </p:txBody>
      </p:sp>
      <p:sp>
        <p:nvSpPr>
          <p:cNvPr id="10" name="TextBox 9"/>
          <p:cNvSpPr txBox="1"/>
          <p:nvPr/>
        </p:nvSpPr>
        <p:spPr>
          <a:xfrm>
            <a:off x="2057400" y="4191000"/>
            <a:ext cx="152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/>
              <a:t>f</a:t>
            </a:r>
            <a:endParaRPr lang="en-US" sz="9600" dirty="0"/>
          </a:p>
        </p:txBody>
      </p:sp>
      <p:sp>
        <p:nvSpPr>
          <p:cNvPr id="11" name="TextBox 10"/>
          <p:cNvSpPr txBox="1"/>
          <p:nvPr/>
        </p:nvSpPr>
        <p:spPr>
          <a:xfrm>
            <a:off x="5181600" y="4267200"/>
            <a:ext cx="152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9600" dirty="0" smtClean="0">
                <a:solidFill>
                  <a:srgbClr val="FF0000"/>
                </a:solidFill>
              </a:rPr>
              <a:t>λ</a:t>
            </a:r>
            <a:endParaRPr lang="en-US" sz="96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76800" y="0"/>
            <a:ext cx="426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COMPLETE THE TRIANGLE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sosceles Triangle 1"/>
          <p:cNvSpPr/>
          <p:nvPr/>
        </p:nvSpPr>
        <p:spPr>
          <a:xfrm>
            <a:off x="304800" y="914400"/>
            <a:ext cx="8229600" cy="5410200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2133600" y="3886200"/>
            <a:ext cx="4572000" cy="0"/>
          </a:xfrm>
          <a:prstGeom prst="line">
            <a:avLst/>
          </a:prstGeom>
          <a:ln w="254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V="1">
            <a:off x="4572000" y="3886200"/>
            <a:ext cx="0" cy="2438400"/>
          </a:xfrm>
          <a:prstGeom prst="line">
            <a:avLst/>
          </a:prstGeom>
          <a:ln w="254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657600" y="2133600"/>
            <a:ext cx="152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/>
              <a:t>c</a:t>
            </a:r>
            <a:endParaRPr lang="en-US" sz="9600" dirty="0"/>
          </a:p>
        </p:txBody>
      </p:sp>
      <p:sp>
        <p:nvSpPr>
          <p:cNvPr id="10" name="TextBox 9"/>
          <p:cNvSpPr txBox="1"/>
          <p:nvPr/>
        </p:nvSpPr>
        <p:spPr>
          <a:xfrm>
            <a:off x="5562600" y="4343400"/>
            <a:ext cx="152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/>
              <a:t>v</a:t>
            </a:r>
            <a:endParaRPr lang="en-US" sz="9600" dirty="0"/>
          </a:p>
        </p:txBody>
      </p:sp>
      <p:sp>
        <p:nvSpPr>
          <p:cNvPr id="11" name="TextBox 10"/>
          <p:cNvSpPr txBox="1"/>
          <p:nvPr/>
        </p:nvSpPr>
        <p:spPr>
          <a:xfrm>
            <a:off x="2743200" y="4343400"/>
            <a:ext cx="152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>
                <a:solidFill>
                  <a:srgbClr val="FF0000"/>
                </a:solidFill>
              </a:rPr>
              <a:t>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876800" y="0"/>
            <a:ext cx="426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COMPLETE THE TRIANGLE</a:t>
            </a:r>
            <a:endParaRPr lang="en-US" sz="2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248400" y="1752600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 is a constant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sosceles Triangle 1"/>
          <p:cNvSpPr/>
          <p:nvPr/>
        </p:nvSpPr>
        <p:spPr>
          <a:xfrm>
            <a:off x="381000" y="914400"/>
            <a:ext cx="8229600" cy="5410200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2133600" y="3886200"/>
            <a:ext cx="4572000" cy="0"/>
          </a:xfrm>
          <a:prstGeom prst="line">
            <a:avLst/>
          </a:prstGeom>
          <a:ln w="254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V="1">
            <a:off x="4572000" y="3886200"/>
            <a:ext cx="0" cy="2438400"/>
          </a:xfrm>
          <a:prstGeom prst="line">
            <a:avLst/>
          </a:prstGeom>
          <a:ln w="254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657600" y="2133600"/>
            <a:ext cx="3276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err="1" smtClean="0"/>
              <a:t>E</a:t>
            </a:r>
            <a:r>
              <a:rPr lang="en-US" sz="4400" baseline="-25000" dirty="0" err="1" smtClean="0"/>
              <a:t>ph</a:t>
            </a:r>
            <a:r>
              <a:rPr lang="en-US" sz="4800" baseline="-25000" dirty="0" err="1" smtClean="0"/>
              <a:t>oton</a:t>
            </a:r>
            <a:endParaRPr lang="en-US" sz="4800" dirty="0"/>
          </a:p>
        </p:txBody>
      </p:sp>
      <p:sp>
        <p:nvSpPr>
          <p:cNvPr id="10" name="TextBox 9"/>
          <p:cNvSpPr txBox="1"/>
          <p:nvPr/>
        </p:nvSpPr>
        <p:spPr>
          <a:xfrm>
            <a:off x="5562600" y="4343400"/>
            <a:ext cx="152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/>
              <a:t>f</a:t>
            </a:r>
            <a:endParaRPr lang="en-US" sz="9600" dirty="0"/>
          </a:p>
        </p:txBody>
      </p:sp>
      <p:sp>
        <p:nvSpPr>
          <p:cNvPr id="11" name="TextBox 10"/>
          <p:cNvSpPr txBox="1"/>
          <p:nvPr/>
        </p:nvSpPr>
        <p:spPr>
          <a:xfrm>
            <a:off x="2743200" y="4343400"/>
            <a:ext cx="152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solidFill>
                  <a:srgbClr val="FF0000"/>
                </a:solidFill>
              </a:rPr>
              <a:t>h</a:t>
            </a:r>
            <a:endParaRPr lang="en-US" sz="96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76800" y="0"/>
            <a:ext cx="426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COMPLETE THE TRIANGLE</a:t>
            </a:r>
            <a:endParaRPr lang="en-US" sz="2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248400" y="160020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 is a constant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8994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676400"/>
            <a:ext cx="868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Snell’s Law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4038600"/>
            <a:ext cx="7467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n</a:t>
            </a:r>
            <a:r>
              <a:rPr lang="en-US" sz="6600" baseline="-25000" dirty="0" smtClean="0">
                <a:solidFill>
                  <a:srgbClr val="FF0000"/>
                </a:solidFill>
              </a:rPr>
              <a:t>1</a:t>
            </a:r>
            <a:r>
              <a:rPr lang="en-US" sz="6600" dirty="0" smtClean="0">
                <a:solidFill>
                  <a:srgbClr val="FF0000"/>
                </a:solidFill>
              </a:rPr>
              <a:t>sin</a:t>
            </a:r>
            <a:r>
              <a:rPr lang="el-GR" sz="6600" dirty="0" smtClean="0">
                <a:solidFill>
                  <a:srgbClr val="FF0000"/>
                </a:solidFill>
              </a:rPr>
              <a:t>Θ</a:t>
            </a:r>
            <a:r>
              <a:rPr lang="en-US" sz="6600" baseline="-25000" dirty="0" smtClean="0">
                <a:solidFill>
                  <a:srgbClr val="FF0000"/>
                </a:solidFill>
              </a:rPr>
              <a:t>1</a:t>
            </a:r>
            <a:r>
              <a:rPr lang="en-US" sz="6600" dirty="0" smtClean="0">
                <a:solidFill>
                  <a:srgbClr val="FF0000"/>
                </a:solidFill>
              </a:rPr>
              <a:t>=n</a:t>
            </a:r>
            <a:r>
              <a:rPr lang="en-US" sz="6600" baseline="-25000" dirty="0" smtClean="0">
                <a:solidFill>
                  <a:srgbClr val="FF0000"/>
                </a:solidFill>
              </a:rPr>
              <a:t>2</a:t>
            </a:r>
            <a:r>
              <a:rPr lang="en-US" sz="6600" dirty="0" smtClean="0">
                <a:solidFill>
                  <a:srgbClr val="FF0000"/>
                </a:solidFill>
              </a:rPr>
              <a:t>sin</a:t>
            </a:r>
            <a:r>
              <a:rPr lang="el-GR" sz="6600" dirty="0" smtClean="0">
                <a:solidFill>
                  <a:srgbClr val="FF0000"/>
                </a:solidFill>
              </a:rPr>
              <a:t>Θ</a:t>
            </a:r>
            <a:r>
              <a:rPr lang="en-US" sz="6600" baseline="-25000" dirty="0" smtClean="0">
                <a:solidFill>
                  <a:srgbClr val="FF0000"/>
                </a:solidFill>
              </a:rPr>
              <a:t>2</a:t>
            </a:r>
            <a:endParaRPr lang="en-US" sz="6600" dirty="0" smtClean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Equations to </a:t>
            </a:r>
            <a:r>
              <a:rPr lang="en-US" sz="3200" b="1" dirty="0" smtClean="0"/>
              <a:t>understand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324265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533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Index of refraction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39624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n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VARIABLE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" y="1082597"/>
            <a:ext cx="9067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Equation used for the conversion of mass (kg) into energy (J)</a:t>
            </a:r>
          </a:p>
          <a:p>
            <a:pPr algn="ctr"/>
            <a:r>
              <a:rPr lang="en-US" sz="4800" dirty="0" smtClean="0"/>
              <a:t> (</a:t>
            </a:r>
            <a:r>
              <a:rPr lang="en-US" sz="4800" dirty="0" err="1" smtClean="0"/>
              <a:t>ie</a:t>
            </a:r>
            <a:r>
              <a:rPr lang="en-US" sz="4800" dirty="0" smtClean="0"/>
              <a:t>, </a:t>
            </a:r>
            <a:r>
              <a:rPr lang="en-US" sz="4800" dirty="0" smtClean="0"/>
              <a:t>Energy mass equivalence)</a:t>
            </a:r>
            <a:endParaRPr lang="en-US" sz="4800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4868249"/>
            <a:ext cx="7467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E=mc</a:t>
            </a:r>
            <a:r>
              <a:rPr lang="en-US" sz="6600" baseline="30000" dirty="0" smtClean="0">
                <a:solidFill>
                  <a:srgbClr val="FF0000"/>
                </a:solidFill>
              </a:rPr>
              <a:t>2</a:t>
            </a:r>
            <a:endParaRPr lang="en-US" sz="6600" dirty="0" smtClean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Equations to </a:t>
            </a:r>
            <a:r>
              <a:rPr lang="en-US" sz="3200" b="1" dirty="0" smtClean="0"/>
              <a:t>understand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241518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" y="1093354"/>
            <a:ext cx="88392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00" dirty="0" smtClean="0"/>
              <a:t>Relationship between index, wavelength and speed of a wave</a:t>
            </a:r>
          </a:p>
          <a:p>
            <a:pPr algn="ctr"/>
            <a:r>
              <a:rPr lang="en-US" sz="4200" dirty="0" smtClean="0"/>
              <a:t>(remember speed and wavelength are direct…..index of refraction is inverse to both)</a:t>
            </a:r>
            <a:endParaRPr lang="en-US" sz="4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762000" y="4724400"/>
                <a:ext cx="7467600" cy="17445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US" sz="6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6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6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en-US" sz="6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66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6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en-US" sz="6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6600" dirty="0" smtClean="0">
                    <a:solidFill>
                      <a:srgbClr val="FF000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66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660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6600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sz="6600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660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6600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sz="6600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  <m:r>
                      <a:rPr lang="en-US" sz="66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66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l-GR" sz="6600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 sz="6600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λ</m:t>
                            </m:r>
                          </m:e>
                          <m:sub>
                            <m:r>
                              <a:rPr lang="en-US" sz="6600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l-GR" sz="6600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 sz="6600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λ</m:t>
                            </m:r>
                          </m:e>
                          <m:sub>
                            <m:r>
                              <a:rPr lang="en-US" sz="6600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endParaRPr lang="en-US" sz="6600" dirty="0" smtClean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4724400"/>
                <a:ext cx="7467600" cy="1744517"/>
              </a:xfrm>
              <a:prstGeom prst="rect">
                <a:avLst/>
              </a:prstGeom>
              <a:blipFill rotWithShape="0">
                <a:blip r:embed="rId2"/>
                <a:stretch>
                  <a:fillRect b="-48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5410200" y="0"/>
            <a:ext cx="373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Equations to memorize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812553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1447800"/>
            <a:ext cx="7772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Equation for slope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3581400"/>
            <a:ext cx="7467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Slope = (</a:t>
            </a:r>
            <a:r>
              <a:rPr lang="el-GR" sz="6600" dirty="0" smtClean="0">
                <a:solidFill>
                  <a:srgbClr val="FF0000"/>
                </a:solidFill>
              </a:rPr>
              <a:t>Δ</a:t>
            </a:r>
            <a:r>
              <a:rPr lang="en-US" sz="6600" dirty="0" smtClean="0">
                <a:solidFill>
                  <a:srgbClr val="FF0000"/>
                </a:solidFill>
              </a:rPr>
              <a:t>y/</a:t>
            </a:r>
            <a:r>
              <a:rPr lang="el-GR" sz="6600" dirty="0" smtClean="0">
                <a:solidFill>
                  <a:srgbClr val="FF0000"/>
                </a:solidFill>
              </a:rPr>
              <a:t>Δ</a:t>
            </a:r>
            <a:r>
              <a:rPr lang="en-US" sz="6600" dirty="0" smtClean="0">
                <a:solidFill>
                  <a:srgbClr val="FF0000"/>
                </a:solidFill>
              </a:rPr>
              <a:t>x)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Equations to memorize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899100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6315" y="1241048"/>
            <a:ext cx="842503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dirty="0" smtClean="0"/>
              <a:t>To convert from universal mass units to Mega </a:t>
            </a:r>
            <a:r>
              <a:rPr lang="en-US" sz="4500" dirty="0" err="1" smtClean="0"/>
              <a:t>electronvolts</a:t>
            </a:r>
            <a:endParaRPr lang="en-US" sz="4500" dirty="0"/>
          </a:p>
        </p:txBody>
      </p:sp>
      <p:sp>
        <p:nvSpPr>
          <p:cNvPr id="3" name="TextBox 2"/>
          <p:cNvSpPr txBox="1"/>
          <p:nvPr/>
        </p:nvSpPr>
        <p:spPr>
          <a:xfrm>
            <a:off x="805030" y="3200400"/>
            <a:ext cx="746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rgbClr val="FF0000"/>
                </a:solidFill>
              </a:rPr>
              <a:t>Multiply by 9.31 x 10</a:t>
            </a:r>
            <a:r>
              <a:rPr lang="en-US" sz="4800" baseline="30000" dirty="0" smtClean="0">
                <a:solidFill>
                  <a:srgbClr val="FF0000"/>
                </a:solidFill>
              </a:rPr>
              <a:t>2</a:t>
            </a:r>
            <a:r>
              <a:rPr lang="en-US" sz="4800" dirty="0" smtClean="0">
                <a:solidFill>
                  <a:srgbClr val="FF0000"/>
                </a:solidFill>
              </a:rPr>
              <a:t> MeV</a:t>
            </a:r>
            <a:endParaRPr lang="en-US" sz="4800" dirty="0" smtClean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Equations to memorize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109927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1447800"/>
            <a:ext cx="7772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To convert eV to Joules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600635" y="3581400"/>
            <a:ext cx="81534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Multiply by 1.6 x 10</a:t>
            </a:r>
            <a:r>
              <a:rPr lang="en-US" sz="6600" baseline="30000" dirty="0" smtClean="0">
                <a:solidFill>
                  <a:srgbClr val="FF0000"/>
                </a:solidFill>
              </a:rPr>
              <a:t>-19</a:t>
            </a:r>
            <a:r>
              <a:rPr lang="en-US" sz="6600" dirty="0" smtClean="0">
                <a:solidFill>
                  <a:srgbClr val="FF0000"/>
                </a:solidFill>
              </a:rPr>
              <a:t>J</a:t>
            </a:r>
            <a:endParaRPr lang="en-US" sz="6600" dirty="0" smtClean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Equations </a:t>
            </a:r>
            <a:r>
              <a:rPr lang="en-US" sz="3200" b="1" dirty="0" smtClean="0"/>
              <a:t>(Skill) to </a:t>
            </a:r>
            <a:r>
              <a:rPr lang="en-US" sz="3200" b="1" dirty="0" smtClean="0"/>
              <a:t>memorize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503845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1447800"/>
            <a:ext cx="7772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To convert Joules to eV’s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600635" y="3581400"/>
            <a:ext cx="81534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Divide by 1.6 x 10</a:t>
            </a:r>
            <a:r>
              <a:rPr lang="en-US" sz="6600" baseline="30000" dirty="0" smtClean="0">
                <a:solidFill>
                  <a:srgbClr val="FF0000"/>
                </a:solidFill>
              </a:rPr>
              <a:t>-19</a:t>
            </a:r>
            <a:r>
              <a:rPr lang="en-US" sz="6600" dirty="0" smtClean="0">
                <a:solidFill>
                  <a:srgbClr val="FF0000"/>
                </a:solidFill>
              </a:rPr>
              <a:t>J</a:t>
            </a:r>
            <a:endParaRPr lang="en-US" sz="6600" dirty="0" smtClean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Equations </a:t>
            </a:r>
            <a:r>
              <a:rPr lang="en-US" sz="3200" b="1" dirty="0" smtClean="0"/>
              <a:t>(Skill) to </a:t>
            </a:r>
            <a:r>
              <a:rPr lang="en-US" sz="3200" b="1" dirty="0" smtClean="0"/>
              <a:t>memorize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315251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A wave that requires a medium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Mechanical wave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A wave in which particle vibration is perpendicular to wave propagation. 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Transverse wave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Waves transfer _____________. 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Energy (not mass)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7133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A wave in which particle vibration is parallel to wave propagation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Longitudinal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533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Period of Wave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T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VARIABLE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 number of cycles per second for a wave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Frequency 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Seconds per cycle for a wave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Period 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When a wave in the environment causes an object to vibrate due to matching frequency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Resonance 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Meters per cycle for a wave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wavelength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 height of a wave above the equilibrium line (or depth below)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Amplitude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 ratio of a waves speed in a vacuum to a waves speed in a material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Absolute index of refraction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 type of wave that can travel through a vacuum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Electromagnetic wave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A single vibratory disturbance in a medium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pulse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Truly empty space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vacuum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 bending of a wave around an obstruction or through an opening in a barrier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diffraction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152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533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wavelength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6600" dirty="0" smtClean="0">
                <a:solidFill>
                  <a:srgbClr val="FF0000"/>
                </a:solidFill>
              </a:rPr>
              <a:t>λ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VARIABLE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 bending of a wave into a new medium when it is transmitted.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refraction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9411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 change in observed frequency of a wave due to the relative motion of the source and the observer.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Doppler Effect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7657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When two waves are in the same place at the same time and they superimpose temporarily to form a </a:t>
            </a:r>
            <a:r>
              <a:rPr lang="en-US" sz="4000" dirty="0" err="1" smtClean="0"/>
              <a:t>supercrest</a:t>
            </a:r>
            <a:r>
              <a:rPr lang="en-US" sz="4000" dirty="0" smtClean="0"/>
              <a:t> or </a:t>
            </a:r>
            <a:r>
              <a:rPr lang="en-US" sz="4000" dirty="0" err="1" smtClean="0"/>
              <a:t>supertrough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Constructive interference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362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When two waves are in the same place at the same time and they superimpose temporarily to cancel each other out.  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143000" y="42672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Destructive interference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4395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A wave that is formed due to reflection off a boundary and forms a pattern of interference which leads to nodes and antinodes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295400" y="48006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Standing Wave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6307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 name given to the angle from the normal line as it approaches a boundary between two mediums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295400" y="48006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Incident Angle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6307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When light or other transverse wave can be filtered for a specific orientation 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Polarization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9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 low point on a wave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trough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9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 high point on a wave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crest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9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 bouncing of a wave off of a surface at an angle equal to the incident angle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Reflection 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9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533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Incident Angle 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6600" dirty="0" smtClean="0">
                <a:solidFill>
                  <a:srgbClr val="FF0000"/>
                </a:solidFill>
              </a:rPr>
              <a:t>Θ</a:t>
            </a:r>
            <a:r>
              <a:rPr lang="en-US" sz="6600" baseline="-25000" dirty="0" err="1" smtClean="0">
                <a:solidFill>
                  <a:srgbClr val="FF0000"/>
                </a:solidFill>
              </a:rPr>
              <a:t>i</a:t>
            </a:r>
            <a:r>
              <a:rPr lang="en-US" sz="6600" dirty="0" smtClean="0">
                <a:solidFill>
                  <a:srgbClr val="FF0000"/>
                </a:solidFill>
              </a:rPr>
              <a:t> or </a:t>
            </a:r>
            <a:r>
              <a:rPr lang="el-GR" sz="6600" dirty="0" smtClean="0">
                <a:solidFill>
                  <a:srgbClr val="FF0000"/>
                </a:solidFill>
              </a:rPr>
              <a:t>Θ</a:t>
            </a:r>
            <a:r>
              <a:rPr lang="en-US" sz="6600" baseline="-25000" dirty="0" smtClean="0">
                <a:solidFill>
                  <a:srgbClr val="FF0000"/>
                </a:solidFill>
              </a:rPr>
              <a:t>1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VARIABLE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539768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 point on a standing wave that undergoes constructive interference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smtClean="0">
                <a:solidFill>
                  <a:srgbClr val="FF0000"/>
                </a:solidFill>
              </a:rPr>
              <a:t>Anti-node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9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 point on a standing wave that undergoes </a:t>
            </a:r>
            <a:r>
              <a:rPr lang="en-US" sz="4000" dirty="0" smtClean="0"/>
              <a:t>destructive </a:t>
            </a:r>
            <a:r>
              <a:rPr lang="en-US" sz="4000" dirty="0" smtClean="0"/>
              <a:t>interference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node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8242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 phase difference between waves at a node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180 degrees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1990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 fundamental force that holds the nucleus together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Strong Force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6062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Fundamental force that causes a proton and an electron to attract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Electromagnetic force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4242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Phenomena experienced by light that support the wave theory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Diffraction and interference</a:t>
            </a:r>
          </a:p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(Double Slit Experiment)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281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10668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Fundamental force that causes masses to attract 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Gravity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3739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10668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Fundamental force responsible for radioactive decay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Weak force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422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10668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Name for the force carrier particles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Boson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8592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Phenomena experienced by light that support the particle theory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Photoelectric effect, reflection and refraction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5530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838200"/>
            <a:ext cx="533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Angle of reflection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6600" dirty="0" smtClean="0">
                <a:solidFill>
                  <a:srgbClr val="FF0000"/>
                </a:solidFill>
              </a:rPr>
              <a:t>Θ</a:t>
            </a:r>
            <a:r>
              <a:rPr lang="en-US" sz="6600" baseline="-25000" dirty="0" smtClean="0">
                <a:solidFill>
                  <a:srgbClr val="FF0000"/>
                </a:solidFill>
              </a:rPr>
              <a:t>r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VARIABLE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978465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When a particle and a corresponding anti-particle meet they will 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annihilate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7008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 </a:t>
            </a:r>
            <a:r>
              <a:rPr lang="en-US" sz="4000" b="1" dirty="0" smtClean="0"/>
              <a:t>line</a:t>
            </a:r>
            <a:r>
              <a:rPr lang="en-US" sz="4000" dirty="0" smtClean="0"/>
              <a:t> that is perpendicular to a boundary between two mediums at the point of intersection with a light ray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524000" y="3621345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Normal line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7994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19200" y="1066800"/>
            <a:ext cx="7162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When an EM wave moves into a medium with a higher index of refraction, the speed of the wave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decreases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76323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19200" y="1066800"/>
            <a:ext cx="7162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If an object and an observer are moving apart the frequency of light will be shifted 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red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7190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19200" y="1066800"/>
            <a:ext cx="71628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 </a:t>
            </a:r>
            <a:r>
              <a:rPr lang="en-US" sz="4000" b="1" dirty="0" smtClean="0"/>
              <a:t>relationship</a:t>
            </a:r>
            <a:r>
              <a:rPr lang="en-US" sz="4000" dirty="0" smtClean="0"/>
              <a:t> between two indices of refraction (n</a:t>
            </a:r>
            <a:r>
              <a:rPr lang="en-US" sz="4000" baseline="-25000" dirty="0" smtClean="0"/>
              <a:t>1 </a:t>
            </a:r>
            <a:r>
              <a:rPr lang="en-US" sz="4000" dirty="0" smtClean="0"/>
              <a:t>and n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) and the angle of incidence and angle of refraction is (</a:t>
            </a:r>
            <a:r>
              <a:rPr lang="el-GR" sz="4000" dirty="0" smtClean="0"/>
              <a:t>Θ</a:t>
            </a:r>
            <a:r>
              <a:rPr lang="en-US" sz="4000" baseline="-25000" dirty="0" smtClean="0"/>
              <a:t>1  </a:t>
            </a:r>
            <a:r>
              <a:rPr lang="en-US" sz="4000" dirty="0" smtClean="0"/>
              <a:t>and  </a:t>
            </a:r>
            <a:r>
              <a:rPr lang="el-GR" sz="4000" dirty="0" smtClean="0"/>
              <a:t>Θ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) is 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44196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Inverse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07531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19200" y="1066800"/>
            <a:ext cx="7162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A charged particle that is accelerating (oscillating) creates an 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Electromagnetic wave (photon)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0" y="240268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1529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19200" y="10668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 quark composition of a proton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 smtClean="0">
                <a:solidFill>
                  <a:srgbClr val="FF0000"/>
                </a:solidFill>
              </a:rPr>
              <a:t>uud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848600" y="1524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Fact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074221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19200" y="10668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 quark composition of a neutron 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 smtClean="0">
                <a:solidFill>
                  <a:srgbClr val="FF0000"/>
                </a:solidFill>
              </a:rPr>
              <a:t>udd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848600" y="1524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Fact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5015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19200" y="1066800"/>
            <a:ext cx="7162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When a sound wave moves to a material that is more dense (gas to liquid or liquid to solid) the speed of the wave 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increases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848600" y="1524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Fact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73249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19200" y="1066800"/>
            <a:ext cx="71628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For refraction and reflection all angles (</a:t>
            </a:r>
            <a:r>
              <a:rPr lang="el-GR" sz="4000" dirty="0" smtClean="0"/>
              <a:t>Θ</a:t>
            </a:r>
            <a:r>
              <a:rPr lang="en-US" sz="4000" baseline="-25000" dirty="0" err="1" smtClean="0"/>
              <a:t>i</a:t>
            </a:r>
            <a:r>
              <a:rPr lang="en-US" sz="4000" dirty="0" smtClean="0"/>
              <a:t>   </a:t>
            </a:r>
            <a:r>
              <a:rPr lang="el-GR" sz="4000" dirty="0" smtClean="0"/>
              <a:t>Θ</a:t>
            </a:r>
            <a:r>
              <a:rPr lang="en-US" sz="4000" baseline="-25000" dirty="0" smtClean="0"/>
              <a:t>1  </a:t>
            </a:r>
            <a:r>
              <a:rPr lang="en-US" sz="4000" dirty="0" smtClean="0"/>
              <a:t> </a:t>
            </a:r>
            <a:r>
              <a:rPr lang="el-GR" sz="4000" dirty="0" smtClean="0"/>
              <a:t>Θ</a:t>
            </a:r>
            <a:r>
              <a:rPr lang="en-US" sz="4000" baseline="-25000" dirty="0" smtClean="0"/>
              <a:t>r</a:t>
            </a:r>
            <a:r>
              <a:rPr lang="en-US" sz="4000" dirty="0" smtClean="0"/>
              <a:t>    </a:t>
            </a:r>
            <a:r>
              <a:rPr lang="el-GR" sz="4000" dirty="0" smtClean="0"/>
              <a:t>Θ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) are measured between the light ray and the   </a:t>
            </a:r>
            <a:endParaRPr lang="en-US" sz="4000" dirty="0"/>
          </a:p>
          <a:p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Normal line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848600" y="1524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Fact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69667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533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Refracted Angle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6600" dirty="0" smtClean="0">
                <a:solidFill>
                  <a:srgbClr val="FF0000"/>
                </a:solidFill>
              </a:rPr>
              <a:t>Θ</a:t>
            </a:r>
            <a:r>
              <a:rPr lang="en-US" sz="6600" baseline="-25000" dirty="0" smtClean="0">
                <a:solidFill>
                  <a:srgbClr val="FF0000"/>
                </a:solidFill>
              </a:rPr>
              <a:t>2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VARIABLE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4143481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48600" y="1524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Fact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When a wave moves between mediums, the frequency of the wave 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295400" y="3544585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Remains the same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5346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48600" y="1524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Fact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When a wave moves into a new medium and slows down, the angle to the normal line 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295400" y="3544585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decreases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3852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48600" y="1524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Fact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 energy of a mechanical wave is associated with 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295400" y="3544585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Amplitude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2118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48600" y="1524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Fact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 energy of an electromagnetic wave is related to 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295400" y="3544585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frequency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7051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48600" y="1524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Fact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To determine the category of an EM wave on the </a:t>
            </a:r>
            <a:r>
              <a:rPr lang="en-US" sz="4000" dirty="0" smtClean="0"/>
              <a:t>EM Spectrum </a:t>
            </a:r>
            <a:r>
              <a:rPr lang="en-US" sz="4000" dirty="0" smtClean="0"/>
              <a:t>you must express wavelength or frequency in  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295400" y="3544585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proper scientific notation (in meters)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3128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2B2B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81800" y="1524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Recognizing image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4542613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Refraction</a:t>
            </a:r>
            <a:endParaRPr lang="en-US" sz="4000" dirty="0">
              <a:solidFill>
                <a:srgbClr val="FF0000"/>
              </a:solidFill>
            </a:endParaRPr>
          </a:p>
        </p:txBody>
      </p:sp>
      <p:pic>
        <p:nvPicPr>
          <p:cNvPr id="1026" name="Picture 2" descr="Image result for refraction imag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521731"/>
            <a:ext cx="4495800" cy="3829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5552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2B2B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81800" y="1524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Recognizing image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4542613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Reflection</a:t>
            </a:r>
            <a:endParaRPr lang="en-US" sz="4000" dirty="0">
              <a:solidFill>
                <a:srgbClr val="FF0000"/>
              </a:solidFill>
            </a:endParaRPr>
          </a:p>
        </p:txBody>
      </p:sp>
      <p:pic>
        <p:nvPicPr>
          <p:cNvPr id="2050" name="Picture 2" descr="Image result for reflec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4250" y="685800"/>
            <a:ext cx="3089350" cy="3707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184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2B2B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81800" y="1524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Recognizing image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4542613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Diffraction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5" name="AutoShape 2" descr="Image result for diffraction"/>
          <p:cNvSpPr>
            <a:spLocks noChangeAspect="1" noChangeArrowheads="1"/>
          </p:cNvSpPr>
          <p:nvPr/>
        </p:nvSpPr>
        <p:spPr bwMode="auto">
          <a:xfrm>
            <a:off x="4948237" y="4068623"/>
            <a:ext cx="3581400" cy="3581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4" descr="Image result for diffraction"/>
          <p:cNvSpPr>
            <a:spLocks noChangeAspect="1" noChangeArrowheads="1"/>
          </p:cNvSpPr>
          <p:nvPr/>
        </p:nvSpPr>
        <p:spPr bwMode="auto">
          <a:xfrm>
            <a:off x="2363787" y="317344"/>
            <a:ext cx="3959225" cy="3959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6" descr="Image result for diffrac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104" name="Picture 8" descr="http://physicsnet.co.uk/wp-content/uploads/2010/08/diffracti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3012" y="838200"/>
            <a:ext cx="3810000" cy="3362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2354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2B2B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81800" y="1524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Recognizing image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4542613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Longitudinal wave</a:t>
            </a:r>
            <a:endParaRPr lang="en-US" sz="4000" dirty="0">
              <a:solidFill>
                <a:srgbClr val="FF0000"/>
              </a:solidFill>
            </a:endParaRPr>
          </a:p>
        </p:txBody>
      </p:sp>
      <p:pic>
        <p:nvPicPr>
          <p:cNvPr id="3074" name="Picture 2" descr="Image result for longitudinal wav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129948"/>
            <a:ext cx="5334000" cy="1894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0232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2B2B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81800" y="1524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Recognizing image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4542613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Transverse wave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5" name="AutoShape 2" descr="Image result for transverse wav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124" name="Picture 4" descr="http://www.studyphysics.ca/newnotes/20/unit03_mechanicalwaves/chp141516_waves/images/transvers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754067"/>
            <a:ext cx="7040875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2414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43000"/>
            <a:ext cx="6629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Energ</a:t>
            </a:r>
            <a:r>
              <a:rPr lang="en-US" sz="6000" dirty="0" smtClean="0"/>
              <a:t>y of a photon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2590800"/>
            <a:ext cx="533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err="1" smtClean="0">
                <a:solidFill>
                  <a:srgbClr val="FF0000"/>
                </a:solidFill>
              </a:rPr>
              <a:t>E</a:t>
            </a:r>
            <a:r>
              <a:rPr lang="en-US" sz="6600" baseline="-25000" dirty="0" err="1" smtClean="0">
                <a:solidFill>
                  <a:srgbClr val="FF0000"/>
                </a:solidFill>
              </a:rPr>
              <a:t>photon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STATE VARIABLE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641525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2B2B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81800" y="1524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Recognizing image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48768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Polarization </a:t>
            </a:r>
            <a:endParaRPr lang="en-US" sz="4000" dirty="0">
              <a:solidFill>
                <a:srgbClr val="FF0000"/>
              </a:solidFill>
            </a:endParaRPr>
          </a:p>
        </p:txBody>
      </p:sp>
      <p:pic>
        <p:nvPicPr>
          <p:cNvPr id="6146" name="Picture 2" descr="http://sites.sinauer.com/animalcommunication2e/images/05/WT05.02.Figure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609600"/>
            <a:ext cx="4800600" cy="3968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8154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2B2B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81800" y="1524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Recognizing image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48768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Standing Wave </a:t>
            </a:r>
            <a:endParaRPr lang="en-US" sz="4000" dirty="0">
              <a:solidFill>
                <a:srgbClr val="FF0000"/>
              </a:solidFill>
            </a:endParaRPr>
          </a:p>
        </p:txBody>
      </p:sp>
      <p:pic>
        <p:nvPicPr>
          <p:cNvPr id="7170" name="Picture 2" descr="http://www.arborsci.com/wordpress/wp-content/uploads/2012/02/Untitled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674" y="1427914"/>
            <a:ext cx="4874735" cy="3067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0819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2B2B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81800" y="1524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Recognizing image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48768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Doppler Effect</a:t>
            </a:r>
            <a:endParaRPr lang="en-US" sz="4000" dirty="0">
              <a:solidFill>
                <a:srgbClr val="FF0000"/>
              </a:solidFill>
            </a:endParaRPr>
          </a:p>
        </p:txBody>
      </p:sp>
      <p:pic>
        <p:nvPicPr>
          <p:cNvPr id="8194" name="Picture 2" descr="http://www.efunda.com/designstandards/sensors/laser_doppler/images/laser_doppler_A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295400"/>
            <a:ext cx="6248400" cy="2987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9168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2788</TotalTime>
  <Words>1179</Words>
  <Application>Microsoft Office PowerPoint</Application>
  <PresentationFormat>On-screen Show (4:3)</PresentationFormat>
  <Paragraphs>277</Paragraphs>
  <Slides>92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92</vt:i4>
      </vt:variant>
    </vt:vector>
  </HeadingPairs>
  <TitlesOfParts>
    <vt:vector size="96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Arlington Central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gsaylor</dc:creator>
  <cp:lastModifiedBy>Microsoft account</cp:lastModifiedBy>
  <cp:revision>55</cp:revision>
  <dcterms:created xsi:type="dcterms:W3CDTF">2013-05-14T13:06:06Z</dcterms:created>
  <dcterms:modified xsi:type="dcterms:W3CDTF">2015-05-07T10:08:41Z</dcterms:modified>
</cp:coreProperties>
</file>