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58" r:id="rId4"/>
    <p:sldId id="269" r:id="rId5"/>
    <p:sldId id="259" r:id="rId6"/>
    <p:sldId id="268" r:id="rId7"/>
    <p:sldId id="262" r:id="rId8"/>
    <p:sldId id="265" r:id="rId9"/>
    <p:sldId id="267" r:id="rId10"/>
    <p:sldId id="260" r:id="rId11"/>
    <p:sldId id="261" r:id="rId12"/>
    <p:sldId id="264" r:id="rId13"/>
    <p:sldId id="270" r:id="rId14"/>
    <p:sldId id="271" r:id="rId15"/>
    <p:sldId id="272" r:id="rId16"/>
    <p:sldId id="263" r:id="rId1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FF00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034" y="-14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31E6B19-5744-4D10-99C1-B670045E5BD3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1AC3F2B-2064-454C-A21C-C9EB2A8B3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E972-437C-4958-8E1F-2215CE741CC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E9EE-BFB0-416B-9F62-5BE65DF9C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E972-437C-4958-8E1F-2215CE741CC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E9EE-BFB0-416B-9F62-5BE65DF9C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E972-437C-4958-8E1F-2215CE741CC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E9EE-BFB0-416B-9F62-5BE65DF9C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C35A3-88EB-47F7-9C94-8731C4877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1AE1C-C3E9-4CA8-9620-2998BB388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E972-437C-4958-8E1F-2215CE741CC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E9EE-BFB0-416B-9F62-5BE65DF9C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E972-437C-4958-8E1F-2215CE741CC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E9EE-BFB0-416B-9F62-5BE65DF9C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E972-437C-4958-8E1F-2215CE741CC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E9EE-BFB0-416B-9F62-5BE65DF9C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E972-437C-4958-8E1F-2215CE741CC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E9EE-BFB0-416B-9F62-5BE65DF9C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E972-437C-4958-8E1F-2215CE741CC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E9EE-BFB0-416B-9F62-5BE65DF9C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E972-437C-4958-8E1F-2215CE741CC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E9EE-BFB0-416B-9F62-5BE65DF9C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E972-437C-4958-8E1F-2215CE741CC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E9EE-BFB0-416B-9F62-5BE65DF9C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E972-437C-4958-8E1F-2215CE741CC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E9EE-BFB0-416B-9F62-5BE65DF9C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3E972-437C-4958-8E1F-2215CE741CC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3E9EE-BFB0-416B-9F62-5BE65DF9C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inpop.com/science/matterandchemistry/diffusio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cc.edu/biologylabs/Documents/Cells%20Membranes/Osmosis_Definition.htm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>
            <a:alpha val="6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urlz MT" pitchFamily="82" charset="0"/>
              </a:rPr>
              <a:t>MAINTAINING A CONSTANT CELL ENVIRONMENT</a:t>
            </a:r>
            <a:endParaRPr lang="en-US" b="1" dirty="0">
              <a:latin typeface="Curlz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TRANSPORT ACROSS A CELL MEMBRANE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4" name="Picture 2" descr="C:\Documents and Settings\Hastings\Local Settings\Temporary Internet Files\Content.IE5\BFNCHEHM\MC90024114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609600"/>
            <a:ext cx="1371600" cy="1440035"/>
          </a:xfrm>
          <a:prstGeom prst="rect">
            <a:avLst/>
          </a:prstGeom>
          <a:noFill/>
        </p:spPr>
      </p:pic>
      <p:pic>
        <p:nvPicPr>
          <p:cNvPr id="3075" name="Picture 3" descr="C:\Documents and Settings\Hastings\Local Settings\Temporary Internet Files\Content.IE5\2IJG0ES9\MC9000712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4953000"/>
            <a:ext cx="1530301" cy="16326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4999">
              <a:srgbClr val="FFFF00">
                <a:alpha val="57000"/>
              </a:srgbClr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DEMO # 1</a:t>
            </a:r>
            <a:br>
              <a:rPr lang="en-US" dirty="0" smtClean="0"/>
            </a:br>
            <a:r>
              <a:rPr lang="en-US" dirty="0" smtClean="0"/>
              <a:t>Diffusion of gases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Mrs. Hastings is going to spray some room spray in the front of the room. Quietly raise your hand once the scent reaches you.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u="sng" dirty="0" smtClean="0"/>
              <a:t>??? How is this an example of diffusion???</a:t>
            </a:r>
          </a:p>
          <a:p>
            <a:pPr algn="ctr">
              <a:buNone/>
            </a:pPr>
            <a:endParaRPr lang="en-US" b="1" u="sng" dirty="0" smtClean="0"/>
          </a:p>
          <a:p>
            <a:pPr algn="ctr">
              <a:buNone/>
            </a:pPr>
            <a:r>
              <a:rPr lang="en-US" b="1" u="sng" dirty="0" smtClean="0"/>
              <a:t>Work with your partner at your lab table to answer the demo questions on your work sheet.</a:t>
            </a:r>
          </a:p>
        </p:txBody>
      </p:sp>
      <p:pic>
        <p:nvPicPr>
          <p:cNvPr id="1026" name="Picture 2" descr="C:\Documents and Settings\Hastings\Local Settings\Temporary Internet Files\Content.IE5\SGNFEWKT\MC9002393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28600"/>
            <a:ext cx="1827886" cy="1359713"/>
          </a:xfrm>
          <a:prstGeom prst="rect">
            <a:avLst/>
          </a:prstGeom>
          <a:noFill/>
        </p:spPr>
      </p:pic>
      <p:pic>
        <p:nvPicPr>
          <p:cNvPr id="5" name="Picture 2" descr="C:\Documents and Settings\Hastings\Local Settings\Temporary Internet Files\Content.IE5\SGNFEWKT\MC900239317[1].wm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248400" y="228600"/>
            <a:ext cx="1827886" cy="1359713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DEMO # 2</a:t>
            </a:r>
            <a:br>
              <a:rPr lang="en-US" dirty="0" smtClean="0"/>
            </a:br>
            <a:r>
              <a:rPr lang="en-US" dirty="0" smtClean="0"/>
              <a:t>Diffusion of Liquids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and your partner are going to test the diffusion of concentrated food dye.</a:t>
            </a:r>
          </a:p>
          <a:p>
            <a:pPr marL="514350" indent="-514350">
              <a:buAutoNum type="arabicPeriod"/>
            </a:pPr>
            <a:r>
              <a:rPr lang="en-US" dirty="0" smtClean="0"/>
              <a:t>Place your beaker of water on the white paper .</a:t>
            </a:r>
          </a:p>
          <a:p>
            <a:pPr marL="514350" indent="-514350">
              <a:buAutoNum type="arabicPeriod"/>
            </a:pPr>
            <a:r>
              <a:rPr lang="en-US" dirty="0" smtClean="0"/>
              <a:t>Choose a color of food dye.</a:t>
            </a:r>
          </a:p>
          <a:p>
            <a:pPr marL="514350" indent="-514350">
              <a:buAutoNum type="arabicPeriod"/>
            </a:pPr>
            <a:r>
              <a:rPr lang="en-US" dirty="0" smtClean="0"/>
              <a:t>Squeeze one drop of dye into the water.</a:t>
            </a:r>
          </a:p>
          <a:p>
            <a:pPr marL="514350" indent="-514350">
              <a:buAutoNum type="arabicPeriod"/>
            </a:pPr>
            <a:r>
              <a:rPr lang="en-US" dirty="0" smtClean="0"/>
              <a:t>Immediately draw the flow of the molecules. 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do you think will happen over time?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5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Humans and Animals use Diffusion?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Gas exchange (CO</a:t>
            </a:r>
            <a:r>
              <a:rPr lang="en-US" baseline="-25000" dirty="0" smtClean="0"/>
              <a:t>2</a:t>
            </a:r>
            <a:r>
              <a:rPr lang="en-US" dirty="0" smtClean="0"/>
              <a:t>/O</a:t>
            </a:r>
            <a:r>
              <a:rPr lang="en-US" baseline="-25000" dirty="0" smtClean="0"/>
              <a:t>2</a:t>
            </a:r>
            <a:r>
              <a:rPr lang="en-US" dirty="0" smtClean="0"/>
              <a:t>) in gills or the alveoli of the lungs.</a:t>
            </a:r>
          </a:p>
          <a:p>
            <a:r>
              <a:rPr lang="en-US" dirty="0" smtClean="0"/>
              <a:t>Sweating to maintain body temperature.</a:t>
            </a:r>
          </a:p>
          <a:p>
            <a:r>
              <a:rPr lang="en-US" dirty="0" smtClean="0"/>
              <a:t>Removal of wastes out of the blood stream.</a:t>
            </a:r>
          </a:p>
          <a:p>
            <a:r>
              <a:rPr lang="en-US" dirty="0" smtClean="0"/>
              <a:t>Protection and communication by diffusing scents, colors, and toxins.</a:t>
            </a:r>
            <a:endParaRPr lang="en-US" dirty="0"/>
          </a:p>
        </p:txBody>
      </p:sp>
      <p:pic>
        <p:nvPicPr>
          <p:cNvPr id="21506" name="Picture 2" descr="C:\Documents and Settings\Hastings\Local Settings\Temporary Internet Files\Content.IE5\OBF3V1ON\MC90008416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4180" y="4495800"/>
            <a:ext cx="2249820" cy="1994026"/>
          </a:xfrm>
          <a:prstGeom prst="rect">
            <a:avLst/>
          </a:prstGeom>
          <a:noFill/>
        </p:spPr>
      </p:pic>
      <p:pic>
        <p:nvPicPr>
          <p:cNvPr id="21508" name="Picture 4" descr="C:\Documents and Settings\Hastings\Local Settings\Temporary Internet Files\Content.IE5\P73GSYVQ\MC9002871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1237775" cy="1451573"/>
          </a:xfrm>
          <a:prstGeom prst="rect">
            <a:avLst/>
          </a:prstGeom>
          <a:noFill/>
        </p:spPr>
      </p:pic>
      <p:pic>
        <p:nvPicPr>
          <p:cNvPr id="21510" name="Picture 6" descr="C:\Documents and Settings\Hastings\Local Settings\Temporary Internet Files\Content.IE5\IQOKUD6T\MC90013508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5029200"/>
            <a:ext cx="1749427" cy="1364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>
                <a:solidFill>
                  <a:srgbClr val="008000"/>
                </a:solidFill>
              </a:rPr>
              <a:t>Passive vs. Active Transport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sz="4400" dirty="0" smtClean="0"/>
              <a:t>Passive requires </a:t>
            </a:r>
            <a:r>
              <a:rPr lang="en-US" sz="4400" b="1" dirty="0" smtClean="0">
                <a:solidFill>
                  <a:srgbClr val="FF0000"/>
                </a:solidFill>
              </a:rPr>
              <a:t>NO</a:t>
            </a:r>
            <a:r>
              <a:rPr lang="en-US" sz="4400" dirty="0" smtClean="0"/>
              <a:t> energy.  </a:t>
            </a:r>
          </a:p>
          <a:p>
            <a:pPr algn="ctr" eaLnBrk="1" hangingPunct="1">
              <a:buFontTx/>
              <a:buNone/>
            </a:pPr>
            <a:r>
              <a:rPr lang="en-US" sz="4400" dirty="0" smtClean="0"/>
              <a:t>It just happens.</a:t>
            </a:r>
          </a:p>
          <a:p>
            <a:pPr algn="ctr" eaLnBrk="1" hangingPunct="1">
              <a:buFontTx/>
              <a:buNone/>
            </a:pPr>
            <a:endParaRPr lang="en-US" sz="4400" dirty="0" smtClean="0"/>
          </a:p>
          <a:p>
            <a:pPr algn="ctr" eaLnBrk="1" hangingPunct="1">
              <a:buFontTx/>
              <a:buNone/>
            </a:pPr>
            <a:endParaRPr lang="en-US" sz="4400" dirty="0" smtClean="0"/>
          </a:p>
          <a:p>
            <a:pPr algn="ctr" eaLnBrk="1" hangingPunct="1">
              <a:buFontTx/>
              <a:buNone/>
            </a:pPr>
            <a:r>
              <a:rPr lang="en-US" sz="4400" dirty="0" smtClean="0"/>
              <a:t>Active requires energy to occur.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</a:rPr>
              <a:t>ACTIVE TRANSPORT</a:t>
            </a:r>
          </a:p>
        </p:txBody>
      </p:sp>
      <p:pic>
        <p:nvPicPr>
          <p:cNvPr id="174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5913" y="1816100"/>
            <a:ext cx="3595687" cy="353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057400"/>
            <a:ext cx="1374775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4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3200400"/>
            <a:ext cx="381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5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3505200"/>
            <a:ext cx="30480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362200"/>
            <a:ext cx="30480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667000"/>
            <a:ext cx="3810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xplosion 1 10"/>
          <p:cNvSpPr/>
          <p:nvPr/>
        </p:nvSpPr>
        <p:spPr>
          <a:xfrm>
            <a:off x="3657600" y="4114800"/>
            <a:ext cx="2057400" cy="990600"/>
          </a:xfrm>
          <a:prstGeom prst="irregularSeal1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</a:rPr>
              <a:t>ENERGY</a:t>
            </a:r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2209800" y="22860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Low Concentration</a:t>
            </a:r>
          </a:p>
        </p:txBody>
      </p:sp>
      <p:sp>
        <p:nvSpPr>
          <p:cNvPr id="17419" name="TextBox 13"/>
          <p:cNvSpPr txBox="1">
            <a:spLocks noChangeArrowheads="1"/>
          </p:cNvSpPr>
          <p:nvPr/>
        </p:nvSpPr>
        <p:spPr bwMode="auto">
          <a:xfrm>
            <a:off x="6400800" y="2209800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High Concentration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" y="54102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Cells Will bring in nutrients and materials they need even if it is against a concentration gradient.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6.93481E-8 C 0.0007 0.0178 0.00087 0.0356 0.00208 0.05317 C 0.00243 0.0571 0.0026 0.06149 0.00434 0.06496 C 0.0059 0.06796 0.00885 0.06889 0.01111 0.07097 C 0.0184 0.0779 0.02656 0.08738 0.03542 0.09177 C 0.04323 0.0957 0.05191 0.09686 0.0599 0.10055 C 0.09115 0.09871 0.1033 0.09801 0.12882 0.09177 C 0.14132 0.08322 0.15451 0.07721 0.16667 0.06796 C 0.1757 0.06126 0.17153 0.06195 0.18212 0.05617 C 0.18646 0.05386 0.19149 0.05363 0.19549 0.05016 C 0.20399 0.04253 0.19965 0.04554 0.20885 0.04138 C 0.23142 0.0208 0.25 0.02658 0.27986 0.02658 " pathEditMode="relative" ptsTypes="fffffffffffA">
                                      <p:cBhvr>
                                        <p:cTn id="6" dur="2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5.08553E-6 C 0.01614 -0.00555 0.01215 -0.00555 0.03767 -5.08553E-6 C 0.0618 0.00508 0.07326 0.03074 0.08437 0.05617 C 0.08576 0.05917 0.09062 0.07373 0.09323 0.07697 C 0.12066 0.11003 0.14826 0.12528 0.18437 0.13014 C 0.22135 0.12759 0.21441 0.13245 0.23333 0.12436 C 0.24184 0.12066 0.25764 0.10956 0.25764 0.10956 C 0.28003 0.07974 0.27986 0.01132 0.27986 -0.02659 " pathEditMode="relative" ptsTypes="fffffffA">
                                      <p:cBhvr>
                                        <p:cTn id="9" dur="2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2532" name="Picture 4" descr="http://nerdnirvana.org/wp-content/uploads/2009/09/kJru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2525" y="409575"/>
            <a:ext cx="6838950" cy="603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on Button: Back or Previous 4">
            <a:hlinkClick r:id="rId3" action="ppaction://hlinksldjump" highlightClick="1"/>
          </p:cNvPr>
          <p:cNvSpPr/>
          <p:nvPr/>
        </p:nvSpPr>
        <p:spPr>
          <a:xfrm>
            <a:off x="685800" y="5791200"/>
            <a:ext cx="838200" cy="762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GOAL OF A 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HOMEOSTASIS= to maintain a constant stable internal environment.</a:t>
            </a:r>
          </a:p>
          <a:p>
            <a:pPr lvl="1"/>
            <a:r>
              <a:rPr lang="en-US" dirty="0" smtClean="0"/>
              <a:t>WHAT HAS TO BE MAINTAINED???</a:t>
            </a:r>
            <a:endParaRPr lang="en-US" dirty="0"/>
          </a:p>
          <a:p>
            <a:pPr lvl="4"/>
            <a:r>
              <a:rPr lang="en-US" dirty="0" smtClean="0"/>
              <a:t>pH</a:t>
            </a:r>
          </a:p>
          <a:p>
            <a:pPr lvl="4"/>
            <a:r>
              <a:rPr lang="en-US" dirty="0" smtClean="0"/>
              <a:t> Salt Concentrations</a:t>
            </a:r>
          </a:p>
          <a:p>
            <a:pPr lvl="4"/>
            <a:r>
              <a:rPr lang="en-US" dirty="0" smtClean="0"/>
              <a:t>Water levels</a:t>
            </a:r>
          </a:p>
          <a:p>
            <a:pPr lvl="4"/>
            <a:r>
              <a:rPr lang="en-US" dirty="0" smtClean="0"/>
              <a:t>Wastes</a:t>
            </a:r>
          </a:p>
          <a:p>
            <a:pPr lvl="4"/>
            <a:r>
              <a:rPr lang="en-US" dirty="0" smtClean="0"/>
              <a:t>Gases</a:t>
            </a:r>
          </a:p>
          <a:p>
            <a:pPr lvl="4"/>
            <a:endParaRPr lang="en-US" dirty="0" smtClean="0"/>
          </a:p>
          <a:p>
            <a:pPr>
              <a:buNone/>
            </a:pPr>
            <a:r>
              <a:rPr lang="en-US" dirty="0" smtClean="0">
                <a:latin typeface="Harlow Solid Italic" pitchFamily="82" charset="0"/>
              </a:rPr>
              <a:t>If cells don’t maintain homeostasis…..</a:t>
            </a:r>
          </a:p>
          <a:p>
            <a:pPr algn="ctr">
              <a:buNone/>
            </a:pPr>
            <a:r>
              <a:rPr lang="en-US" dirty="0" smtClean="0">
                <a:latin typeface="Harlow Solid Italic" pitchFamily="82" charset="0"/>
              </a:rPr>
              <a:t>Cells Die!!!!</a:t>
            </a:r>
            <a:endParaRPr lang="en-US" dirty="0">
              <a:latin typeface="Harlow Solid Italic" pitchFamily="82" charset="0"/>
            </a:endParaRPr>
          </a:p>
          <a:p>
            <a:endParaRPr lang="en-US" dirty="0"/>
          </a:p>
        </p:txBody>
      </p:sp>
      <p:pic>
        <p:nvPicPr>
          <p:cNvPr id="2050" name="Picture 2" descr="C:\Documents and Settings\Hastings\Local Settings\Temporary Internet Files\Content.IE5\N0QVU9LG\MC9004231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5257800"/>
            <a:ext cx="1294943" cy="1294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rgbClr val="FFFF0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CELL MEMBRANE</a:t>
            </a:r>
            <a:endParaRPr lang="en-US" dirty="0"/>
          </a:p>
        </p:txBody>
      </p:sp>
      <p:pic>
        <p:nvPicPr>
          <p:cNvPr id="1026" name="Picture 2" descr="http://library.thinkquest.org/C004535/media/cell_membran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3838575" cy="29241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191000" y="1219200"/>
            <a:ext cx="4724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Certain types of substances  pass through the cell membrane more easily like:</a:t>
            </a:r>
          </a:p>
          <a:p>
            <a:endParaRPr lang="en-US" dirty="0"/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Oxygen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Carbon Dioxide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Glucose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Amino Acids</a:t>
            </a:r>
          </a:p>
          <a:p>
            <a:pPr lvl="2"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Large Molecules  that can not pass through easily:</a:t>
            </a:r>
          </a:p>
          <a:p>
            <a:pPr lvl="2">
              <a:buFont typeface="Arial" pitchFamily="34" charset="0"/>
              <a:buChar char="•"/>
            </a:pPr>
            <a:endParaRPr lang="en-US" dirty="0"/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Starch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Proteins</a:t>
            </a:r>
          </a:p>
        </p:txBody>
      </p:sp>
      <p:sp>
        <p:nvSpPr>
          <p:cNvPr id="6" name="TextBox 5"/>
          <p:cNvSpPr txBox="1"/>
          <p:nvPr/>
        </p:nvSpPr>
        <p:spPr>
          <a:xfrm rot="20871020">
            <a:off x="405431" y="5144782"/>
            <a:ext cx="838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66"/>
                </a:solidFill>
              </a:rPr>
              <a:t>               </a:t>
            </a:r>
            <a:r>
              <a:rPr lang="en-US" sz="2000" dirty="0" smtClean="0">
                <a:solidFill>
                  <a:srgbClr val="FF0066"/>
                </a:solidFill>
                <a:latin typeface="Arial Black" pitchFamily="34" charset="0"/>
              </a:rPr>
              <a:t>The Cell Membrane is  </a:t>
            </a:r>
            <a:r>
              <a:rPr lang="en-US" sz="2000" b="1" u="sng" dirty="0" smtClean="0">
                <a:solidFill>
                  <a:srgbClr val="FF0066"/>
                </a:solidFill>
                <a:latin typeface="Arial Black" pitchFamily="34" charset="0"/>
              </a:rPr>
              <a:t>Selectively Permeable</a:t>
            </a:r>
            <a:endParaRPr lang="en-US" sz="2000" b="1" u="sng" dirty="0">
              <a:solidFill>
                <a:srgbClr val="FF0066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b="1" u="sng" smtClean="0">
                <a:solidFill>
                  <a:srgbClr val="FF0000"/>
                </a:solidFill>
              </a:rPr>
              <a:t>Selective Permeability</a:t>
            </a:r>
          </a:p>
        </p:txBody>
      </p:sp>
      <p:sp>
        <p:nvSpPr>
          <p:cNvPr id="20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8600" cy="3581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4400" b="1" smtClean="0"/>
              <a:t>Only certain substances can cross the cell membrane.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572250" y="2068513"/>
          <a:ext cx="615950" cy="4027487"/>
        </p:xfrm>
        <a:graphic>
          <a:graphicData uri="http://schemas.openxmlformats.org/presentationml/2006/ole">
            <p:oleObj spid="_x0000_s2050" name="Bitmap Image" r:id="rId3" imgW="190426" imgH="1247619" progId="PBrush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7620000" y="3048000"/>
          <a:ext cx="657225" cy="657225"/>
        </p:xfrm>
        <a:graphic>
          <a:graphicData uri="http://schemas.openxmlformats.org/presentationml/2006/ole">
            <p:oleObj spid="_x0000_s2051" name="Bitmap Image" r:id="rId4" imgW="171338" imgH="171338" progId="PBrush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7543800" y="4495800"/>
          <a:ext cx="354013" cy="381000"/>
        </p:xfrm>
        <a:graphic>
          <a:graphicData uri="http://schemas.openxmlformats.org/presentationml/2006/ole">
            <p:oleObj spid="_x0000_s2052" name="Bitmap Image" r:id="rId5" imgW="123842" imgH="133192" progId="PBrush">
              <p:embed/>
            </p:oleObj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8382000" y="5105400"/>
          <a:ext cx="282575" cy="304800"/>
        </p:xfrm>
        <a:graphic>
          <a:graphicData uri="http://schemas.openxmlformats.org/presentationml/2006/ole">
            <p:oleObj spid="_x0000_s2053" name="Bitmap Image" r:id="rId6" imgW="123842" imgH="133192" progId="PBrush">
              <p:embed/>
            </p:oleObj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8229600" y="3962400"/>
          <a:ext cx="282575" cy="304800"/>
        </p:xfrm>
        <a:graphic>
          <a:graphicData uri="http://schemas.openxmlformats.org/presentationml/2006/ole">
            <p:oleObj spid="_x0000_s2054" name="Bitmap Image" r:id="rId7" imgW="123842" imgH="133192" progId="PBrush">
              <p:embed/>
            </p:oleObj>
          </a:graphicData>
        </a:graphic>
      </p:graphicFrame>
      <p:pic>
        <p:nvPicPr>
          <p:cNvPr id="24588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91400" y="5181600"/>
            <a:ext cx="6572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172200" y="16764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CELL MEMBRANE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696200" y="1676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OUTSIDE CELL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5029200" y="1752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INSIDE CELL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3.13916E-6 C -0.00937 -0.00833 -0.0184 -0.01665 -0.02673 -0.02659 C -0.04131 -0.04393 -0.04149 -0.04786 -0.06006 -0.05618 C -0.07065 -0.06565 -0.08281 -0.07051 -0.0934 -0.07999 C -0.08802 -0.10079 -0.0835 -0.0897 -0.07117 -0.10056 C -0.0552 -0.11466 -0.06302 -0.1105 -0.04895 -0.11535 C -0.04166 -0.12183 -0.03437 -0.12506 -0.02673 -0.13015 C -0.01336 -0.13916 5.27778E-6 -0.14795 0.01337 -0.15673 C 0.01737 -0.15927 0.03334 -0.1669 0.03334 -0.17153 " pathEditMode="relative" ptsTypes="ffffffffA">
                                      <p:cBhvr>
                                        <p:cTn id="6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5.80213E-6 C -0.00157 -0.00301 -0.00243 -0.00671 -0.00452 -0.00902 C -0.00851 -0.01365 -0.01788 -0.02081 -0.01788 -0.02081 C -0.03542 -0.05618 -0.12726 -0.04139 -0.129 -0.04139 C -0.14306 -0.04786 -0.15521 -0.06705 -0.16007 -0.08577 C -0.16111 -0.11328 -0.15243 -0.14472 -0.17344 -0.15396 C -0.18004 -0.16737 -0.1816 -0.16575 -0.19341 -0.16575 " pathEditMode="relative" ptsTypes="ffffffA">
                                      <p:cBhvr>
                                        <p:cTn id="10" dur="2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94637E-6 C -0.01337 -0.00601 -0.02674 -0.01179 -0.03993 -0.0178 C -0.04306 -0.01919 -0.04566 -0.02219 -0.04879 -0.02381 C -0.05104 -0.02497 -0.0533 -0.02566 -0.05556 -0.02658 C -0.06771 -0.05201 -0.0474 -0.01456 -0.07552 -0.0386 C -0.07813 -0.04068 -0.06962 -0.04068 -0.06667 -0.04138 C -0.04306 -0.04762 -0.0625 -0.04115 -0.04445 -0.04739 C -0.03316 -0.05733 -0.02084 -0.05848 -0.00886 -0.06519 C 0.00191 -0.0712 0.01128 -0.08114 0.02222 -0.08576 C 0.03316 -0.09547 0.04809 -0.10009 0.06007 -0.10657 C 0.0625 -0.10795 0.06423 -0.11096 0.06666 -0.11258 C 0.07083 -0.11535 0.07569 -0.11581 0.08003 -0.11835 C 0.09166 -0.12506 0.10104 -0.13176 0.11111 -0.14216 C 0.10382 -0.14841 0.10451 -0.15141 0.10451 -0.14494 " pathEditMode="relative" ptsTypes="fffffffffffffA">
                                      <p:cBhvr>
                                        <p:cTn id="14" dur="2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03745E-6 C -0.00364 -0.00092 -0.00746 -0.00162 -0.01111 -0.003 C -0.01562 -0.00462 -0.02448 -0.00901 -0.02448 -0.00901 C -0.02673 -0.01202 -0.02847 -0.01549 -0.03108 -0.0178 C -0.03368 -0.02034 -0.03767 -0.0208 -0.03993 -0.02381 C -0.04149 -0.02589 -0.0408 -0.03028 -0.04219 -0.03259 C -0.04392 -0.03537 -0.04687 -0.03629 -0.04896 -0.0386 C -0.05677 -0.04739 -0.05729 -0.05386 -0.06892 -0.05918 C -0.09444 -0.07073 -0.05434 -0.05178 -0.08229 -0.06819 C -0.08646 -0.07073 -0.09548 -0.07397 -0.09548 -0.07397 C -0.13628 -0.07212 -0.14496 -0.07674 -0.17326 -0.06519 C -0.1967 -0.05571 -0.21979 -0.01919 -0.24219 -0.0178 C -0.25555 -0.01687 -0.26892 -0.0178 -0.28229 -0.0178 " pathEditMode="relative" ptsTypes="ffffffffffffA">
                                      <p:cBhvr>
                                        <p:cTn id="18" dur="2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3319E-6 C -0.0099 -0.00462 -0.01788 -0.01294 -0.02656 -0.0208 C -0.03177 -0.02543 -0.04306 -0.02751 -0.04879 -0.02959 C -0.10347 -0.01549 -0.16215 0.00439 -0.21771 -0.0208 C -0.23073 -0.046 -0.21354 -0.01641 -0.22882 -0.03259 C -0.2309 -0.0349 -0.23142 -0.03883 -0.23333 -0.04138 C -0.23524 -0.04392 -0.23767 -0.04531 -0.23993 -0.04739 C -0.24288 -0.0534 -0.24427 -0.06126 -0.24879 -0.06519 C -0.26441 -0.07905 -0.28056 -0.09339 -0.3 -0.09477 C -0.30885 -0.09547 -0.31771 -0.09477 -0.32656 -0.09477 " pathEditMode="relative" ptsTypes="fffffffffA">
                                      <p:cBhvr>
                                        <p:cTn id="22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6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870508"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DIFFUSION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Molecules  of gases and liquids move from a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high concentration to a         low concentration.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THE GOAL IS TO REACH EQUILIBRIUM= Same Number (#)of molecules  on the inside of the cell as the outside.</a:t>
            </a:r>
            <a:endParaRPr lang="en-US" sz="2000" dirty="0"/>
          </a:p>
        </p:txBody>
      </p:sp>
      <p:sp>
        <p:nvSpPr>
          <p:cNvPr id="4" name="Right Arrow 3"/>
          <p:cNvSpPr/>
          <p:nvPr/>
        </p:nvSpPr>
        <p:spPr>
          <a:xfrm rot="16200000">
            <a:off x="762000" y="2209800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5400000">
            <a:off x="5334000" y="2209800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rId2" highlightClick="1"/>
          </p:cNvPr>
          <p:cNvSpPr/>
          <p:nvPr/>
        </p:nvSpPr>
        <p:spPr>
          <a:xfrm>
            <a:off x="1828800" y="4495800"/>
            <a:ext cx="1676400" cy="1600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14800" y="4572000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roadway" pitchFamily="82" charset="0"/>
                <a:cs typeface="Browallia New" pitchFamily="34" charset="-34"/>
              </a:rPr>
              <a:t>Lets see what TIM and MOBY have to say about diffusion</a:t>
            </a:r>
            <a:endParaRPr lang="en-US" sz="2400" dirty="0">
              <a:latin typeface="Broadway" pitchFamily="82" charset="0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8000" b="1" smtClean="0">
                <a:solidFill>
                  <a:srgbClr val="FF0000"/>
                </a:solidFill>
              </a:rPr>
              <a:t>Diffusion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ph sz="quarter" idx="1"/>
          </p:nvPr>
        </p:nvGraphicFramePr>
        <p:xfrm>
          <a:off x="1585913" y="1816100"/>
          <a:ext cx="3595687" cy="3538538"/>
        </p:xfrm>
        <a:graphic>
          <a:graphicData uri="http://schemas.openxmlformats.org/presentationml/2006/ole">
            <p:oleObj spid="_x0000_s1026" name="Bitmap Image" r:id="rId3" imgW="1781424" imgH="1752381" progId="PBrush">
              <p:embed/>
            </p:oleObj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5334000" y="2057400"/>
          <a:ext cx="1374775" cy="1577975"/>
        </p:xfrm>
        <a:graphic>
          <a:graphicData uri="http://schemas.openxmlformats.org/presentationml/2006/ole">
            <p:oleObj spid="_x0000_s1027" name="Bitmap Image" r:id="rId4" imgW="581106" imgH="666667" progId="PBrush">
              <p:embed/>
            </p:oleObj>
          </a:graphicData>
        </a:graphic>
      </p:graphicFrame>
      <p:graphicFrame>
        <p:nvGraphicFramePr>
          <p:cNvPr id="18443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5791200" y="3581400"/>
          <a:ext cx="381000" cy="330200"/>
        </p:xfrm>
        <a:graphic>
          <a:graphicData uri="http://schemas.openxmlformats.org/presentationml/2006/ole">
            <p:oleObj spid="_x0000_s1028" name="Bitmap Image" r:id="rId5" imgW="142933" imgH="123842" progId="PBrush">
              <p:embed/>
            </p:oleObj>
          </a:graphicData>
        </a:graphic>
      </p:graphicFrame>
      <p:graphicFrame>
        <p:nvGraphicFramePr>
          <p:cNvPr id="18445" name="Object 13"/>
          <p:cNvGraphicFramePr>
            <a:graphicFrameLocks noChangeAspect="1"/>
          </p:cNvGraphicFramePr>
          <p:nvPr>
            <p:ph sz="quarter" idx="4"/>
          </p:nvPr>
        </p:nvGraphicFramePr>
        <p:xfrm>
          <a:off x="5410200" y="3733800"/>
          <a:ext cx="304800" cy="263525"/>
        </p:xfrm>
        <a:graphic>
          <a:graphicData uri="http://schemas.openxmlformats.org/presentationml/2006/ole">
            <p:oleObj spid="_x0000_s1029" name="Bitmap Image" r:id="rId6" imgW="142933" imgH="123842" progId="PBrush">
              <p:embed/>
            </p:oleObj>
          </a:graphicData>
        </a:graphic>
      </p:graphicFrame>
      <p:graphicFrame>
        <p:nvGraphicFramePr>
          <p:cNvPr id="18447" name="Object 15"/>
          <p:cNvGraphicFramePr>
            <a:graphicFrameLocks noChangeAspect="1"/>
          </p:cNvGraphicFramePr>
          <p:nvPr/>
        </p:nvGraphicFramePr>
        <p:xfrm>
          <a:off x="5105400" y="2362200"/>
          <a:ext cx="304800" cy="263525"/>
        </p:xfrm>
        <a:graphic>
          <a:graphicData uri="http://schemas.openxmlformats.org/presentationml/2006/ole">
            <p:oleObj spid="_x0000_s1030" name="Bitmap Image" r:id="rId7" imgW="142933" imgH="123842" progId="PBrush">
              <p:embed/>
            </p:oleObj>
          </a:graphicData>
        </a:graphic>
      </p:graphicFrame>
      <p:graphicFrame>
        <p:nvGraphicFramePr>
          <p:cNvPr id="18448" name="Object 16"/>
          <p:cNvGraphicFramePr>
            <a:graphicFrameLocks noChangeAspect="1"/>
          </p:cNvGraphicFramePr>
          <p:nvPr/>
        </p:nvGraphicFramePr>
        <p:xfrm>
          <a:off x="5105400" y="2667000"/>
          <a:ext cx="381000" cy="331788"/>
        </p:xfrm>
        <a:graphic>
          <a:graphicData uri="http://schemas.openxmlformats.org/presentationml/2006/ole">
            <p:oleObj spid="_x0000_s1031" name="Bitmap Image" r:id="rId8" imgW="142933" imgH="123842" progId="PBrush">
              <p:embed/>
            </p:oleObj>
          </a:graphicData>
        </a:graphic>
      </p:graphicFrame>
      <p:sp>
        <p:nvSpPr>
          <p:cNvPr id="1033" name="TextBox 10"/>
          <p:cNvSpPr txBox="1">
            <a:spLocks noChangeArrowheads="1"/>
          </p:cNvSpPr>
          <p:nvPr/>
        </p:nvSpPr>
        <p:spPr bwMode="auto">
          <a:xfrm>
            <a:off x="5410200" y="4191000"/>
            <a:ext cx="350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High Concentration = lots of dots</a:t>
            </a:r>
          </a:p>
        </p:txBody>
      </p:sp>
      <p:sp>
        <p:nvSpPr>
          <p:cNvPr id="1034" name="TextBox 11"/>
          <p:cNvSpPr txBox="1">
            <a:spLocks noChangeArrowheads="1"/>
          </p:cNvSpPr>
          <p:nvPr/>
        </p:nvSpPr>
        <p:spPr bwMode="auto">
          <a:xfrm>
            <a:off x="1676400" y="3581400"/>
            <a:ext cx="342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Low Concentration = fewer dots</a:t>
            </a:r>
          </a:p>
        </p:txBody>
      </p:sp>
      <p:sp>
        <p:nvSpPr>
          <p:cNvPr id="1035" name="TextBox 12"/>
          <p:cNvSpPr txBox="1">
            <a:spLocks noChangeArrowheads="1"/>
          </p:cNvSpPr>
          <p:nvPr/>
        </p:nvSpPr>
        <p:spPr bwMode="auto">
          <a:xfrm>
            <a:off x="1371600" y="5715000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No energy is required for this to happen!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6.51872E-6 C -0.01805 -0.00231 -0.03333 -0.00832 -0.05104 -0.01178 C -0.05781 -0.01155 -0.11441 -0.0275 -0.12222 0.00301 C -0.12291 0.00902 -0.12031 0.01804 -0.1243 0.02081 C -0.13125 0.02543 -0.15156 0.01549 -0.15989 0.01203 C -0.17656 0.01457 -0.17986 0.00995 -0.17986 0.0296 " pathEditMode="relative" ptsTypes="fffffA">
                                      <p:cBhvr>
                                        <p:cTn id="6" dur="2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E-6 -3.37957E-6 C -0.02154 0.00301 -0.0231 -0.00208 -0.029 0.02081 C -0.02692 0.03213 -0.02275 0.03953 -0.02015 0.0504 C -0.02084 0.06219 -0.01963 0.07467 -0.02223 0.086 C -0.02292 0.089 -0.02692 0.08738 -0.029 0.08877 C -0.03143 0.09039 -0.03299 0.09432 -0.0356 0.09478 C -0.04879 0.09732 -0.06233 0.09686 -0.0757 0.09778 C -0.08091 0.09871 -0.08612 0.09871 -0.09115 0.10079 C -0.10209 0.10518 -0.09897 0.11905 -0.10227 0.13038 C -0.10313 0.13361 -0.10452 0.13731 -0.10678 0.13916 C -0.11077 0.1424 -0.12015 0.14517 -0.12015 0.14517 C -0.16546 0.14217 -0.16702 0.15072 -0.19341 0.11558 C -0.19063 0.10426 -0.19341 0.08623 -0.19341 0.07397 " pathEditMode="relative" ptsTypes="ffffffffffffA">
                                      <p:cBhvr>
                                        <p:cTn id="9" dur="2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5.70042E-6 C -0.03559 -0.0014 -0.096 0.00924 -0.12656 -0.0326 C -0.13402 -0.0615 -0.12621 -0.08484 -0.10885 -0.10056 C -0.10816 -0.10357 -0.10659 -0.10935 -0.10659 -0.10935 " pathEditMode="relative" ptsTypes="fffA">
                                      <p:cBhvr>
                                        <p:cTn id="12" dur="2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4.36893E-6 C 0.0177 0.00278 0.03593 0.00301 0.05329 0.00879 C 0.06961 0.02358 0.06579 0.05016 0.05989 0.07698 C 0.05815 0.08484 0.05103 0.08877 0.04669 0.09455 C 0.04478 0.09709 0.04426 0.10125 0.04218 0.10356 C 0.03767 0.10842 0.01996 0.11628 0.01544 0.11836 C 0.01319 0.11928 0.00885 0.12136 0.00885 0.12136 C -0.03716 0.11836 -0.03022 0.11974 -0.06233 0.10657 C -0.07119 0.09848 -0.08004 0.09085 -0.0889 0.08276 C -0.09081 0.08091 -0.09358 0.08137 -0.09567 0.07975 C -0.11858 0.06265 -0.10035 0.07166 -0.11563 0.06496 C -0.13907 0.06704 -0.16129 0.07074 -0.18456 0.07397 C -0.19185 0.07721 -0.19949 0.07952 -0.20678 0.08276 C -0.23056 0.08137 -0.25331 0.08761 -0.27344 0.07097 C -0.28022 0.06542 -0.28681 0.05918 -0.29341 0.05317 C -0.29862 0.04855 -0.30886 0.03838 -0.30886 0.03838 C -0.31129 0.02243 -0.31442 0.01988 -0.31789 0.00578 C -0.31702 -0.02381 -0.32327 -0.0564 -0.31338 -0.08298 C -0.29792 -0.1239 -0.30851 -0.0846 -0.30226 -0.10957 C -0.30452 -0.11257 -0.30643 -0.11581 -0.30886 -0.11835 C -0.31094 -0.12066 -0.3139 -0.12159 -0.31563 -0.12436 C -0.31615 -0.12505 -0.3198 -0.14124 -0.31997 -0.14216 C -0.31772 -0.16181 -0.31789 -0.15372 -0.31789 -0.16574 " pathEditMode="relative" ptsTypes="ffffffffffffffffffffffA">
                                      <p:cBhvr>
                                        <p:cTn id="14" dur="2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684461"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Osmosis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Osmosis is the diffusion of water across a membrane from a region of high concentration to low concentration.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/>
              <a:t>Lets take a look at some examples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SOOO…. What would happen if you put a:</a:t>
            </a:r>
          </a:p>
          <a:p>
            <a:pPr marL="514350" indent="-514350">
              <a:buAutoNum type="arabicParenR"/>
            </a:pPr>
            <a:r>
              <a:rPr lang="en-US" dirty="0" smtClean="0"/>
              <a:t>Fresh water fish         salt water??</a:t>
            </a:r>
          </a:p>
          <a:p>
            <a:pPr marL="514350" indent="-514350">
              <a:buAutoNum type="arabicParenR"/>
            </a:pPr>
            <a:r>
              <a:rPr lang="en-US" dirty="0" smtClean="0"/>
              <a:t>Salt water fish         fresh water??</a:t>
            </a:r>
          </a:p>
        </p:txBody>
      </p:sp>
      <p:sp>
        <p:nvSpPr>
          <p:cNvPr id="4" name="Oval 3">
            <a:hlinkClick r:id="rId3"/>
          </p:cNvPr>
          <p:cNvSpPr/>
          <p:nvPr/>
        </p:nvSpPr>
        <p:spPr>
          <a:xfrm>
            <a:off x="5638800" y="2438400"/>
            <a:ext cx="762000" cy="762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733800" y="44958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3429000" y="50292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7" name="5-Point Star 6">
            <a:hlinkClick r:id="rId4" action="ppaction://hlinksldjump"/>
          </p:cNvPr>
          <p:cNvSpPr/>
          <p:nvPr/>
        </p:nvSpPr>
        <p:spPr>
          <a:xfrm>
            <a:off x="6781800" y="4495800"/>
            <a:ext cx="2057400" cy="2057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ANSWER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3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r>
              <a:rPr lang="en-US" dirty="0" smtClean="0"/>
              <a:t>TYPES OF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400" b="1" u="sng" dirty="0" smtClean="0"/>
              <a:t>HYPOTONIC:  </a:t>
            </a:r>
            <a:r>
              <a:rPr lang="en-US" sz="2400" dirty="0" smtClean="0"/>
              <a:t>Contains a higher concentration of water and a lower concentration of solute than the cell.</a:t>
            </a:r>
          </a:p>
          <a:p>
            <a:pPr lvl="2"/>
            <a:r>
              <a:rPr lang="en-US" dirty="0" smtClean="0"/>
              <a:t>EX- Fresh water</a:t>
            </a:r>
          </a:p>
          <a:p>
            <a:pPr lvl="2"/>
            <a:r>
              <a:rPr lang="en-US" dirty="0" smtClean="0"/>
              <a:t> WATER WILL MOVE INTO CELLS   HYPO…OH NO! My </a:t>
            </a:r>
            <a:r>
              <a:rPr lang="en-US" smtClean="0"/>
              <a:t>cell exploded</a:t>
            </a:r>
            <a:endParaRPr lang="en-US" dirty="0" smtClean="0"/>
          </a:p>
          <a:p>
            <a:r>
              <a:rPr lang="en-US" sz="2400" b="1" u="sng" dirty="0" smtClean="0"/>
              <a:t>HYPERTONIC:</a:t>
            </a:r>
            <a:r>
              <a:rPr lang="en-US" sz="2400" dirty="0" smtClean="0"/>
              <a:t> Contains a lower concentration of water and a higher concentration of solute than the cell.</a:t>
            </a:r>
          </a:p>
          <a:p>
            <a:pPr lvl="2"/>
            <a:r>
              <a:rPr lang="en-US" dirty="0" smtClean="0"/>
              <a:t>EX- SALT WATER</a:t>
            </a:r>
          </a:p>
          <a:p>
            <a:pPr lvl="2"/>
            <a:r>
              <a:rPr lang="en-US" dirty="0" smtClean="0"/>
              <a:t>WATER WILL MOVE OUT OF THE CELLS (SALT SUCKS)</a:t>
            </a:r>
          </a:p>
          <a:p>
            <a:r>
              <a:rPr lang="en-US" sz="2400" b="1" u="sng" dirty="0" smtClean="0"/>
              <a:t>ISOTONIC:  </a:t>
            </a:r>
            <a:r>
              <a:rPr lang="en-US" sz="2400" dirty="0" smtClean="0"/>
              <a:t>This solution has the same concentration of solute as the cell that is placed in it</a:t>
            </a:r>
          </a:p>
          <a:p>
            <a:pPr lvl="2"/>
            <a:r>
              <a:rPr lang="en-US" dirty="0" smtClean="0"/>
              <a:t>NO NET WATER MOVEMENT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Cells in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 descr="http://2.bp.blogspot.com/_10M5kCPMTYM/S-1kTAlmmrI/AAAAAAAAABc/Duc-LSzYgyU/s1600/Bio+hypotonic,+Isotonic,+Hypertoni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371600"/>
            <a:ext cx="7560347" cy="4638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537</Words>
  <Application>Microsoft Office PowerPoint</Application>
  <PresentationFormat>On-screen Show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Bitmap Image</vt:lpstr>
      <vt:lpstr>MAINTAINING A CONSTANT CELL ENVIRONMENT</vt:lpstr>
      <vt:lpstr>THE GOAL OF A CELL</vt:lpstr>
      <vt:lpstr>THE CELL MEMBRANE</vt:lpstr>
      <vt:lpstr>Selective Permeability</vt:lpstr>
      <vt:lpstr>DIFFUSION</vt:lpstr>
      <vt:lpstr>Diffusion</vt:lpstr>
      <vt:lpstr>Osmosis</vt:lpstr>
      <vt:lpstr>TYPES OF SOLUTION</vt:lpstr>
      <vt:lpstr>Cells in SOLUTIONS</vt:lpstr>
      <vt:lpstr>DEMO # 1 Diffusion of gases</vt:lpstr>
      <vt:lpstr>DEMO # 2 Diffusion of Liquids</vt:lpstr>
      <vt:lpstr>How do Humans and Animals use Diffusion?</vt:lpstr>
      <vt:lpstr>Passive vs. Active Transport</vt:lpstr>
      <vt:lpstr>ACTIVE TRANSPORT</vt:lpstr>
      <vt:lpstr>Slide 15</vt:lpstr>
      <vt:lpstr>Slide 16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MAINTAINING A CONSTANT CELL ENVIRONMENT</dc:title>
  <dc:creator>Your User Name</dc:creator>
  <cp:lastModifiedBy>khastings</cp:lastModifiedBy>
  <cp:revision>34</cp:revision>
  <dcterms:created xsi:type="dcterms:W3CDTF">2010-11-06T18:53:33Z</dcterms:created>
  <dcterms:modified xsi:type="dcterms:W3CDTF">2010-11-10T12:03:44Z</dcterms:modified>
</cp:coreProperties>
</file>