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91" r:id="rId2"/>
    <p:sldId id="293" r:id="rId3"/>
    <p:sldId id="294" r:id="rId4"/>
    <p:sldId id="257" r:id="rId5"/>
    <p:sldId id="278" r:id="rId6"/>
    <p:sldId id="280" r:id="rId7"/>
    <p:sldId id="258" r:id="rId8"/>
    <p:sldId id="281" r:id="rId9"/>
    <p:sldId id="282" r:id="rId10"/>
    <p:sldId id="259" r:id="rId11"/>
    <p:sldId id="284" r:id="rId12"/>
    <p:sldId id="283" r:id="rId13"/>
    <p:sldId id="260" r:id="rId14"/>
    <p:sldId id="286" r:id="rId15"/>
    <p:sldId id="285" r:id="rId16"/>
    <p:sldId id="261" r:id="rId17"/>
    <p:sldId id="279" r:id="rId18"/>
    <p:sldId id="262" r:id="rId19"/>
    <p:sldId id="263" r:id="rId20"/>
    <p:sldId id="264" r:id="rId21"/>
    <p:sldId id="274" r:id="rId22"/>
    <p:sldId id="276" r:id="rId23"/>
    <p:sldId id="300" r:id="rId24"/>
    <p:sldId id="277" r:id="rId25"/>
    <p:sldId id="295" r:id="rId26"/>
    <p:sldId id="296" r:id="rId27"/>
    <p:sldId id="298" r:id="rId28"/>
    <p:sldId id="297" r:id="rId29"/>
    <p:sldId id="301" r:id="rId30"/>
    <p:sldId id="289" r:id="rId31"/>
    <p:sldId id="290" r:id="rId32"/>
    <p:sldId id="292" r:id="rId33"/>
    <p:sldId id="302" r:id="rId34"/>
    <p:sldId id="303" r:id="rId35"/>
    <p:sldId id="272" r:id="rId36"/>
    <p:sldId id="304" r:id="rId37"/>
    <p:sldId id="265" r:id="rId38"/>
    <p:sldId id="266" r:id="rId39"/>
    <p:sldId id="267" r:id="rId40"/>
    <p:sldId id="268" r:id="rId41"/>
    <p:sldId id="269" r:id="rId42"/>
    <p:sldId id="271" r:id="rId4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5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41" tIns="46570" rIns="93141" bIns="46570" rtlCol="0"/>
          <a:lstStyle>
            <a:lvl1pPr algn="l">
              <a:defRPr sz="1200"/>
            </a:lvl1pPr>
          </a:lstStyle>
          <a:p>
            <a:r>
              <a:rPr lang="en-US" smtClean="0"/>
              <a:t>Exceptions to Mendel's Laws- Multiple Alleles</a:t>
            </a:r>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41" tIns="46570" rIns="93141" bIns="46570" rtlCol="0"/>
          <a:lstStyle>
            <a:lvl1pPr algn="r">
              <a:defRPr sz="1200"/>
            </a:lvl1pPr>
          </a:lstStyle>
          <a:p>
            <a:fld id="{B1B0E700-B266-4EFA-AF90-FF796BA55A86}" type="datetimeFigureOut">
              <a:rPr lang="en-US" smtClean="0"/>
              <a:t>3/11/2020</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41" tIns="46570" rIns="93141" bIns="465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41" tIns="46570" rIns="93141" bIns="46570" rtlCol="0" anchor="b"/>
          <a:lstStyle>
            <a:lvl1pPr algn="r">
              <a:defRPr sz="1200"/>
            </a:lvl1pPr>
          </a:lstStyle>
          <a:p>
            <a:fld id="{C7E5A200-967D-4AFB-85A3-C0D7C85734F9}" type="slidenum">
              <a:rPr lang="en-US" smtClean="0"/>
              <a:t>‹#›</a:t>
            </a:fld>
            <a:endParaRPr lang="en-US" dirty="0"/>
          </a:p>
        </p:txBody>
      </p:sp>
    </p:spTree>
    <p:extLst>
      <p:ext uri="{BB962C8B-B14F-4D97-AF65-F5344CB8AC3E}">
        <p14:creationId xmlns:p14="http://schemas.microsoft.com/office/powerpoint/2010/main" val="123034487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1440" tIns="45720" rIns="91440" bIns="45720" rtlCol="0"/>
          <a:lstStyle>
            <a:lvl1pPr algn="l">
              <a:defRPr sz="1200"/>
            </a:lvl1pPr>
          </a:lstStyle>
          <a:p>
            <a:r>
              <a:rPr lang="en-US" smtClean="0"/>
              <a:t>Exceptions to Mendel's Laws- Multiple Alleles</a:t>
            </a:r>
            <a:endParaRPr lang="en-US"/>
          </a:p>
        </p:txBody>
      </p:sp>
      <p:sp>
        <p:nvSpPr>
          <p:cNvPr id="3" name="Date Placeholder 2"/>
          <p:cNvSpPr>
            <a:spLocks noGrp="1"/>
          </p:cNvSpPr>
          <p:nvPr>
            <p:ph type="dt" idx="1"/>
          </p:nvPr>
        </p:nvSpPr>
        <p:spPr>
          <a:xfrm>
            <a:off x="5265740" y="0"/>
            <a:ext cx="4029075" cy="350838"/>
          </a:xfrm>
          <a:prstGeom prst="rect">
            <a:avLst/>
          </a:prstGeom>
        </p:spPr>
        <p:txBody>
          <a:bodyPr vert="horz" lIns="91440" tIns="45720" rIns="91440" bIns="45720" rtlCol="0"/>
          <a:lstStyle>
            <a:lvl1pPr algn="r">
              <a:defRPr sz="1200"/>
            </a:lvl1pPr>
          </a:lstStyle>
          <a:p>
            <a:fld id="{B6E40582-7DF7-406F-9046-FC08E81BFBC7}" type="datetimeFigureOut">
              <a:rPr lang="en-US" smtClean="0"/>
              <a:t>3/11/2020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0576"/>
            <a:ext cx="7435850"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7975"/>
            <a:ext cx="402907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40" y="6657975"/>
            <a:ext cx="4029075" cy="350838"/>
          </a:xfrm>
          <a:prstGeom prst="rect">
            <a:avLst/>
          </a:prstGeom>
        </p:spPr>
        <p:txBody>
          <a:bodyPr vert="horz" lIns="91440" tIns="45720" rIns="91440" bIns="45720" rtlCol="0" anchor="b"/>
          <a:lstStyle>
            <a:lvl1pPr algn="r">
              <a:defRPr sz="1200"/>
            </a:lvl1pPr>
          </a:lstStyle>
          <a:p>
            <a:fld id="{5BBA2061-EB34-4820-8021-E747917B952D}" type="slidenum">
              <a:rPr lang="en-US" smtClean="0"/>
              <a:t>‹#›</a:t>
            </a:fld>
            <a:endParaRPr lang="en-US"/>
          </a:p>
        </p:txBody>
      </p:sp>
    </p:spTree>
    <p:extLst>
      <p:ext uri="{BB962C8B-B14F-4D97-AF65-F5344CB8AC3E}">
        <p14:creationId xmlns:p14="http://schemas.microsoft.com/office/powerpoint/2010/main" val="41912704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Exceptions to Mendel's Laws- Multiple Alleles</a:t>
            </a:r>
            <a:endParaRPr lang="en-US"/>
          </a:p>
        </p:txBody>
      </p:sp>
      <p:sp>
        <p:nvSpPr>
          <p:cNvPr id="5" name="Slide Number Placeholder 4"/>
          <p:cNvSpPr>
            <a:spLocks noGrp="1"/>
          </p:cNvSpPr>
          <p:nvPr>
            <p:ph type="sldNum" sz="quarter" idx="11"/>
          </p:nvPr>
        </p:nvSpPr>
        <p:spPr/>
        <p:txBody>
          <a:bodyPr/>
          <a:lstStyle/>
          <a:p>
            <a:fld id="{5BBA2061-EB34-4820-8021-E747917B952D}" type="slidenum">
              <a:rPr lang="en-US" smtClean="0"/>
              <a:t>28</a:t>
            </a:fld>
            <a:endParaRPr lang="en-US"/>
          </a:p>
        </p:txBody>
      </p:sp>
    </p:spTree>
    <p:extLst>
      <p:ext uri="{BB962C8B-B14F-4D97-AF65-F5344CB8AC3E}">
        <p14:creationId xmlns:p14="http://schemas.microsoft.com/office/powerpoint/2010/main" val="271486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BA2061-EB34-4820-8021-E747917B952D}"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Exceptions to Mendel's Laws- Multiple Alleles</a:t>
            </a:r>
            <a:endParaRPr lang="en-US"/>
          </a:p>
        </p:txBody>
      </p:sp>
    </p:spTree>
    <p:extLst>
      <p:ext uri="{BB962C8B-B14F-4D97-AF65-F5344CB8AC3E}">
        <p14:creationId xmlns:p14="http://schemas.microsoft.com/office/powerpoint/2010/main" val="170492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7F4683B-DE55-44F2-9138-C90EC78B6B76}" type="datetime1">
              <a:rPr lang="en-US" smtClean="0"/>
              <a:t>3/11/2020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842AB0-4413-447C-9A98-FC1A2534CFA9}"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DE84AD-791D-42DD-BFA8-8BD9C10365E9}"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842AB0-4413-447C-9A98-FC1A2534CFA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16842AB0-4413-447C-9A98-FC1A2534CFA9}"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6F1AC3-CE39-40DE-AE09-144B95C27E15}"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7BCF1D-0ED5-4EFD-AD85-FBB81D4EFE72}" type="datetime1">
              <a:rPr lang="en-US" smtClean="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6842AB0-4413-447C-9A98-FC1A2534CFA9}"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C8C31AC4-61D7-4081-BFC0-63916726443D}" type="datetime1">
              <a:rPr lang="en-US" smtClean="0"/>
              <a:t>3/11/2020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842AB0-4413-447C-9A98-FC1A2534CFA9}"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8B87630-626C-4559-9D79-E72058C87533}" type="datetime1">
              <a:rPr lang="en-US" smtClean="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842AB0-4413-447C-9A98-FC1A2534CFA9}"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C68F28D-B8B4-47A1-8FF7-A15A5E6F1309}" type="datetime1">
              <a:rPr lang="en-US" smtClean="0"/>
              <a:t>3/11/2020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6842AB0-4413-447C-9A98-FC1A2534CFA9}"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3B1920-AC17-42EC-8E4F-229EDBA26FFA}" type="datetime1">
              <a:rPr lang="en-US" smtClean="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6842AB0-4413-447C-9A98-FC1A2534CFA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7CDC50F-9FD0-4EFF-9C8F-734288F14551}" type="datetime1">
              <a:rPr lang="en-US" smtClean="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6842AB0-4413-447C-9A98-FC1A2534CFA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6842AB0-4413-447C-9A98-FC1A2534CFA9}"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C825D7D-0F04-4040-A6C0-1028964C9089}" type="datetime1">
              <a:rPr lang="en-US" smtClean="0"/>
              <a:t>3/11/2020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6842AB0-4413-447C-9A98-FC1A2534CFA9}"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35F867B-6952-4B72-AAB7-A1FA823CBF9B}" type="datetime1">
              <a:rPr lang="en-US" smtClean="0"/>
              <a:t>3/11/2020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D2D6E50-A639-4936-9116-CB7BD6D7ACA2}" type="datetime1">
              <a:rPr lang="en-US" smtClean="0"/>
              <a:t>3/11/2020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6842AB0-4413-447C-9A98-FC1A2534CFA9}"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sz="quarter" idx="1"/>
          </p:nvPr>
        </p:nvSpPr>
        <p:spPr/>
        <p:txBody>
          <a:bodyPr>
            <a:normAutofit fontScale="92500"/>
          </a:bodyPr>
          <a:lstStyle/>
          <a:p>
            <a:r>
              <a:rPr lang="en-US" b="1" i="1" dirty="0" smtClean="0"/>
              <a:t>Let's </a:t>
            </a:r>
            <a:r>
              <a:rPr lang="en-US" b="1" i="1" dirty="0"/>
              <a:t>say that in seals, the gene for the length of the whiskers has two alleles.  The dominant allele (W) codes long whiskers &amp; the recessive allele (w) codes for short whiskers</a:t>
            </a:r>
            <a:r>
              <a:rPr lang="en-US" b="1" i="1" dirty="0" smtClean="0"/>
              <a:t>.</a:t>
            </a:r>
            <a:endParaRPr lang="en-US" b="1" i="1" dirty="0"/>
          </a:p>
          <a:p>
            <a:r>
              <a:rPr lang="en-US" dirty="0"/>
              <a:t>a)  What percentage of offspring would be expected to have short whiskers from the cross of two long-whiskered seals, one that is homozygous dominant and one that is heterozygous? </a:t>
            </a:r>
          </a:p>
          <a:p>
            <a:r>
              <a:rPr lang="en-US" dirty="0"/>
              <a:t>b) If one parent seal is pure long-whiskered and the other is short-whiskered, what percent of offspring would have short whiskers?</a:t>
            </a:r>
          </a:p>
        </p:txBody>
      </p:sp>
    </p:spTree>
    <p:extLst>
      <p:ext uri="{BB962C8B-B14F-4D97-AF65-F5344CB8AC3E}">
        <p14:creationId xmlns:p14="http://schemas.microsoft.com/office/powerpoint/2010/main" val="2037401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aiandra GD" pitchFamily="34" charset="0"/>
              </a:rPr>
              <a:t>Basic Genetics Vocabulary</a:t>
            </a:r>
            <a:endParaRPr lang="en-US" dirty="0"/>
          </a:p>
        </p:txBody>
      </p:sp>
      <p:sp>
        <p:nvSpPr>
          <p:cNvPr id="3" name="Content Placeholder 2"/>
          <p:cNvSpPr>
            <a:spLocks noGrp="1"/>
          </p:cNvSpPr>
          <p:nvPr>
            <p:ph sz="quarter" idx="1"/>
          </p:nvPr>
        </p:nvSpPr>
        <p:spPr/>
        <p:txBody>
          <a:bodyPr>
            <a:normAutofit/>
          </a:bodyPr>
          <a:lstStyle/>
          <a:p>
            <a:r>
              <a:rPr lang="en-US" sz="4400" u="sng" dirty="0" smtClean="0">
                <a:latin typeface="Maiandra GD" pitchFamily="34" charset="0"/>
              </a:rPr>
              <a:t>HOMOZYGOUS</a:t>
            </a:r>
            <a:r>
              <a:rPr lang="en-US" sz="4400" dirty="0" smtClean="0">
                <a:latin typeface="Maiandra GD" pitchFamily="34" charset="0"/>
              </a:rPr>
              <a:t>:  When the two alleles making up a gene are identical.  (2 capital letters </a:t>
            </a:r>
            <a:r>
              <a:rPr lang="en-US" sz="4400" u="sng" dirty="0" smtClean="0">
                <a:latin typeface="Maiandra GD" pitchFamily="34" charset="0"/>
              </a:rPr>
              <a:t>or</a:t>
            </a:r>
            <a:r>
              <a:rPr lang="en-US" sz="4400" dirty="0" smtClean="0">
                <a:latin typeface="Maiandra GD" pitchFamily="34" charset="0"/>
              </a:rPr>
              <a:t> 2 lowercase letters).   </a:t>
            </a:r>
            <a:r>
              <a:rPr lang="en-US" sz="4400" b="1" i="1" dirty="0" smtClean="0">
                <a:latin typeface="Maiandra GD" pitchFamily="34" charset="0"/>
              </a:rPr>
              <a:t>“PURE”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Genetics Vocabulary</a:t>
            </a:r>
          </a:p>
        </p:txBody>
      </p:sp>
      <p:sp>
        <p:nvSpPr>
          <p:cNvPr id="3" name="Content Placeholder 2"/>
          <p:cNvSpPr>
            <a:spLocks noGrp="1"/>
          </p:cNvSpPr>
          <p:nvPr>
            <p:ph sz="quarter" idx="1"/>
          </p:nvPr>
        </p:nvSpPr>
        <p:spPr/>
        <p:txBody>
          <a:bodyPr/>
          <a:lstStyle/>
          <a:p>
            <a:r>
              <a:rPr lang="en-US" sz="4400" u="sng" dirty="0"/>
              <a:t>HETEROZYGOUS</a:t>
            </a:r>
            <a:r>
              <a:rPr lang="en-US" sz="4400" dirty="0"/>
              <a:t>:  When the two alleles making up a gene are not identical. (1 capital and 1 lowercase letter). “HYBRID.”</a:t>
            </a:r>
          </a:p>
          <a:p>
            <a:endParaRPr lang="en-US" dirty="0"/>
          </a:p>
        </p:txBody>
      </p:sp>
    </p:spTree>
    <p:extLst>
      <p:ext uri="{BB962C8B-B14F-4D97-AF65-F5344CB8AC3E}">
        <p14:creationId xmlns:p14="http://schemas.microsoft.com/office/powerpoint/2010/main" val="2852912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Genetics Vocabulary</a:t>
            </a:r>
          </a:p>
        </p:txBody>
      </p:sp>
      <p:sp>
        <p:nvSpPr>
          <p:cNvPr id="3" name="Content Placeholder 2"/>
          <p:cNvSpPr>
            <a:spLocks noGrp="1"/>
          </p:cNvSpPr>
          <p:nvPr>
            <p:ph sz="quarter" idx="1"/>
          </p:nvPr>
        </p:nvSpPr>
        <p:spPr/>
        <p:txBody>
          <a:bodyPr/>
          <a:lstStyle/>
          <a:p>
            <a:r>
              <a:rPr lang="en-US" sz="4400" u="sng" dirty="0"/>
              <a:t>PUNNETT SQUARE</a:t>
            </a:r>
            <a:r>
              <a:rPr lang="en-US" sz="4400" dirty="0"/>
              <a:t>:  A diagram that is used to predict an outcome of a particular cross or breeding.</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267200"/>
            <a:ext cx="1828799" cy="161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2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aiandra GD" pitchFamily="34" charset="0"/>
              </a:rPr>
              <a:t>Basic Genetics Vocabulary</a:t>
            </a:r>
            <a:endParaRPr lang="en-US" dirty="0"/>
          </a:p>
        </p:txBody>
      </p:sp>
      <p:sp>
        <p:nvSpPr>
          <p:cNvPr id="3" name="Content Placeholder 2"/>
          <p:cNvSpPr>
            <a:spLocks noGrp="1"/>
          </p:cNvSpPr>
          <p:nvPr>
            <p:ph sz="quarter" idx="1"/>
          </p:nvPr>
        </p:nvSpPr>
        <p:spPr/>
        <p:txBody>
          <a:bodyPr/>
          <a:lstStyle/>
          <a:p>
            <a:r>
              <a:rPr lang="en-US" sz="4400" u="sng" dirty="0" smtClean="0">
                <a:latin typeface="Maiandra GD" pitchFamily="34" charset="0"/>
              </a:rPr>
              <a:t>PROBABILITY</a:t>
            </a:r>
            <a:r>
              <a:rPr lang="en-US" sz="4400" dirty="0" smtClean="0">
                <a:latin typeface="Maiandra GD" pitchFamily="34" charset="0"/>
              </a:rPr>
              <a:t>:  The chance of an event occurring; used in Punnett square crosses.</a:t>
            </a:r>
          </a:p>
          <a:p>
            <a:pPr marL="0" indent="0">
              <a:buNone/>
            </a:pPr>
            <a:endParaRPr lang="en-US" sz="3200" dirty="0" smtClean="0">
              <a:latin typeface="Maiandra GD" pitchFamily="34" charset="0"/>
            </a:endParaRPr>
          </a:p>
          <a:p>
            <a:pPr>
              <a:buNone/>
            </a:pPr>
            <a:r>
              <a:rPr lang="en-US" sz="3200" dirty="0" smtClean="0">
                <a:latin typeface="Maiandra GD" pitchFamily="34" charset="0"/>
              </a:rPr>
              <a:t>  </a:t>
            </a:r>
            <a:endParaRPr lang="en-US" sz="3200" dirty="0">
              <a:latin typeface="Maiandra G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Genetics Vocabulary</a:t>
            </a:r>
          </a:p>
        </p:txBody>
      </p:sp>
      <p:sp>
        <p:nvSpPr>
          <p:cNvPr id="3" name="Content Placeholder 2"/>
          <p:cNvSpPr>
            <a:spLocks noGrp="1"/>
          </p:cNvSpPr>
          <p:nvPr>
            <p:ph sz="quarter" idx="1"/>
          </p:nvPr>
        </p:nvSpPr>
        <p:spPr/>
        <p:txBody>
          <a:bodyPr/>
          <a:lstStyle/>
          <a:p>
            <a:r>
              <a:rPr lang="en-US" sz="4400" u="sng" dirty="0"/>
              <a:t>GENOTYPE</a:t>
            </a:r>
            <a:r>
              <a:rPr lang="en-US" sz="4400" dirty="0"/>
              <a:t>:  The genes present in the DNA of an organism.  (2 letters represent the genotype).</a:t>
            </a:r>
          </a:p>
          <a:p>
            <a:endParaRPr lang="en-US" dirty="0"/>
          </a:p>
        </p:txBody>
      </p:sp>
    </p:spTree>
    <p:extLst>
      <p:ext uri="{BB962C8B-B14F-4D97-AF65-F5344CB8AC3E}">
        <p14:creationId xmlns:p14="http://schemas.microsoft.com/office/powerpoint/2010/main" val="2933995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Genetics Vocabulary</a:t>
            </a:r>
          </a:p>
        </p:txBody>
      </p:sp>
      <p:sp>
        <p:nvSpPr>
          <p:cNvPr id="3" name="Content Placeholder 2"/>
          <p:cNvSpPr>
            <a:spLocks noGrp="1"/>
          </p:cNvSpPr>
          <p:nvPr>
            <p:ph sz="quarter" idx="1"/>
          </p:nvPr>
        </p:nvSpPr>
        <p:spPr/>
        <p:txBody>
          <a:bodyPr>
            <a:normAutofit/>
          </a:bodyPr>
          <a:lstStyle/>
          <a:p>
            <a:r>
              <a:rPr lang="en-US" sz="4400" u="sng" dirty="0"/>
              <a:t>PHENOTYPE</a:t>
            </a:r>
            <a:r>
              <a:rPr lang="en-US" sz="4400" dirty="0"/>
              <a:t>:  How the gene is shown in the physical appearance of an </a:t>
            </a:r>
            <a:r>
              <a:rPr lang="en-US" sz="4400" dirty="0" smtClean="0"/>
              <a:t>organism.</a:t>
            </a:r>
            <a:endParaRPr lang="en-US" sz="4400" dirty="0"/>
          </a:p>
        </p:txBody>
      </p:sp>
    </p:spTree>
    <p:extLst>
      <p:ext uri="{BB962C8B-B14F-4D97-AF65-F5344CB8AC3E}">
        <p14:creationId xmlns:p14="http://schemas.microsoft.com/office/powerpoint/2010/main" val="859047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aiandra GD" pitchFamily="34" charset="0"/>
              </a:rPr>
              <a:t>Basic Genetics Vocabulary</a:t>
            </a:r>
            <a:endParaRPr lang="en-US" dirty="0"/>
          </a:p>
        </p:txBody>
      </p:sp>
      <p:sp>
        <p:nvSpPr>
          <p:cNvPr id="3" name="Content Placeholder 2"/>
          <p:cNvSpPr>
            <a:spLocks noGrp="1"/>
          </p:cNvSpPr>
          <p:nvPr>
            <p:ph sz="quarter" idx="1"/>
          </p:nvPr>
        </p:nvSpPr>
        <p:spPr/>
        <p:txBody>
          <a:bodyPr>
            <a:normAutofit/>
          </a:bodyPr>
          <a:lstStyle/>
          <a:p>
            <a:r>
              <a:rPr lang="en-US" sz="3200" u="sng" dirty="0" smtClean="0">
                <a:latin typeface="Maiandra GD" pitchFamily="34" charset="0"/>
              </a:rPr>
              <a:t>GREGOR MENDEL</a:t>
            </a:r>
            <a:r>
              <a:rPr lang="en-US" sz="3200" dirty="0" smtClean="0">
                <a:latin typeface="Maiandra GD" pitchFamily="34" charset="0"/>
              </a:rPr>
              <a:t>:  The Father of Genetics.  An Austrian monk who ‘crossed’ pea plants to determine offspring characteristics.  He noticed patterns in the inheritance of traits and organized his observations into 3 laws.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a:bodyPr>
          <a:lstStyle/>
          <a:p>
            <a:r>
              <a:rPr lang="en-US" sz="3200" b="1" i="1" dirty="0" smtClean="0"/>
              <a:t>Gregor Mendel</a:t>
            </a:r>
            <a:br>
              <a:rPr lang="en-US" sz="3200" b="1" i="1" dirty="0" smtClean="0"/>
            </a:br>
            <a:r>
              <a:rPr lang="en-US" sz="3200" b="1" i="1" dirty="0" smtClean="0"/>
              <a:t>The Father of Genetics</a:t>
            </a:r>
            <a:endParaRPr lang="en-US" sz="3200"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8956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163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aiandra GD" pitchFamily="34" charset="0"/>
              </a:rPr>
              <a:t>Mendel’s Laws</a:t>
            </a:r>
            <a:endParaRPr lang="en-US" sz="4000" dirty="0">
              <a:latin typeface="Maiandra GD" pitchFamily="34" charset="0"/>
            </a:endParaRPr>
          </a:p>
        </p:txBody>
      </p:sp>
      <p:sp>
        <p:nvSpPr>
          <p:cNvPr id="3" name="Content Placeholder 2"/>
          <p:cNvSpPr>
            <a:spLocks noGrp="1"/>
          </p:cNvSpPr>
          <p:nvPr>
            <p:ph sz="quarter" idx="1"/>
          </p:nvPr>
        </p:nvSpPr>
        <p:spPr/>
        <p:txBody>
          <a:bodyPr/>
          <a:lstStyle/>
          <a:p>
            <a:pPr marL="514350" indent="-514350">
              <a:buAutoNum type="arabicPeriod"/>
            </a:pPr>
            <a:r>
              <a:rPr lang="en-US" sz="3200" u="sng" dirty="0" smtClean="0">
                <a:latin typeface="Maiandra GD" pitchFamily="34" charset="0"/>
              </a:rPr>
              <a:t>The Law of Dominance:</a:t>
            </a:r>
            <a:r>
              <a:rPr lang="en-US" sz="3200" dirty="0" smtClean="0">
                <a:latin typeface="Maiandra GD" pitchFamily="34" charset="0"/>
              </a:rPr>
              <a:t>  In a cross of parents that are pure for contrasting traits, only one form of the trait will appear in the next generation.</a:t>
            </a:r>
          </a:p>
          <a:p>
            <a:pPr marL="514350" indent="-514350">
              <a:buAutoNum type="arabicPeriod"/>
            </a:pPr>
            <a:endParaRPr lang="en-US" dirty="0" smtClean="0">
              <a:latin typeface="Maiandra GD" pitchFamily="34" charset="0"/>
            </a:endParaRPr>
          </a:p>
          <a:p>
            <a:pPr marL="0" indent="0" fontAlgn="t">
              <a:buNone/>
            </a:pPr>
            <a:endParaRPr lang="en-US" b="1" dirty="0" smtClean="0"/>
          </a:p>
          <a:p>
            <a:pPr marL="0" indent="0" fontAlgn="t">
              <a:buNone/>
            </a:pPr>
            <a:endParaRPr lang="en-US" b="1" dirty="0" smtClean="0"/>
          </a:p>
          <a:p>
            <a:pPr fontAlgn="t"/>
            <a:endParaRPr lang="en-US" b="1" dirty="0" smtClean="0"/>
          </a:p>
          <a:p>
            <a:pPr fontAlgn="t"/>
            <a:endParaRPr lang="en-US" dirty="0" smtClean="0"/>
          </a:p>
          <a:p>
            <a:pPr fontAlgn="t">
              <a:buNone/>
            </a:pPr>
            <a:endParaRPr lang="en-US" b="1" dirty="0" smtClean="0"/>
          </a:p>
          <a:p>
            <a:pPr fontAlgn="t"/>
            <a:endParaRPr lang="en-US" dirty="0" smtClean="0"/>
          </a:p>
          <a:p>
            <a:pPr fontAlgn="t"/>
            <a:endParaRPr lang="en-US" dirty="0" smtClean="0"/>
          </a:p>
          <a:p>
            <a:pPr marL="514350" indent="-514350" algn="ctr">
              <a:buNone/>
            </a:pPr>
            <a:endParaRPr lang="en-US" dirty="0">
              <a:latin typeface="Maiandra GD"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11" y="3810000"/>
            <a:ext cx="1924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aiandra GD" pitchFamily="34" charset="0"/>
              </a:rPr>
              <a:t>Mendel’s Laws</a:t>
            </a:r>
            <a:endParaRPr lang="en-US" dirty="0"/>
          </a:p>
        </p:txBody>
      </p:sp>
      <p:sp>
        <p:nvSpPr>
          <p:cNvPr id="3" name="Content Placeholder 2"/>
          <p:cNvSpPr>
            <a:spLocks noGrp="1"/>
          </p:cNvSpPr>
          <p:nvPr>
            <p:ph sz="quarter" idx="1"/>
          </p:nvPr>
        </p:nvSpPr>
        <p:spPr/>
        <p:txBody>
          <a:bodyPr>
            <a:normAutofit/>
          </a:bodyPr>
          <a:lstStyle/>
          <a:p>
            <a:pPr>
              <a:buNone/>
            </a:pPr>
            <a:r>
              <a:rPr lang="en-US" sz="3200" dirty="0" smtClean="0">
                <a:latin typeface="Maiandra GD" pitchFamily="34" charset="0"/>
              </a:rPr>
              <a:t>2. </a:t>
            </a:r>
            <a:r>
              <a:rPr lang="en-US" sz="3200" u="sng" dirty="0" smtClean="0">
                <a:latin typeface="Maiandra GD" pitchFamily="34" charset="0"/>
              </a:rPr>
              <a:t>The Law of Segregation</a:t>
            </a:r>
            <a:r>
              <a:rPr lang="en-US" sz="3200" dirty="0" smtClean="0">
                <a:latin typeface="Maiandra GD" pitchFamily="34" charset="0"/>
              </a:rPr>
              <a:t>:  During the formation of gametes, the two alleles responsible for a trait separate (segregate) from each other</a:t>
            </a:r>
            <a:r>
              <a:rPr lang="en-US" sz="3200" i="1" dirty="0" smtClean="0">
                <a:latin typeface="Maiandra GD" pitchFamily="34" charset="0"/>
              </a:rPr>
              <a:t>.  Alleles for a trait are recombined upon fertilization.</a:t>
            </a:r>
            <a:endParaRPr lang="en-US" sz="3200" i="1" dirty="0">
              <a:latin typeface="Maiandra GD"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79056"/>
            <a:ext cx="19208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t>
            </a:r>
            <a:endParaRPr lang="en-US" dirty="0"/>
          </a:p>
        </p:txBody>
      </p:sp>
      <p:sp>
        <p:nvSpPr>
          <p:cNvPr id="3" name="Content Placeholder 2"/>
          <p:cNvSpPr>
            <a:spLocks noGrp="1"/>
          </p:cNvSpPr>
          <p:nvPr>
            <p:ph sz="quarter" idx="1"/>
          </p:nvPr>
        </p:nvSpPr>
        <p:spPr>
          <a:xfrm>
            <a:off x="301752" y="1527048"/>
            <a:ext cx="7013448" cy="4572000"/>
          </a:xfrm>
        </p:spPr>
        <p:txBody>
          <a:bodyPr/>
          <a:lstStyle/>
          <a:p>
            <a:endParaRPr lang="en-US" dirty="0" smtClean="0"/>
          </a:p>
          <a:p>
            <a:r>
              <a:rPr lang="en-US" dirty="0" smtClean="0"/>
              <a:t>A </a:t>
            </a:r>
            <a:r>
              <a:rPr lang="en-US" dirty="0"/>
              <a:t>tall horse and short horse mate and the offspring </a:t>
            </a:r>
            <a:r>
              <a:rPr lang="en-US" dirty="0" smtClean="0"/>
              <a:t>are of </a:t>
            </a:r>
            <a:r>
              <a:rPr lang="en-US" b="1" u="sng" dirty="0"/>
              <a:t>medium</a:t>
            </a:r>
            <a:r>
              <a:rPr lang="en-US" dirty="0"/>
              <a:t> </a:t>
            </a:r>
            <a:r>
              <a:rPr lang="en-US" dirty="0" smtClean="0"/>
              <a:t>stature. What are the genotypes of the parents? What are the resulting genotypes and phenotypes of the offspring?</a:t>
            </a:r>
          </a:p>
          <a:p>
            <a:r>
              <a:rPr lang="en-US" dirty="0" smtClean="0"/>
              <a:t>What </a:t>
            </a:r>
            <a:r>
              <a:rPr lang="en-US" b="1" u="sng" dirty="0" smtClean="0"/>
              <a:t>exception</a:t>
            </a:r>
            <a:r>
              <a:rPr lang="en-US" dirty="0" smtClean="0"/>
              <a:t> to Mendel’s Laws is demonstrated with this example?</a:t>
            </a:r>
            <a:endParaRPr lang="en-US" dirty="0"/>
          </a:p>
        </p:txBody>
      </p:sp>
    </p:spTree>
    <p:extLst>
      <p:ext uri="{BB962C8B-B14F-4D97-AF65-F5344CB8AC3E}">
        <p14:creationId xmlns:p14="http://schemas.microsoft.com/office/powerpoint/2010/main" val="1624187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aiandra GD" pitchFamily="34" charset="0"/>
              </a:rPr>
              <a:t>Mendel’s Laws</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startAt="3"/>
            </a:pPr>
            <a:r>
              <a:rPr lang="en-US" sz="2800" u="sng" dirty="0" smtClean="0">
                <a:latin typeface="Maiandra GD" pitchFamily="34" charset="0"/>
              </a:rPr>
              <a:t>The Law of Independent Assortment</a:t>
            </a:r>
            <a:r>
              <a:rPr lang="en-US" sz="2800" dirty="0" smtClean="0">
                <a:latin typeface="Maiandra GD" pitchFamily="34" charset="0"/>
              </a:rPr>
              <a:t>:  Alleles for different traits are distributed to gametes independently of one another.  </a:t>
            </a:r>
            <a:r>
              <a:rPr lang="en-US" sz="2800" i="1" dirty="0" smtClean="0">
                <a:latin typeface="Maiandra GD" pitchFamily="34" charset="0"/>
              </a:rPr>
              <a:t>Mendel observed this with a </a:t>
            </a:r>
            <a:r>
              <a:rPr lang="en-US" sz="2800" i="1" u="sng" dirty="0" smtClean="0">
                <a:latin typeface="Maiandra GD" pitchFamily="34" charset="0"/>
              </a:rPr>
              <a:t>dihybrid cross</a:t>
            </a:r>
            <a:r>
              <a:rPr lang="en-US" sz="2800" i="1" dirty="0" smtClean="0">
                <a:latin typeface="Maiandra GD" pitchFamily="34" charset="0"/>
              </a:rPr>
              <a:t>.</a:t>
            </a:r>
          </a:p>
          <a:p>
            <a:pPr marL="0" indent="0">
              <a:buNone/>
            </a:pPr>
            <a:endParaRPr lang="en-US" sz="3200" i="1" dirty="0">
              <a:latin typeface="Maiandra GD"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302" y="3426278"/>
            <a:ext cx="3431722" cy="343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Mendel’s Laws: Codominance</a:t>
            </a:r>
            <a:endParaRPr lang="en-US" dirty="0"/>
          </a:p>
        </p:txBody>
      </p:sp>
      <p:sp>
        <p:nvSpPr>
          <p:cNvPr id="3" name="Content Placeholder 2"/>
          <p:cNvSpPr>
            <a:spLocks noGrp="1"/>
          </p:cNvSpPr>
          <p:nvPr>
            <p:ph sz="quarter" idx="1"/>
          </p:nvPr>
        </p:nvSpPr>
        <p:spPr/>
        <p:txBody>
          <a:bodyPr/>
          <a:lstStyle/>
          <a:p>
            <a:r>
              <a:rPr lang="en-US" sz="2400" dirty="0" smtClean="0"/>
              <a:t>Situation in which the two alleles</a:t>
            </a:r>
            <a:r>
              <a:rPr lang="en-US" sz="2400" b="1" dirty="0" smtClean="0">
                <a:solidFill>
                  <a:srgbClr val="FF0000"/>
                </a:solidFill>
              </a:rPr>
              <a:t> </a:t>
            </a:r>
            <a:r>
              <a:rPr lang="en-US" sz="2400" b="1" u="sng" dirty="0" smtClean="0">
                <a:solidFill>
                  <a:srgbClr val="FF0000"/>
                </a:solidFill>
              </a:rPr>
              <a:t>share</a:t>
            </a:r>
            <a:r>
              <a:rPr lang="en-US" sz="2400" b="1" dirty="0" smtClean="0">
                <a:solidFill>
                  <a:srgbClr val="FF0000"/>
                </a:solidFill>
              </a:rPr>
              <a:t> </a:t>
            </a:r>
            <a:r>
              <a:rPr lang="en-US" sz="2400" dirty="0" smtClean="0"/>
              <a:t>dominance.</a:t>
            </a:r>
          </a:p>
          <a:p>
            <a:r>
              <a:rPr lang="en-US" sz="2400" b="1" u="sng" dirty="0" smtClean="0"/>
              <a:t>Both alleles are fully expressed</a:t>
            </a:r>
            <a:r>
              <a:rPr lang="en-US" sz="2400" dirty="0" smtClean="0"/>
              <a:t>.</a:t>
            </a:r>
          </a:p>
          <a:p>
            <a:r>
              <a:rPr lang="en-US" sz="2400" dirty="0" smtClean="0"/>
              <a:t>There is no dominant nor recessive.</a:t>
            </a:r>
          </a:p>
          <a:p>
            <a:r>
              <a:rPr lang="en-US" sz="2400" dirty="0" smtClean="0"/>
              <a:t>Phenotypes express both alleles.</a:t>
            </a:r>
          </a:p>
          <a:p>
            <a:r>
              <a:rPr lang="en-US" sz="2400" dirty="0" smtClean="0"/>
              <a:t>Example: checkered (</a:t>
            </a:r>
            <a:r>
              <a:rPr lang="en-US" sz="2400" dirty="0" err="1" smtClean="0"/>
              <a:t>erminette</a:t>
            </a:r>
            <a:r>
              <a:rPr lang="en-US" sz="2400" dirty="0" smtClean="0"/>
              <a:t>)  feather pattern in </a:t>
            </a:r>
            <a:r>
              <a:rPr lang="en-US" dirty="0" smtClean="0"/>
              <a:t>chickens.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733800"/>
            <a:ext cx="34671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46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Exceptions to Mendel’s Laws: </a:t>
            </a:r>
            <a:br>
              <a:rPr lang="en-US" dirty="0" smtClean="0"/>
            </a:br>
            <a:r>
              <a:rPr lang="en-US" dirty="0" smtClean="0"/>
              <a:t>Incomplete Dominance</a:t>
            </a:r>
            <a:endParaRPr lang="en-US" dirty="0"/>
          </a:p>
        </p:txBody>
      </p:sp>
      <p:sp>
        <p:nvSpPr>
          <p:cNvPr id="3" name="Content Placeholder 2"/>
          <p:cNvSpPr>
            <a:spLocks noGrp="1"/>
          </p:cNvSpPr>
          <p:nvPr>
            <p:ph sz="quarter" idx="1"/>
          </p:nvPr>
        </p:nvSpPr>
        <p:spPr>
          <a:xfrm>
            <a:off x="304800" y="1295400"/>
            <a:ext cx="8503920" cy="4572000"/>
          </a:xfrm>
        </p:spPr>
        <p:txBody>
          <a:bodyPr/>
          <a:lstStyle/>
          <a:p>
            <a:r>
              <a:rPr lang="en-US" dirty="0" smtClean="0"/>
              <a:t>Situation in which one allele is not fully dominant over the other.</a:t>
            </a:r>
          </a:p>
          <a:p>
            <a:r>
              <a:rPr lang="en-US" dirty="0" smtClean="0"/>
              <a:t>Both alleles show up in the phenotype of the organism as a </a:t>
            </a:r>
            <a:r>
              <a:rPr lang="en-US" b="1" u="sng" dirty="0" smtClean="0"/>
              <a:t>BLEND</a:t>
            </a:r>
            <a:r>
              <a:rPr lang="en-US" dirty="0" smtClean="0"/>
              <a:t>.</a:t>
            </a:r>
          </a:p>
          <a:p>
            <a:r>
              <a:rPr lang="en-US" dirty="0" smtClean="0"/>
              <a:t>There is no dominant/recessive allele.</a:t>
            </a:r>
          </a:p>
          <a:p>
            <a:r>
              <a:rPr lang="en-US" dirty="0" smtClean="0"/>
              <a:t>Example red and white Snapdragon flowers producing offspring that have pink flowers.</a:t>
            </a:r>
          </a:p>
          <a:p>
            <a:endParaRPr lang="en-US" dirty="0" smtClean="0"/>
          </a:p>
          <a:p>
            <a:pPr lvl="2"/>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95800"/>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47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758952"/>
          </a:xfrm>
        </p:spPr>
        <p:txBody>
          <a:bodyPr>
            <a:normAutofit fontScale="90000"/>
          </a:bodyPr>
          <a:lstStyle/>
          <a:p>
            <a:r>
              <a:rPr lang="en-US" dirty="0" smtClean="0"/>
              <a:t>Codominance and Incomplete Dominance Problems</a:t>
            </a:r>
            <a:endParaRPr lang="en-US" dirty="0"/>
          </a:p>
        </p:txBody>
      </p:sp>
      <p:sp>
        <p:nvSpPr>
          <p:cNvPr id="3" name="Content Placeholder 2"/>
          <p:cNvSpPr>
            <a:spLocks noGrp="1"/>
          </p:cNvSpPr>
          <p:nvPr>
            <p:ph sz="quarter" idx="1"/>
          </p:nvPr>
        </p:nvSpPr>
        <p:spPr/>
        <p:txBody>
          <a:bodyPr/>
          <a:lstStyle/>
          <a:p>
            <a:r>
              <a:rPr lang="en-US" dirty="0"/>
              <a:t>Work on these practice problems.</a:t>
            </a:r>
          </a:p>
          <a:p>
            <a:r>
              <a:rPr lang="en-US" dirty="0"/>
              <a:t>Check you work and answers with fellow group members.</a:t>
            </a:r>
          </a:p>
          <a:p>
            <a:r>
              <a:rPr lang="en-US" dirty="0"/>
              <a:t>I will be asking for volunteers to come up to the board to shared your work.</a:t>
            </a:r>
          </a:p>
          <a:p>
            <a:endParaRPr lang="en-US" dirty="0"/>
          </a:p>
        </p:txBody>
      </p:sp>
    </p:spTree>
    <p:extLst>
      <p:ext uri="{BB962C8B-B14F-4D97-AF65-F5344CB8AC3E}">
        <p14:creationId xmlns:p14="http://schemas.microsoft.com/office/powerpoint/2010/main" val="290752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Exceptions to Mendel’s Laws: Multiple Alleles</a:t>
            </a:r>
            <a:endParaRPr lang="en-US" dirty="0"/>
          </a:p>
        </p:txBody>
      </p:sp>
      <p:sp>
        <p:nvSpPr>
          <p:cNvPr id="3" name="Content Placeholder 2"/>
          <p:cNvSpPr>
            <a:spLocks noGrp="1"/>
          </p:cNvSpPr>
          <p:nvPr>
            <p:ph sz="quarter" idx="1"/>
          </p:nvPr>
        </p:nvSpPr>
        <p:spPr/>
        <p:txBody>
          <a:bodyPr/>
          <a:lstStyle/>
          <a:p>
            <a:r>
              <a:rPr lang="en-US" dirty="0" smtClean="0"/>
              <a:t>Usually there are only 2 alleles for each trait. </a:t>
            </a:r>
          </a:p>
          <a:p>
            <a:r>
              <a:rPr lang="en-US" dirty="0" smtClean="0"/>
              <a:t>Blood type in humans show a possible of 3 alleles, although each person inherits only 2 of the 3 possible.</a:t>
            </a:r>
          </a:p>
          <a:p>
            <a:r>
              <a:rPr lang="en-US" dirty="0" smtClean="0"/>
              <a:t>Blood type alleles:</a:t>
            </a:r>
          </a:p>
          <a:p>
            <a:pPr lvl="1"/>
            <a:r>
              <a:rPr lang="en-US" dirty="0" smtClean="0"/>
              <a:t>A</a:t>
            </a:r>
          </a:p>
          <a:p>
            <a:pPr lvl="1"/>
            <a:r>
              <a:rPr lang="en-US" dirty="0" smtClean="0"/>
              <a:t>B</a:t>
            </a:r>
          </a:p>
          <a:p>
            <a:pPr lvl="1"/>
            <a:r>
              <a:rPr lang="en-US" dirty="0"/>
              <a:t>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838" y="3657601"/>
            <a:ext cx="2689362" cy="244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2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Blood Types- Do Now</a:t>
            </a:r>
            <a:endParaRPr lang="en-US" dirty="0"/>
          </a:p>
        </p:txBody>
      </p:sp>
      <p:sp>
        <p:nvSpPr>
          <p:cNvPr id="3" name="Content Placeholder 2"/>
          <p:cNvSpPr>
            <a:spLocks noGrp="1"/>
          </p:cNvSpPr>
          <p:nvPr>
            <p:ph sz="quarter" idx="1"/>
          </p:nvPr>
        </p:nvSpPr>
        <p:spPr/>
        <p:txBody>
          <a:bodyPr/>
          <a:lstStyle/>
          <a:p>
            <a:r>
              <a:rPr lang="en-US" dirty="0" smtClean="0"/>
              <a:t>Question: </a:t>
            </a:r>
          </a:p>
          <a:p>
            <a:pPr lvl="1"/>
            <a:r>
              <a:rPr lang="en-US" dirty="0" smtClean="0"/>
              <a:t>There are 8 possible human blood types. What are they and what specifically distinguishes one blood type from the rest?</a:t>
            </a:r>
          </a:p>
          <a:p>
            <a:pPr marL="0" indent="0">
              <a:buNone/>
            </a:pPr>
            <a:endParaRPr lang="en-US" dirty="0"/>
          </a:p>
        </p:txBody>
      </p:sp>
    </p:spTree>
    <p:extLst>
      <p:ext uri="{BB962C8B-B14F-4D97-AF65-F5344CB8AC3E}">
        <p14:creationId xmlns:p14="http://schemas.microsoft.com/office/powerpoint/2010/main" val="273705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Inheritance of Blood Types</a:t>
            </a:r>
            <a:endParaRPr lang="en-US" dirty="0"/>
          </a:p>
        </p:txBody>
      </p:sp>
      <p:sp>
        <p:nvSpPr>
          <p:cNvPr id="3" name="Content Placeholder 2"/>
          <p:cNvSpPr>
            <a:spLocks noGrp="1"/>
          </p:cNvSpPr>
          <p:nvPr>
            <p:ph sz="quarter" idx="1"/>
          </p:nvPr>
        </p:nvSpPr>
        <p:spPr/>
        <p:txBody>
          <a:bodyPr/>
          <a:lstStyle/>
          <a:p>
            <a:r>
              <a:rPr lang="en-US" dirty="0" smtClean="0"/>
              <a:t> Blood type is actually controlled by 2 different genes.</a:t>
            </a:r>
          </a:p>
          <a:p>
            <a:pPr marL="0" indent="0">
              <a:buNone/>
            </a:pP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8896" y="1992086"/>
            <a:ext cx="2444460" cy="439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33600"/>
            <a:ext cx="3724303" cy="3951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319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A,B O blood groups- Chromosome 9</a:t>
            </a:r>
            <a:endParaRPr lang="en-US" dirty="0"/>
          </a:p>
        </p:txBody>
      </p:sp>
      <p:sp>
        <p:nvSpPr>
          <p:cNvPr id="6" name="Text Placeholder 5"/>
          <p:cNvSpPr>
            <a:spLocks noGrp="1"/>
          </p:cNvSpPr>
          <p:nvPr>
            <p:ph type="body" sz="half" idx="3"/>
          </p:nvPr>
        </p:nvSpPr>
        <p:spPr/>
        <p:txBody>
          <a:bodyPr/>
          <a:lstStyle/>
          <a:p>
            <a:r>
              <a:rPr lang="en-US" dirty="0" smtClean="0"/>
              <a:t>Rh factor- Chromosome 1</a:t>
            </a:r>
            <a:endParaRPr lang="en-US" dirty="0"/>
          </a:p>
        </p:txBody>
      </p:sp>
      <p:sp>
        <p:nvSpPr>
          <p:cNvPr id="5" name="Content Placeholder 4"/>
          <p:cNvSpPr>
            <a:spLocks noGrp="1"/>
          </p:cNvSpPr>
          <p:nvPr>
            <p:ph sz="quarter" idx="2"/>
          </p:nvPr>
        </p:nvSpPr>
        <p:spPr>
          <a:xfrm>
            <a:off x="152400" y="2471383"/>
            <a:ext cx="4419600" cy="3818404"/>
          </a:xfrm>
        </p:spPr>
        <p:txBody>
          <a:bodyPr>
            <a:normAutofit fontScale="92500" lnSpcReduction="10000"/>
          </a:bodyPr>
          <a:lstStyle/>
          <a:p>
            <a:r>
              <a:rPr lang="en-US" sz="2400" dirty="0" smtClean="0"/>
              <a:t>Type A: </a:t>
            </a:r>
          </a:p>
          <a:p>
            <a:pPr lvl="1"/>
            <a:r>
              <a:rPr lang="en-US" sz="1900" dirty="0" smtClean="0"/>
              <a:t>Homozygous (AA)</a:t>
            </a:r>
          </a:p>
          <a:p>
            <a:pPr lvl="1"/>
            <a:r>
              <a:rPr lang="en-US" sz="1900" dirty="0" smtClean="0"/>
              <a:t>Heterozygous (Ai)</a:t>
            </a:r>
          </a:p>
          <a:p>
            <a:pPr marL="0" indent="0">
              <a:buNone/>
            </a:pPr>
            <a:endParaRPr lang="en-US" sz="2400" dirty="0" smtClean="0"/>
          </a:p>
          <a:p>
            <a:r>
              <a:rPr lang="en-US" sz="2400" dirty="0" smtClean="0"/>
              <a:t>Type B:</a:t>
            </a:r>
          </a:p>
          <a:p>
            <a:pPr lvl="1"/>
            <a:r>
              <a:rPr lang="en-US" sz="1900" dirty="0"/>
              <a:t>Homozygous </a:t>
            </a:r>
            <a:r>
              <a:rPr lang="en-US" sz="1900" dirty="0" smtClean="0"/>
              <a:t>(BB)</a:t>
            </a:r>
            <a:endParaRPr lang="en-US" sz="1900" dirty="0"/>
          </a:p>
          <a:p>
            <a:pPr lvl="1"/>
            <a:r>
              <a:rPr lang="en-US" sz="1900" dirty="0"/>
              <a:t>Heterozygous </a:t>
            </a:r>
            <a:r>
              <a:rPr lang="en-US" sz="1900" dirty="0" smtClean="0"/>
              <a:t>(Bi</a:t>
            </a:r>
            <a:r>
              <a:rPr lang="en-US" sz="1900" dirty="0"/>
              <a:t>)</a:t>
            </a:r>
          </a:p>
          <a:p>
            <a:pPr marL="0" indent="0">
              <a:buNone/>
            </a:pPr>
            <a:endParaRPr lang="en-US" sz="2400" dirty="0" smtClean="0"/>
          </a:p>
          <a:p>
            <a:r>
              <a:rPr lang="en-US" sz="2400" dirty="0" smtClean="0"/>
              <a:t>Type AB: (AB, </a:t>
            </a:r>
            <a:r>
              <a:rPr lang="en-US" sz="1700" i="1" dirty="0" smtClean="0"/>
              <a:t>shows codominance</a:t>
            </a:r>
            <a:r>
              <a:rPr lang="en-US" sz="2400" dirty="0" smtClean="0"/>
              <a:t>)</a:t>
            </a:r>
          </a:p>
          <a:p>
            <a:pPr marL="0" indent="0">
              <a:buNone/>
            </a:pPr>
            <a:endParaRPr lang="en-US" sz="2400" dirty="0" smtClean="0"/>
          </a:p>
          <a:p>
            <a:r>
              <a:rPr lang="en-US" sz="2400" dirty="0" smtClean="0"/>
              <a:t>Type O: (ii, </a:t>
            </a:r>
            <a:r>
              <a:rPr lang="en-US" sz="1700" i="1" dirty="0" smtClean="0"/>
              <a:t>Homozygous recessive)</a:t>
            </a:r>
          </a:p>
        </p:txBody>
      </p:sp>
      <p:sp>
        <p:nvSpPr>
          <p:cNvPr id="7" name="Content Placeholder 6"/>
          <p:cNvSpPr>
            <a:spLocks noGrp="1"/>
          </p:cNvSpPr>
          <p:nvPr>
            <p:ph sz="quarter" idx="4"/>
          </p:nvPr>
        </p:nvSpPr>
        <p:spPr/>
        <p:txBody>
          <a:bodyPr/>
          <a:lstStyle/>
          <a:p>
            <a:r>
              <a:rPr lang="en-US" dirty="0" smtClean="0"/>
              <a:t>RH+</a:t>
            </a:r>
          </a:p>
          <a:p>
            <a:endParaRPr lang="en-US" dirty="0"/>
          </a:p>
          <a:p>
            <a:endParaRPr lang="en-US" dirty="0" smtClean="0"/>
          </a:p>
          <a:p>
            <a:r>
              <a:rPr lang="en-US" dirty="0" smtClean="0"/>
              <a:t>RH-</a:t>
            </a:r>
            <a:endParaRPr lang="en-US" dirty="0"/>
          </a:p>
        </p:txBody>
      </p:sp>
      <p:sp>
        <p:nvSpPr>
          <p:cNvPr id="2" name="Title 1"/>
          <p:cNvSpPr>
            <a:spLocks noGrp="1"/>
          </p:cNvSpPr>
          <p:nvPr>
            <p:ph type="title"/>
          </p:nvPr>
        </p:nvSpPr>
        <p:spPr/>
        <p:txBody>
          <a:bodyPr/>
          <a:lstStyle/>
          <a:p>
            <a:r>
              <a:rPr lang="en-US" dirty="0" smtClean="0"/>
              <a:t>Blood Type Genotypes</a:t>
            </a:r>
            <a:endParaRPr lang="en-US" dirty="0"/>
          </a:p>
        </p:txBody>
      </p:sp>
    </p:spTree>
    <p:extLst>
      <p:ext uri="{BB962C8B-B14F-4D97-AF65-F5344CB8AC3E}">
        <p14:creationId xmlns:p14="http://schemas.microsoft.com/office/powerpoint/2010/main" val="2502910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Blood Type Sample Problem </a:t>
            </a:r>
            <a:endParaRPr lang="en-US" dirty="0"/>
          </a:p>
        </p:txBody>
      </p:sp>
      <p:sp>
        <p:nvSpPr>
          <p:cNvPr id="4" name="Content Placeholder 3"/>
          <p:cNvSpPr>
            <a:spLocks noGrp="1"/>
          </p:cNvSpPr>
          <p:nvPr>
            <p:ph sz="quarter" idx="1"/>
          </p:nvPr>
        </p:nvSpPr>
        <p:spPr/>
        <p:txBody>
          <a:bodyPr/>
          <a:lstStyle/>
          <a:p>
            <a:r>
              <a:rPr lang="en-US" dirty="0" smtClean="0"/>
              <a:t>Perform a cross between 2 parents.</a:t>
            </a:r>
          </a:p>
          <a:p>
            <a:r>
              <a:rPr lang="en-US" dirty="0" smtClean="0"/>
              <a:t>One parent is Type AB and heterozygous Rh+.</a:t>
            </a:r>
          </a:p>
          <a:p>
            <a:r>
              <a:rPr lang="en-US" dirty="0" smtClean="0"/>
              <a:t>The other parent is homozygous B and Rh-.</a:t>
            </a:r>
          </a:p>
          <a:p>
            <a:r>
              <a:rPr lang="en-US" dirty="0" smtClean="0"/>
              <a:t>Parental Genotypes:</a:t>
            </a:r>
          </a:p>
          <a:p>
            <a:pPr marL="0" indent="0">
              <a:buNone/>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219" y="3200400"/>
            <a:ext cx="5146356"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949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Problem- 2 genes for human blood type</a:t>
            </a:r>
            <a:endParaRPr lang="en-US" dirty="0"/>
          </a:p>
        </p:txBody>
      </p:sp>
      <p:sp>
        <p:nvSpPr>
          <p:cNvPr id="3" name="Content Placeholder 2"/>
          <p:cNvSpPr>
            <a:spLocks noGrp="1"/>
          </p:cNvSpPr>
          <p:nvPr>
            <p:ph sz="quarter" idx="1"/>
          </p:nvPr>
        </p:nvSpPr>
        <p:spPr/>
        <p:txBody>
          <a:bodyPr/>
          <a:lstStyle/>
          <a:p>
            <a:r>
              <a:rPr lang="en-US" dirty="0" smtClean="0"/>
              <a:t>Perform a cross between 2 parents.</a:t>
            </a:r>
          </a:p>
          <a:p>
            <a:r>
              <a:rPr lang="en-US" sz="2400" dirty="0" smtClean="0"/>
              <a:t>Mother is heterozygous for Type A and heterozygous Rh+.</a:t>
            </a:r>
          </a:p>
          <a:p>
            <a:r>
              <a:rPr lang="en-US" dirty="0" smtClean="0"/>
              <a:t>Father is heterozygous for Type B and Rh-.</a:t>
            </a:r>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98800"/>
            <a:ext cx="5410200" cy="36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08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t>
            </a:r>
            <a:endParaRPr lang="en-US" dirty="0"/>
          </a:p>
        </p:txBody>
      </p:sp>
      <p:sp>
        <p:nvSpPr>
          <p:cNvPr id="3" name="Content Placeholder 2"/>
          <p:cNvSpPr>
            <a:spLocks noGrp="1"/>
          </p:cNvSpPr>
          <p:nvPr>
            <p:ph sz="quarter" idx="1"/>
          </p:nvPr>
        </p:nvSpPr>
        <p:spPr>
          <a:xfrm>
            <a:off x="301752" y="1527048"/>
            <a:ext cx="6861048" cy="4572000"/>
          </a:xfrm>
        </p:spPr>
        <p:txBody>
          <a:bodyPr/>
          <a:lstStyle/>
          <a:p>
            <a:r>
              <a:rPr lang="en-US" dirty="0" smtClean="0"/>
              <a:t>A mother is heterozygous for the B blood type and has children with a Type O partner.</a:t>
            </a:r>
          </a:p>
          <a:p>
            <a:r>
              <a:rPr lang="en-US" dirty="0" smtClean="0"/>
              <a:t>What are the resulting blood types in the offspring (both genotypes and phenotypes)?</a:t>
            </a:r>
            <a:endParaRPr lang="en-US" dirty="0"/>
          </a:p>
        </p:txBody>
      </p:sp>
    </p:spTree>
    <p:extLst>
      <p:ext uri="{BB962C8B-B14F-4D97-AF65-F5344CB8AC3E}">
        <p14:creationId xmlns:p14="http://schemas.microsoft.com/office/powerpoint/2010/main" val="2759824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linked Traits</a:t>
            </a:r>
            <a:endParaRPr lang="en-US" dirty="0"/>
          </a:p>
        </p:txBody>
      </p:sp>
      <p:sp>
        <p:nvSpPr>
          <p:cNvPr id="3" name="Content Placeholder 2"/>
          <p:cNvSpPr>
            <a:spLocks noGrp="1"/>
          </p:cNvSpPr>
          <p:nvPr>
            <p:ph sz="quarter" idx="1"/>
          </p:nvPr>
        </p:nvSpPr>
        <p:spPr/>
        <p:txBody>
          <a:bodyPr>
            <a:normAutofit fontScale="92500"/>
          </a:bodyPr>
          <a:lstStyle/>
          <a:p>
            <a:r>
              <a:rPr lang="en-US" dirty="0" smtClean="0"/>
              <a:t>Female chromosome makeup: XX</a:t>
            </a:r>
          </a:p>
          <a:p>
            <a:pPr lvl="1"/>
            <a:r>
              <a:rPr lang="en-US" dirty="0" smtClean="0"/>
              <a:t>There can be </a:t>
            </a:r>
            <a:r>
              <a:rPr lang="en-US" b="1" u="sng" dirty="0" smtClean="0"/>
              <a:t>2 alleles </a:t>
            </a:r>
            <a:r>
              <a:rPr lang="en-US" dirty="0" smtClean="0"/>
              <a:t>for each trait on the X chromosomes.</a:t>
            </a:r>
          </a:p>
          <a:p>
            <a:r>
              <a:rPr lang="en-US" dirty="0" smtClean="0"/>
              <a:t>Male chromosome makeup: XY</a:t>
            </a:r>
          </a:p>
          <a:p>
            <a:pPr lvl="1"/>
            <a:r>
              <a:rPr lang="en-US" dirty="0" smtClean="0"/>
              <a:t>There is only </a:t>
            </a:r>
            <a:r>
              <a:rPr lang="en-US" b="1" u="sng" dirty="0" smtClean="0"/>
              <a:t>one allele </a:t>
            </a:r>
            <a:r>
              <a:rPr lang="en-US" dirty="0" smtClean="0"/>
              <a:t>for a trait on the X chromosome.</a:t>
            </a:r>
          </a:p>
          <a:p>
            <a:r>
              <a:rPr lang="en-US" dirty="0" smtClean="0"/>
              <a:t>Because males have only one X chromosome, if they inherit one recessive allele on that chromosome, it will show itself in the phenotype. </a:t>
            </a:r>
          </a:p>
          <a:p>
            <a:r>
              <a:rPr lang="en-US" dirty="0" smtClean="0"/>
              <a:t>Example: Colorblindness is a recessive trait carried on the X chromosome. Problem: Mother who is heterozygous (carrier) and a father who is not colorblind. What are the genotypes and phenotypes of the offspring?</a:t>
            </a:r>
          </a:p>
        </p:txBody>
      </p:sp>
    </p:spTree>
    <p:extLst>
      <p:ext uri="{BB962C8B-B14F-4D97-AF65-F5344CB8AC3E}">
        <p14:creationId xmlns:p14="http://schemas.microsoft.com/office/powerpoint/2010/main" val="38512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Lab #26</a:t>
            </a:r>
            <a:r>
              <a:rPr lang="en-US" dirty="0" smtClean="0"/>
              <a:t>: How Are Traits on </a:t>
            </a:r>
            <a:br>
              <a:rPr lang="en-US" dirty="0" smtClean="0"/>
            </a:br>
            <a:r>
              <a:rPr lang="en-US" dirty="0" smtClean="0"/>
              <a:t>Sex Chromosomes Inherited?</a:t>
            </a:r>
            <a:endParaRPr lang="en-US" dirty="0"/>
          </a:p>
        </p:txBody>
      </p:sp>
      <p:sp>
        <p:nvSpPr>
          <p:cNvPr id="3" name="Content Placeholder 2"/>
          <p:cNvSpPr>
            <a:spLocks noGrp="1"/>
          </p:cNvSpPr>
          <p:nvPr>
            <p:ph sz="quarter" idx="1"/>
          </p:nvPr>
        </p:nvSpPr>
        <p:spPr/>
        <p:txBody>
          <a:bodyPr/>
          <a:lstStyle/>
          <a:p>
            <a:r>
              <a:rPr lang="en-US" u="sng" dirty="0" smtClean="0"/>
              <a:t>Color blindness</a:t>
            </a:r>
            <a:r>
              <a:rPr lang="en-US" dirty="0" smtClean="0"/>
              <a:t>: A genetic disease; recessive and sex linked. The person has difficulty seeing certain colors.</a:t>
            </a:r>
          </a:p>
          <a:p>
            <a:r>
              <a:rPr lang="en-US" u="sng" dirty="0" smtClean="0"/>
              <a:t>Hemophilia</a:t>
            </a:r>
            <a:r>
              <a:rPr lang="en-US" dirty="0" smtClean="0"/>
              <a:t>: A genetic disease; recessive and sex linked. The person has blood that will not clot properly.</a:t>
            </a:r>
          </a:p>
          <a:p>
            <a:r>
              <a:rPr lang="en-US" u="sng" dirty="0" smtClean="0"/>
              <a:t>Sex chromosomes</a:t>
            </a:r>
            <a:r>
              <a:rPr lang="en-US" dirty="0" smtClean="0"/>
              <a:t>: The 23</a:t>
            </a:r>
            <a:r>
              <a:rPr lang="en-US" baseline="30000" dirty="0" smtClean="0"/>
              <a:t>rd</a:t>
            </a:r>
            <a:r>
              <a:rPr lang="en-US" dirty="0" smtClean="0"/>
              <a:t> pair of chromosomes; determines sex related traits and some other traits too.</a:t>
            </a:r>
            <a:endParaRPr lang="en-US" dirty="0"/>
          </a:p>
        </p:txBody>
      </p:sp>
    </p:spTree>
    <p:extLst>
      <p:ext uri="{BB962C8B-B14F-4D97-AF65-F5344CB8AC3E}">
        <p14:creationId xmlns:p14="http://schemas.microsoft.com/office/powerpoint/2010/main" val="4255354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descr="C:\Users\tmuraco\AppData\Local\Microsoft\Windows\Temporary Internet Files\Content.IE5\ZGT0WPW5\IMG_43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762000"/>
            <a:ext cx="440055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89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Make a Pedigree</a:t>
            </a:r>
            <a:endParaRPr lang="en-US" dirty="0"/>
          </a:p>
        </p:txBody>
      </p:sp>
      <p:sp>
        <p:nvSpPr>
          <p:cNvPr id="3" name="Content Placeholder 2"/>
          <p:cNvSpPr>
            <a:spLocks noGrp="1"/>
          </p:cNvSpPr>
          <p:nvPr>
            <p:ph sz="quarter" idx="1"/>
          </p:nvPr>
        </p:nvSpPr>
        <p:spPr/>
        <p:txBody>
          <a:bodyPr/>
          <a:lstStyle/>
          <a:p>
            <a:r>
              <a:rPr lang="en-US" dirty="0" smtClean="0"/>
              <a:t>Background: Albinism is a condition in which there is a mutation in one of several possible genes that helps to code for the protein melanin. This gene is normally active in cells called melanocytes which are found in the skin and eyes. Albinism involves a significant reduction or absence of the production of melanin, giving affected individuals a lack of normal coloration in their eyes and skin.</a:t>
            </a:r>
          </a:p>
          <a:p>
            <a:r>
              <a:rPr lang="en-US" dirty="0" smtClean="0"/>
              <a:t>Inheritance pattern: Normal melanin production is dominant, albinism is recessive.</a:t>
            </a:r>
            <a:endParaRPr lang="en-US" dirty="0"/>
          </a:p>
        </p:txBody>
      </p:sp>
    </p:spTree>
    <p:extLst>
      <p:ext uri="{BB962C8B-B14F-4D97-AF65-F5344CB8AC3E}">
        <p14:creationId xmlns:p14="http://schemas.microsoft.com/office/powerpoint/2010/main" val="1995369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Make a Pedigree</a:t>
            </a:r>
            <a:endParaRPr lang="en-US" dirty="0"/>
          </a:p>
        </p:txBody>
      </p:sp>
      <p:sp>
        <p:nvSpPr>
          <p:cNvPr id="3" name="Content Placeholder 2"/>
          <p:cNvSpPr>
            <a:spLocks noGrp="1"/>
          </p:cNvSpPr>
          <p:nvPr>
            <p:ph sz="quarter" idx="1"/>
          </p:nvPr>
        </p:nvSpPr>
        <p:spPr>
          <a:xfrm>
            <a:off x="2667000" y="1828800"/>
            <a:ext cx="6138672" cy="4270248"/>
          </a:xfrm>
        </p:spPr>
        <p:txBody>
          <a:bodyPr>
            <a:normAutofit fontScale="92500" lnSpcReduction="10000"/>
          </a:bodyPr>
          <a:lstStyle/>
          <a:p>
            <a:r>
              <a:rPr lang="en-US" dirty="0" smtClean="0"/>
              <a:t>2 normally pigmented parents have three children.</a:t>
            </a:r>
          </a:p>
          <a:p>
            <a:r>
              <a:rPr lang="en-US" dirty="0" smtClean="0"/>
              <a:t>Their first child (a girl) and their second child (a boy) have normal pigmentation.</a:t>
            </a:r>
          </a:p>
          <a:p>
            <a:r>
              <a:rPr lang="en-US" dirty="0" smtClean="0"/>
              <a:t>Their third child (a girl) has albinism. This girl marries a normally pigmented man and they have 4 children.</a:t>
            </a:r>
          </a:p>
          <a:p>
            <a:r>
              <a:rPr lang="en-US" dirty="0" smtClean="0"/>
              <a:t>The first 3 (2 girls then a boy) have normal pigmentation.</a:t>
            </a:r>
          </a:p>
          <a:p>
            <a:r>
              <a:rPr lang="en-US" dirty="0" smtClean="0"/>
              <a:t>The fourth child (a girl) has albinism like her mother.</a:t>
            </a:r>
            <a:endParaRPr lang="en-US" dirty="0"/>
          </a:p>
        </p:txBody>
      </p:sp>
      <p:sp>
        <p:nvSpPr>
          <p:cNvPr id="4" name="TextBox 3"/>
          <p:cNvSpPr txBox="1"/>
          <p:nvPr/>
        </p:nvSpPr>
        <p:spPr>
          <a:xfrm>
            <a:off x="228600" y="2090057"/>
            <a:ext cx="2270173" cy="2585323"/>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Genotypes:</a:t>
            </a:r>
          </a:p>
          <a:p>
            <a:r>
              <a:rPr lang="en-US" dirty="0" smtClean="0"/>
              <a:t>AA= normal</a:t>
            </a:r>
          </a:p>
          <a:p>
            <a:r>
              <a:rPr lang="en-US" dirty="0" smtClean="0"/>
              <a:t>Aa = normal</a:t>
            </a:r>
            <a:endParaRPr lang="en-US" dirty="0"/>
          </a:p>
          <a:p>
            <a:r>
              <a:rPr lang="en-US" dirty="0"/>
              <a:t>a</a:t>
            </a:r>
            <a:r>
              <a:rPr lang="en-US" dirty="0" smtClean="0"/>
              <a:t>a= Albinism</a:t>
            </a:r>
          </a:p>
          <a:p>
            <a:endParaRPr lang="en-US" dirty="0"/>
          </a:p>
          <a:p>
            <a:endParaRPr lang="en-US" dirty="0" smtClean="0"/>
          </a:p>
          <a:p>
            <a:r>
              <a:rPr lang="en-US" dirty="0" smtClean="0"/>
              <a:t>*label generations</a:t>
            </a:r>
          </a:p>
          <a:p>
            <a:pPr marL="285750" indent="-285750">
              <a:buFont typeface="Arial" charset="0"/>
              <a:buChar char="•"/>
            </a:pPr>
            <a:r>
              <a:rPr lang="en-US" dirty="0" smtClean="0"/>
              <a:t>Label genotypes </a:t>
            </a:r>
          </a:p>
          <a:p>
            <a:pPr marL="285750" indent="-285750">
              <a:buFont typeface="Arial" charset="0"/>
              <a:buChar char="•"/>
            </a:pPr>
            <a:r>
              <a:rPr lang="en-US" dirty="0" smtClean="0"/>
              <a:t>Label phenotypes</a:t>
            </a:r>
            <a:endParaRPr lang="en-US" dirty="0"/>
          </a:p>
        </p:txBody>
      </p:sp>
    </p:spTree>
    <p:extLst>
      <p:ext uri="{BB962C8B-B14F-4D97-AF65-F5344CB8AC3E}">
        <p14:creationId xmlns:p14="http://schemas.microsoft.com/office/powerpoint/2010/main" val="2807027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r>
              <a:rPr lang="en-US" dirty="0" smtClean="0"/>
              <a:t>How can you determine if a tall pea plant is homozygous dominant OR heterozygous?</a:t>
            </a:r>
          </a:p>
          <a:p>
            <a:r>
              <a:rPr lang="en-US" dirty="0" smtClean="0"/>
              <a:t>You must perform a TEST CROSS: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93571"/>
            <a:ext cx="5676900" cy="37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6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Pedigree</a:t>
            </a:r>
            <a:endParaRPr lang="en-US" dirty="0"/>
          </a:p>
        </p:txBody>
      </p:sp>
      <p:sp>
        <p:nvSpPr>
          <p:cNvPr id="4" name="Rounded Rectangle 3"/>
          <p:cNvSpPr/>
          <p:nvPr/>
        </p:nvSpPr>
        <p:spPr>
          <a:xfrm>
            <a:off x="2514600" y="1752600"/>
            <a:ext cx="914400"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Oval 4"/>
          <p:cNvSpPr/>
          <p:nvPr/>
        </p:nvSpPr>
        <p:spPr>
          <a:xfrm>
            <a:off x="4953000" y="1741714"/>
            <a:ext cx="9144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3505200" y="21336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29100" y="2133600"/>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3276600"/>
            <a:ext cx="548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9200" y="32766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33800" y="32766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3276600"/>
            <a:ext cx="0" cy="53340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02428" y="3810000"/>
            <a:ext cx="926672" cy="92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810000"/>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3810000"/>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10000"/>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a:stCxn id="1028" idx="3"/>
            <a:endCxn id="1029" idx="1"/>
          </p:cNvCxnSpPr>
          <p:nvPr/>
        </p:nvCxnSpPr>
        <p:spPr>
          <a:xfrm>
            <a:off x="7169150" y="4273550"/>
            <a:ext cx="831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585075" y="4273550"/>
            <a:ext cx="0" cy="984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648200" y="5257800"/>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48200" y="5257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67400" y="5257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15200" y="5257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a:off x="8610600" y="5257800"/>
            <a:ext cx="0" cy="457200"/>
          </a:xfrm>
          <a:prstGeom prst="line">
            <a:avLst/>
          </a:prstGeom>
        </p:spPr>
        <p:style>
          <a:lnRef idx="1">
            <a:schemeClr val="accent1"/>
          </a:lnRef>
          <a:fillRef idx="0">
            <a:schemeClr val="accent1"/>
          </a:fillRef>
          <a:effectRef idx="0">
            <a:schemeClr val="accent1"/>
          </a:effectRef>
          <a:fontRef idx="minor">
            <a:schemeClr val="tx1"/>
          </a:fontRef>
        </p:style>
      </p:cxnSp>
      <p:pic>
        <p:nvPicPr>
          <p:cNvPr id="10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650" y="5638800"/>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595257"/>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050" y="5595257"/>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650" y="5606143"/>
            <a:ext cx="927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6" name="TextBox 1035"/>
          <p:cNvSpPr txBox="1"/>
          <p:nvPr/>
        </p:nvSpPr>
        <p:spPr>
          <a:xfrm>
            <a:off x="315686" y="2045732"/>
            <a:ext cx="336952" cy="369332"/>
          </a:xfrm>
          <a:prstGeom prst="rect">
            <a:avLst/>
          </a:prstGeom>
          <a:noFill/>
        </p:spPr>
        <p:txBody>
          <a:bodyPr wrap="none" rtlCol="0">
            <a:spAutoFit/>
          </a:bodyPr>
          <a:lstStyle/>
          <a:p>
            <a:r>
              <a:rPr lang="en-US" dirty="0" smtClean="0"/>
              <a:t>I.</a:t>
            </a:r>
            <a:endParaRPr lang="en-US" dirty="0"/>
          </a:p>
        </p:txBody>
      </p:sp>
      <p:sp>
        <p:nvSpPr>
          <p:cNvPr id="1037" name="TextBox 1036"/>
          <p:cNvSpPr txBox="1"/>
          <p:nvPr/>
        </p:nvSpPr>
        <p:spPr>
          <a:xfrm>
            <a:off x="315686" y="3810000"/>
            <a:ext cx="426720" cy="369332"/>
          </a:xfrm>
          <a:prstGeom prst="rect">
            <a:avLst/>
          </a:prstGeom>
          <a:noFill/>
        </p:spPr>
        <p:txBody>
          <a:bodyPr wrap="none" rtlCol="0">
            <a:spAutoFit/>
          </a:bodyPr>
          <a:lstStyle/>
          <a:p>
            <a:r>
              <a:rPr lang="en-US" dirty="0" smtClean="0"/>
              <a:t>II.</a:t>
            </a:r>
            <a:endParaRPr lang="en-US" dirty="0"/>
          </a:p>
        </p:txBody>
      </p:sp>
      <p:sp>
        <p:nvSpPr>
          <p:cNvPr id="1038" name="TextBox 1037"/>
          <p:cNvSpPr txBox="1"/>
          <p:nvPr/>
        </p:nvSpPr>
        <p:spPr>
          <a:xfrm>
            <a:off x="452903" y="5791200"/>
            <a:ext cx="516488" cy="369332"/>
          </a:xfrm>
          <a:prstGeom prst="rect">
            <a:avLst/>
          </a:prstGeom>
          <a:noFill/>
        </p:spPr>
        <p:txBody>
          <a:bodyPr wrap="none" rtlCol="0">
            <a:spAutoFit/>
          </a:bodyPr>
          <a:lstStyle/>
          <a:p>
            <a:r>
              <a:rPr lang="en-US" dirty="0" smtClean="0"/>
              <a:t>III.</a:t>
            </a:r>
            <a:endParaRPr lang="en-US" dirty="0"/>
          </a:p>
        </p:txBody>
      </p:sp>
    </p:spTree>
    <p:extLst>
      <p:ext uri="{BB962C8B-B14F-4D97-AF65-F5344CB8AC3E}">
        <p14:creationId xmlns:p14="http://schemas.microsoft.com/office/powerpoint/2010/main" val="2371586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Problem Solving</a:t>
            </a:r>
            <a:endParaRPr lang="en-US" dirty="0"/>
          </a:p>
        </p:txBody>
      </p:sp>
      <p:sp>
        <p:nvSpPr>
          <p:cNvPr id="3" name="Content Placeholder 2"/>
          <p:cNvSpPr>
            <a:spLocks noGrp="1"/>
          </p:cNvSpPr>
          <p:nvPr>
            <p:ph sz="quarter" idx="1"/>
          </p:nvPr>
        </p:nvSpPr>
        <p:spPr/>
        <p:txBody>
          <a:bodyPr/>
          <a:lstStyle/>
          <a:p>
            <a:pPr marL="0" indent="0">
              <a:buNone/>
            </a:pPr>
            <a:r>
              <a:rPr lang="en-US" dirty="0" smtClean="0"/>
              <a:t>1.  The genetic disease called cystic fibrosis is inherited through a recessive gene.  If both parents are heterozygous for this trait, what is the probability that they will have a child who suffers from this disease?</a:t>
            </a:r>
            <a:endParaRPr lang="en-US" dirty="0"/>
          </a:p>
        </p:txBody>
      </p:sp>
    </p:spTree>
    <p:extLst>
      <p:ext uri="{BB962C8B-B14F-4D97-AF65-F5344CB8AC3E}">
        <p14:creationId xmlns:p14="http://schemas.microsoft.com/office/powerpoint/2010/main" val="2375756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Genetics Problem Solving</a:t>
            </a:r>
          </a:p>
        </p:txBody>
      </p:sp>
      <p:sp>
        <p:nvSpPr>
          <p:cNvPr id="3" name="Content Placeholder 2"/>
          <p:cNvSpPr>
            <a:spLocks noGrp="1"/>
          </p:cNvSpPr>
          <p:nvPr>
            <p:ph sz="quarter" idx="1"/>
          </p:nvPr>
        </p:nvSpPr>
        <p:spPr/>
        <p:txBody>
          <a:bodyPr/>
          <a:lstStyle/>
          <a:p>
            <a:pPr marL="0" indent="0">
              <a:buNone/>
            </a:pPr>
            <a:r>
              <a:rPr lang="en-US" dirty="0" smtClean="0"/>
              <a:t>2.  In fruit flies, long wing is dominant over vestigial wing.  If two flies heterozygous for this trait are crossed, what is the probability that their offspring will be heterozygous?</a:t>
            </a:r>
            <a:endParaRPr lang="en-US" dirty="0"/>
          </a:p>
        </p:txBody>
      </p:sp>
    </p:spTree>
    <p:extLst>
      <p:ext uri="{BB962C8B-B14F-4D97-AF65-F5344CB8AC3E}">
        <p14:creationId xmlns:p14="http://schemas.microsoft.com/office/powerpoint/2010/main" val="5836825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Genetics Problem Solving</a:t>
            </a:r>
          </a:p>
        </p:txBody>
      </p:sp>
      <p:sp>
        <p:nvSpPr>
          <p:cNvPr id="3" name="Content Placeholder 2"/>
          <p:cNvSpPr>
            <a:spLocks noGrp="1"/>
          </p:cNvSpPr>
          <p:nvPr>
            <p:ph sz="quarter" idx="1"/>
          </p:nvPr>
        </p:nvSpPr>
        <p:spPr/>
        <p:txBody>
          <a:bodyPr/>
          <a:lstStyle/>
          <a:p>
            <a:pPr marL="0" indent="0">
              <a:buNone/>
            </a:pPr>
            <a:r>
              <a:rPr lang="en-US" dirty="0" smtClean="0"/>
              <a:t>3.  In peas, yellow seed color is dominant over green seed color.  If a heterozygous yellow plant is crossed with a green plant, what is the probability that their offspring will be heterozygous?</a:t>
            </a:r>
            <a:endParaRPr lang="en-US" dirty="0"/>
          </a:p>
        </p:txBody>
      </p:sp>
    </p:spTree>
    <p:extLst>
      <p:ext uri="{BB962C8B-B14F-4D97-AF65-F5344CB8AC3E}">
        <p14:creationId xmlns:p14="http://schemas.microsoft.com/office/powerpoint/2010/main" val="23712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aiandra GD" pitchFamily="34" charset="0"/>
              </a:rPr>
              <a:t>Basic Genetics Vocabulary</a:t>
            </a:r>
            <a:endParaRPr lang="en-US" sz="4000" dirty="0">
              <a:latin typeface="Maiandra GD" pitchFamily="34" charset="0"/>
            </a:endParaRPr>
          </a:p>
        </p:txBody>
      </p:sp>
      <p:sp>
        <p:nvSpPr>
          <p:cNvPr id="3" name="Content Placeholder 2"/>
          <p:cNvSpPr>
            <a:spLocks noGrp="1"/>
          </p:cNvSpPr>
          <p:nvPr>
            <p:ph sz="quarter" idx="1"/>
          </p:nvPr>
        </p:nvSpPr>
        <p:spPr/>
        <p:txBody>
          <a:bodyPr>
            <a:normAutofit/>
          </a:bodyPr>
          <a:lstStyle/>
          <a:p>
            <a:r>
              <a:rPr lang="en-US" sz="4400" u="sng" dirty="0" smtClean="0">
                <a:latin typeface="Maiandra GD" pitchFamily="34" charset="0"/>
              </a:rPr>
              <a:t>MEIOSIS</a:t>
            </a:r>
            <a:r>
              <a:rPr lang="en-US" sz="4400" dirty="0" smtClean="0">
                <a:latin typeface="Maiandra GD" pitchFamily="34" charset="0"/>
              </a:rPr>
              <a:t>:  Cell division producing haploid gametes; chromosome number is cut in half.</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Genetics Problem Solving</a:t>
            </a:r>
          </a:p>
        </p:txBody>
      </p:sp>
      <p:sp>
        <p:nvSpPr>
          <p:cNvPr id="3" name="Content Placeholder 2"/>
          <p:cNvSpPr>
            <a:spLocks noGrp="1"/>
          </p:cNvSpPr>
          <p:nvPr>
            <p:ph sz="quarter" idx="1"/>
          </p:nvPr>
        </p:nvSpPr>
        <p:spPr/>
        <p:txBody>
          <a:bodyPr/>
          <a:lstStyle/>
          <a:p>
            <a:pPr marL="0" indent="0">
              <a:buNone/>
            </a:pPr>
            <a:r>
              <a:rPr lang="en-US" dirty="0" smtClean="0"/>
              <a:t>4.  Brown hair color is dominant to blond hair color.  If two brown- haired parents have on blond- haired child, what is the probability that their second child will have brown hair?</a:t>
            </a:r>
            <a:endParaRPr lang="en-US" dirty="0"/>
          </a:p>
        </p:txBody>
      </p:sp>
    </p:spTree>
    <p:extLst>
      <p:ext uri="{BB962C8B-B14F-4D97-AF65-F5344CB8AC3E}">
        <p14:creationId xmlns:p14="http://schemas.microsoft.com/office/powerpoint/2010/main" val="4210788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Genetics Problem Solving</a:t>
            </a:r>
          </a:p>
        </p:txBody>
      </p:sp>
      <p:sp>
        <p:nvSpPr>
          <p:cNvPr id="3" name="Content Placeholder 2"/>
          <p:cNvSpPr>
            <a:spLocks noGrp="1"/>
          </p:cNvSpPr>
          <p:nvPr>
            <p:ph sz="quarter" idx="1"/>
          </p:nvPr>
        </p:nvSpPr>
        <p:spPr/>
        <p:txBody>
          <a:bodyPr/>
          <a:lstStyle/>
          <a:p>
            <a:pPr marL="514350" indent="-514350">
              <a:buAutoNum type="arabicPeriod" startAt="5"/>
            </a:pPr>
            <a:r>
              <a:rPr lang="en-US" dirty="0" smtClean="0"/>
              <a:t>In peas, tall is dominant over short and red flower color is dominant over white.  If two heterozygous tall, heterozygous red plants are crossed, what is the probability that the offspring will be tall and white?</a:t>
            </a:r>
          </a:p>
          <a:p>
            <a:pPr marL="0" indent="0">
              <a:buNone/>
            </a:pP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3276600"/>
            <a:ext cx="323850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928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Genetics Problem Solving</a:t>
            </a:r>
          </a:p>
        </p:txBody>
      </p:sp>
      <p:sp>
        <p:nvSpPr>
          <p:cNvPr id="3" name="Content Placeholder 2"/>
          <p:cNvSpPr>
            <a:spLocks noGrp="1"/>
          </p:cNvSpPr>
          <p:nvPr>
            <p:ph sz="quarter" idx="1"/>
          </p:nvPr>
        </p:nvSpPr>
        <p:spPr/>
        <p:txBody>
          <a:bodyPr/>
          <a:lstStyle/>
          <a:p>
            <a:pPr marL="0" indent="0">
              <a:buNone/>
            </a:pPr>
            <a:r>
              <a:rPr lang="en-US" dirty="0"/>
              <a:t>6</a:t>
            </a:r>
            <a:r>
              <a:rPr lang="en-US" dirty="0" smtClean="0"/>
              <a:t>.  A pea plant heterozygous for smooth seeds and red flowers is crossed with a wrinkled seeded, homozygous red plant.  What is the probability that the offspring will be heterozygous smooth, heterozygous red?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766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630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Genetics Vocabulary</a:t>
            </a:r>
          </a:p>
        </p:txBody>
      </p:sp>
      <p:sp>
        <p:nvSpPr>
          <p:cNvPr id="3" name="Content Placeholder 2"/>
          <p:cNvSpPr>
            <a:spLocks noGrp="1"/>
          </p:cNvSpPr>
          <p:nvPr>
            <p:ph sz="quarter" idx="1"/>
          </p:nvPr>
        </p:nvSpPr>
        <p:spPr/>
        <p:txBody>
          <a:bodyPr/>
          <a:lstStyle/>
          <a:p>
            <a:r>
              <a:rPr lang="en-US" sz="4000" u="sng" dirty="0"/>
              <a:t>CHROMOSOME</a:t>
            </a:r>
            <a:r>
              <a:rPr lang="en-US" sz="4000" dirty="0"/>
              <a:t>:  Rod like structures found in the nucleus of the cell.  Made of DNA and a protein called histone.</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6141" y="4038600"/>
            <a:ext cx="4191000" cy="244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934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Genetics Vocabulary</a:t>
            </a:r>
          </a:p>
        </p:txBody>
      </p:sp>
      <p:sp>
        <p:nvSpPr>
          <p:cNvPr id="3" name="Content Placeholder 2"/>
          <p:cNvSpPr>
            <a:spLocks noGrp="1"/>
          </p:cNvSpPr>
          <p:nvPr>
            <p:ph sz="quarter" idx="1"/>
          </p:nvPr>
        </p:nvSpPr>
        <p:spPr/>
        <p:txBody>
          <a:bodyPr/>
          <a:lstStyle/>
          <a:p>
            <a:r>
              <a:rPr lang="en-US" sz="4400" u="sng" dirty="0"/>
              <a:t>GENE</a:t>
            </a:r>
            <a:r>
              <a:rPr lang="en-US" sz="4400" dirty="0"/>
              <a:t>:  Segments of DNA that code for a particular trait.  There may be thousands of genes on each chromosome.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62400"/>
            <a:ext cx="29337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66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aiandra GD" pitchFamily="34" charset="0"/>
              </a:rPr>
              <a:t>Basic Genetics Vocabulary</a:t>
            </a:r>
            <a:endParaRPr lang="en-US" dirty="0"/>
          </a:p>
        </p:txBody>
      </p:sp>
      <p:sp>
        <p:nvSpPr>
          <p:cNvPr id="3" name="Content Placeholder 2"/>
          <p:cNvSpPr>
            <a:spLocks noGrp="1"/>
          </p:cNvSpPr>
          <p:nvPr>
            <p:ph sz="quarter" idx="1"/>
          </p:nvPr>
        </p:nvSpPr>
        <p:spPr>
          <a:xfrm>
            <a:off x="301752" y="1527048"/>
            <a:ext cx="8503920" cy="4797552"/>
          </a:xfrm>
        </p:spPr>
        <p:txBody>
          <a:bodyPr>
            <a:normAutofit/>
          </a:bodyPr>
          <a:lstStyle/>
          <a:p>
            <a:r>
              <a:rPr lang="en-US" sz="4400" u="sng" dirty="0" smtClean="0">
                <a:latin typeface="Maiandra GD" pitchFamily="34" charset="0"/>
              </a:rPr>
              <a:t>ALLELE</a:t>
            </a:r>
            <a:r>
              <a:rPr lang="en-US" sz="4400" dirty="0" smtClean="0">
                <a:latin typeface="Maiandra GD" pitchFamily="34" charset="0"/>
              </a:rPr>
              <a:t>:  Alternative forms of the same gene.  We inherit an allele from each parent for each of our genetic traits. So, 2 alleles per gene.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438" y="4343400"/>
            <a:ext cx="421370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Genetics Vocabulary</a:t>
            </a:r>
          </a:p>
        </p:txBody>
      </p:sp>
      <p:sp>
        <p:nvSpPr>
          <p:cNvPr id="3" name="Content Placeholder 2"/>
          <p:cNvSpPr>
            <a:spLocks noGrp="1"/>
          </p:cNvSpPr>
          <p:nvPr>
            <p:ph sz="quarter" idx="1"/>
          </p:nvPr>
        </p:nvSpPr>
        <p:spPr/>
        <p:txBody>
          <a:bodyPr/>
          <a:lstStyle/>
          <a:p>
            <a:r>
              <a:rPr lang="en-US" sz="4400" u="sng" dirty="0"/>
              <a:t>DOMINANT</a:t>
            </a:r>
            <a:r>
              <a:rPr lang="en-US" sz="4400" dirty="0"/>
              <a:t>:  An allele that expresses its phenotype in the organism.  May ‘mask’ a recessive allele. (Represented with a capital letter).</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3876675" cy="167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11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Genetics Vocabulary</a:t>
            </a:r>
          </a:p>
        </p:txBody>
      </p:sp>
      <p:sp>
        <p:nvSpPr>
          <p:cNvPr id="3" name="Content Placeholder 2"/>
          <p:cNvSpPr>
            <a:spLocks noGrp="1"/>
          </p:cNvSpPr>
          <p:nvPr>
            <p:ph sz="quarter" idx="1"/>
          </p:nvPr>
        </p:nvSpPr>
        <p:spPr/>
        <p:txBody>
          <a:bodyPr/>
          <a:lstStyle/>
          <a:p>
            <a:r>
              <a:rPr lang="en-US" sz="4400" u="sng" dirty="0"/>
              <a:t>RECESSIVE</a:t>
            </a:r>
            <a:r>
              <a:rPr lang="en-US" sz="4400" dirty="0"/>
              <a:t>:  An allele that does not show up in the phenotype of an organism unless it is paired with another recessive allele.  (Represented with a lowercase letter).</a:t>
            </a:r>
          </a:p>
          <a:p>
            <a:endParaRPr lang="en-US" dirty="0"/>
          </a:p>
        </p:txBody>
      </p:sp>
    </p:spTree>
    <p:extLst>
      <p:ext uri="{BB962C8B-B14F-4D97-AF65-F5344CB8AC3E}">
        <p14:creationId xmlns:p14="http://schemas.microsoft.com/office/powerpoint/2010/main" val="1639970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6159</TotalTime>
  <Words>1630</Words>
  <Application>Microsoft Office PowerPoint</Application>
  <PresentationFormat>On-screen Show (4:3)</PresentationFormat>
  <Paragraphs>159</Paragraphs>
  <Slides>42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Georgia</vt:lpstr>
      <vt:lpstr>Maiandra GD</vt:lpstr>
      <vt:lpstr>Wingdings</vt:lpstr>
      <vt:lpstr>Wingdings 2</vt:lpstr>
      <vt:lpstr>Civic</vt:lpstr>
      <vt:lpstr>Do Now</vt:lpstr>
      <vt:lpstr>Problem #1</vt:lpstr>
      <vt:lpstr>Problem #2</vt:lpstr>
      <vt:lpstr>Basic Genetics Vocabulary</vt:lpstr>
      <vt:lpstr>Basic Genetics Vocabulary</vt:lpstr>
      <vt:lpstr>Basic Genetics Vocabulary</vt:lpstr>
      <vt:lpstr>Basic Genetics Vocabulary</vt:lpstr>
      <vt:lpstr>Basic Genetics Vocabulary</vt:lpstr>
      <vt:lpstr>Basic Genetics Vocabulary</vt:lpstr>
      <vt:lpstr>Basic Genetics Vocabulary</vt:lpstr>
      <vt:lpstr>Basic Genetics Vocabulary</vt:lpstr>
      <vt:lpstr>Basic Genetics Vocabulary</vt:lpstr>
      <vt:lpstr>Basic Genetics Vocabulary</vt:lpstr>
      <vt:lpstr>Basic Genetics Vocabulary</vt:lpstr>
      <vt:lpstr>Basic Genetics Vocabulary</vt:lpstr>
      <vt:lpstr>Basic Genetics Vocabulary</vt:lpstr>
      <vt:lpstr>Gregor Mendel The Father of Genetics</vt:lpstr>
      <vt:lpstr>Mendel’s Laws</vt:lpstr>
      <vt:lpstr>Mendel’s Laws</vt:lpstr>
      <vt:lpstr>Mendel’s Laws</vt:lpstr>
      <vt:lpstr>Exceptions to Mendel’s Laws: Codominance</vt:lpstr>
      <vt:lpstr>Exceptions to Mendel’s Laws:  Incomplete Dominance</vt:lpstr>
      <vt:lpstr>Codominance and Incomplete Dominance Problems</vt:lpstr>
      <vt:lpstr>Exceptions to Mendel’s Laws: Multiple Alleles</vt:lpstr>
      <vt:lpstr>Human Blood Types- Do Now</vt:lpstr>
      <vt:lpstr>Determining Inheritance of Blood Types</vt:lpstr>
      <vt:lpstr>Blood Type Genotypes</vt:lpstr>
      <vt:lpstr>Human Blood Type Sample Problem </vt:lpstr>
      <vt:lpstr>Practice Problem- 2 genes for human blood type</vt:lpstr>
      <vt:lpstr>Sex- linked Traits</vt:lpstr>
      <vt:lpstr>Lab #26: How Are Traits on  Sex Chromosomes Inherited?</vt:lpstr>
      <vt:lpstr>PowerPoint Presentation</vt:lpstr>
      <vt:lpstr>Your Turn! Make a Pedigree</vt:lpstr>
      <vt:lpstr>Your Turn! Make a Pedigree</vt:lpstr>
      <vt:lpstr>Question…</vt:lpstr>
      <vt:lpstr>Completed Pedigree</vt:lpstr>
      <vt:lpstr>Genetics Problem Solving</vt:lpstr>
      <vt:lpstr>Genetics Problem Solving</vt:lpstr>
      <vt:lpstr>Genetics Problem Solving</vt:lpstr>
      <vt:lpstr>Genetics Problem Solving</vt:lpstr>
      <vt:lpstr>Genetics Problem Solving</vt:lpstr>
      <vt:lpstr>Genetics Problem Solving</vt:lpstr>
    </vt:vector>
  </TitlesOfParts>
  <Company>Arlington Central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Vocab for our Genetics Unit</dc:title>
  <dc:creator>tmuraco</dc:creator>
  <cp:lastModifiedBy>Tricia Muraco</cp:lastModifiedBy>
  <cp:revision>171</cp:revision>
  <cp:lastPrinted>2018-03-14T13:19:54Z</cp:lastPrinted>
  <dcterms:created xsi:type="dcterms:W3CDTF">2013-04-02T12:51:08Z</dcterms:created>
  <dcterms:modified xsi:type="dcterms:W3CDTF">2020-03-11T20:04:37Z</dcterms:modified>
</cp:coreProperties>
</file>