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3" r:id="rId13"/>
    <p:sldMasterId id="2147483805" r:id="rId14"/>
    <p:sldMasterId id="2147483817" r:id="rId15"/>
    <p:sldMasterId id="2147483829" r:id="rId16"/>
    <p:sldMasterId id="2147483841" r:id="rId17"/>
  </p:sldMasterIdLst>
  <p:notesMasterIdLst>
    <p:notesMasterId r:id="rId259"/>
  </p:notesMasterIdLst>
  <p:handoutMasterIdLst>
    <p:handoutMasterId r:id="rId260"/>
  </p:handoutMasterIdLst>
  <p:sldIdLst>
    <p:sldId id="257" r:id="rId18"/>
    <p:sldId id="350"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351" r:id="rId33"/>
    <p:sldId id="271" r:id="rId34"/>
    <p:sldId id="272" r:id="rId35"/>
    <p:sldId id="331" r:id="rId36"/>
    <p:sldId id="275" r:id="rId37"/>
    <p:sldId id="276" r:id="rId38"/>
    <p:sldId id="329" r:id="rId39"/>
    <p:sldId id="277" r:id="rId40"/>
    <p:sldId id="278" r:id="rId41"/>
    <p:sldId id="357" r:id="rId42"/>
    <p:sldId id="279" r:id="rId43"/>
    <p:sldId id="280" r:id="rId44"/>
    <p:sldId id="281" r:id="rId45"/>
    <p:sldId id="282" r:id="rId46"/>
    <p:sldId id="283" r:id="rId47"/>
    <p:sldId id="284" r:id="rId48"/>
    <p:sldId id="285" r:id="rId49"/>
    <p:sldId id="286" r:id="rId50"/>
    <p:sldId id="287" r:id="rId51"/>
    <p:sldId id="288" r:id="rId52"/>
    <p:sldId id="290" r:id="rId53"/>
    <p:sldId id="291" r:id="rId54"/>
    <p:sldId id="292" r:id="rId55"/>
    <p:sldId id="293" r:id="rId56"/>
    <p:sldId id="294" r:id="rId57"/>
    <p:sldId id="295" r:id="rId58"/>
    <p:sldId id="296" r:id="rId59"/>
    <p:sldId id="368" r:id="rId60"/>
    <p:sldId id="369" r:id="rId61"/>
    <p:sldId id="370" r:id="rId62"/>
    <p:sldId id="371" r:id="rId63"/>
    <p:sldId id="372" r:id="rId64"/>
    <p:sldId id="373" r:id="rId65"/>
    <p:sldId id="297" r:id="rId66"/>
    <p:sldId id="298" r:id="rId67"/>
    <p:sldId id="299" r:id="rId68"/>
    <p:sldId id="300" r:id="rId69"/>
    <p:sldId id="301" r:id="rId70"/>
    <p:sldId id="305" r:id="rId71"/>
    <p:sldId id="306" r:id="rId72"/>
    <p:sldId id="307" r:id="rId73"/>
    <p:sldId id="308" r:id="rId74"/>
    <p:sldId id="309" r:id="rId75"/>
    <p:sldId id="310" r:id="rId76"/>
    <p:sldId id="311" r:id="rId77"/>
    <p:sldId id="517" r:id="rId78"/>
    <p:sldId id="312" r:id="rId79"/>
    <p:sldId id="313" r:id="rId80"/>
    <p:sldId id="314" r:id="rId81"/>
    <p:sldId id="315" r:id="rId82"/>
    <p:sldId id="316" r:id="rId83"/>
    <p:sldId id="374" r:id="rId84"/>
    <p:sldId id="317" r:id="rId85"/>
    <p:sldId id="354" r:id="rId86"/>
    <p:sldId id="318" r:id="rId87"/>
    <p:sldId id="349" r:id="rId88"/>
    <p:sldId id="319" r:id="rId89"/>
    <p:sldId id="320" r:id="rId90"/>
    <p:sldId id="321" r:id="rId91"/>
    <p:sldId id="322" r:id="rId92"/>
    <p:sldId id="323" r:id="rId93"/>
    <p:sldId id="348" r:id="rId94"/>
    <p:sldId id="324" r:id="rId95"/>
    <p:sldId id="325" r:id="rId96"/>
    <p:sldId id="326" r:id="rId97"/>
    <p:sldId id="327" r:id="rId98"/>
    <p:sldId id="328" r:id="rId99"/>
    <p:sldId id="375" r:id="rId100"/>
    <p:sldId id="376" r:id="rId101"/>
    <p:sldId id="359" r:id="rId102"/>
    <p:sldId id="377" r:id="rId103"/>
    <p:sldId id="378" r:id="rId104"/>
    <p:sldId id="365" r:id="rId105"/>
    <p:sldId id="362" r:id="rId106"/>
    <p:sldId id="363" r:id="rId107"/>
    <p:sldId id="379" r:id="rId108"/>
    <p:sldId id="381" r:id="rId109"/>
    <p:sldId id="382" r:id="rId110"/>
    <p:sldId id="380" r:id="rId111"/>
    <p:sldId id="383" r:id="rId112"/>
    <p:sldId id="366" r:id="rId113"/>
    <p:sldId id="384" r:id="rId114"/>
    <p:sldId id="385" r:id="rId115"/>
    <p:sldId id="386" r:id="rId116"/>
    <p:sldId id="387" r:id="rId117"/>
    <p:sldId id="388" r:id="rId118"/>
    <p:sldId id="389" r:id="rId119"/>
    <p:sldId id="390" r:id="rId120"/>
    <p:sldId id="391" r:id="rId121"/>
    <p:sldId id="397" r:id="rId122"/>
    <p:sldId id="398" r:id="rId123"/>
    <p:sldId id="399" r:id="rId124"/>
    <p:sldId id="400" r:id="rId125"/>
    <p:sldId id="401" r:id="rId126"/>
    <p:sldId id="402" r:id="rId127"/>
    <p:sldId id="403" r:id="rId128"/>
    <p:sldId id="404" r:id="rId129"/>
    <p:sldId id="405" r:id="rId130"/>
    <p:sldId id="406" r:id="rId131"/>
    <p:sldId id="407" r:id="rId132"/>
    <p:sldId id="408" r:id="rId133"/>
    <p:sldId id="409" r:id="rId134"/>
    <p:sldId id="410" r:id="rId135"/>
    <p:sldId id="411" r:id="rId136"/>
    <p:sldId id="412" r:id="rId137"/>
    <p:sldId id="413" r:id="rId138"/>
    <p:sldId id="414" r:id="rId139"/>
    <p:sldId id="415" r:id="rId140"/>
    <p:sldId id="416" r:id="rId141"/>
    <p:sldId id="417" r:id="rId142"/>
    <p:sldId id="418" r:id="rId143"/>
    <p:sldId id="419" r:id="rId144"/>
    <p:sldId id="420" r:id="rId145"/>
    <p:sldId id="421" r:id="rId146"/>
    <p:sldId id="425" r:id="rId147"/>
    <p:sldId id="422" r:id="rId148"/>
    <p:sldId id="423" r:id="rId149"/>
    <p:sldId id="424" r:id="rId150"/>
    <p:sldId id="426" r:id="rId151"/>
    <p:sldId id="427" r:id="rId152"/>
    <p:sldId id="519" r:id="rId153"/>
    <p:sldId id="428" r:id="rId154"/>
    <p:sldId id="429" r:id="rId155"/>
    <p:sldId id="430" r:id="rId156"/>
    <p:sldId id="431" r:id="rId157"/>
    <p:sldId id="432" r:id="rId158"/>
    <p:sldId id="433" r:id="rId159"/>
    <p:sldId id="434" r:id="rId160"/>
    <p:sldId id="435" r:id="rId161"/>
    <p:sldId id="436" r:id="rId162"/>
    <p:sldId id="437" r:id="rId163"/>
    <p:sldId id="438" r:id="rId164"/>
    <p:sldId id="439" r:id="rId165"/>
    <p:sldId id="440" r:id="rId166"/>
    <p:sldId id="441" r:id="rId167"/>
    <p:sldId id="442" r:id="rId168"/>
    <p:sldId id="443" r:id="rId169"/>
    <p:sldId id="444" r:id="rId170"/>
    <p:sldId id="445" r:id="rId171"/>
    <p:sldId id="446" r:id="rId172"/>
    <p:sldId id="447" r:id="rId173"/>
    <p:sldId id="448" r:id="rId174"/>
    <p:sldId id="449" r:id="rId175"/>
    <p:sldId id="450" r:id="rId176"/>
    <p:sldId id="451" r:id="rId177"/>
    <p:sldId id="452" r:id="rId178"/>
    <p:sldId id="453" r:id="rId179"/>
    <p:sldId id="454" r:id="rId180"/>
    <p:sldId id="455" r:id="rId181"/>
    <p:sldId id="456" r:id="rId182"/>
    <p:sldId id="457" r:id="rId183"/>
    <p:sldId id="458" r:id="rId184"/>
    <p:sldId id="459" r:id="rId185"/>
    <p:sldId id="460" r:id="rId186"/>
    <p:sldId id="461" r:id="rId187"/>
    <p:sldId id="462" r:id="rId188"/>
    <p:sldId id="463" r:id="rId189"/>
    <p:sldId id="464" r:id="rId190"/>
    <p:sldId id="465" r:id="rId191"/>
    <p:sldId id="466" r:id="rId192"/>
    <p:sldId id="518" r:id="rId193"/>
    <p:sldId id="467" r:id="rId194"/>
    <p:sldId id="468" r:id="rId195"/>
    <p:sldId id="469" r:id="rId196"/>
    <p:sldId id="470" r:id="rId197"/>
    <p:sldId id="471" r:id="rId198"/>
    <p:sldId id="520" r:id="rId199"/>
    <p:sldId id="472" r:id="rId200"/>
    <p:sldId id="473" r:id="rId201"/>
    <p:sldId id="474" r:id="rId202"/>
    <p:sldId id="475" r:id="rId203"/>
    <p:sldId id="476" r:id="rId204"/>
    <p:sldId id="521" r:id="rId205"/>
    <p:sldId id="477" r:id="rId206"/>
    <p:sldId id="478" r:id="rId207"/>
    <p:sldId id="479" r:id="rId208"/>
    <p:sldId id="480" r:id="rId209"/>
    <p:sldId id="481" r:id="rId210"/>
    <p:sldId id="482" r:id="rId211"/>
    <p:sldId id="483" r:id="rId212"/>
    <p:sldId id="484" r:id="rId213"/>
    <p:sldId id="485" r:id="rId214"/>
    <p:sldId id="486" r:id="rId215"/>
    <p:sldId id="487" r:id="rId216"/>
    <p:sldId id="488" r:id="rId217"/>
    <p:sldId id="489" r:id="rId218"/>
    <p:sldId id="490" r:id="rId219"/>
    <p:sldId id="491" r:id="rId220"/>
    <p:sldId id="492" r:id="rId221"/>
    <p:sldId id="493" r:id="rId222"/>
    <p:sldId id="494" r:id="rId223"/>
    <p:sldId id="495" r:id="rId224"/>
    <p:sldId id="496" r:id="rId225"/>
    <p:sldId id="497" r:id="rId226"/>
    <p:sldId id="498" r:id="rId227"/>
    <p:sldId id="499" r:id="rId228"/>
    <p:sldId id="500" r:id="rId229"/>
    <p:sldId id="332" r:id="rId230"/>
    <p:sldId id="333" r:id="rId231"/>
    <p:sldId id="334" r:id="rId232"/>
    <p:sldId id="335" r:id="rId233"/>
    <p:sldId id="392" r:id="rId234"/>
    <p:sldId id="336" r:id="rId235"/>
    <p:sldId id="337" r:id="rId236"/>
    <p:sldId id="338" r:id="rId237"/>
    <p:sldId id="395" r:id="rId238"/>
    <p:sldId id="341" r:id="rId239"/>
    <p:sldId id="342" r:id="rId240"/>
    <p:sldId id="396" r:id="rId241"/>
    <p:sldId id="343" r:id="rId242"/>
    <p:sldId id="344" r:id="rId243"/>
    <p:sldId id="345" r:id="rId244"/>
    <p:sldId id="346" r:id="rId245"/>
    <p:sldId id="347" r:id="rId246"/>
    <p:sldId id="502" r:id="rId247"/>
    <p:sldId id="504" r:id="rId248"/>
    <p:sldId id="505" r:id="rId249"/>
    <p:sldId id="506" r:id="rId250"/>
    <p:sldId id="507" r:id="rId251"/>
    <p:sldId id="509" r:id="rId252"/>
    <p:sldId id="510" r:id="rId253"/>
    <p:sldId id="511" r:id="rId254"/>
    <p:sldId id="512" r:id="rId255"/>
    <p:sldId id="513" r:id="rId256"/>
    <p:sldId id="514" r:id="rId257"/>
    <p:sldId id="515" r:id="rId258"/>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A7D1"/>
    <a:srgbClr val="FF99FF"/>
    <a:srgbClr val="FF66FF"/>
    <a:srgbClr val="FF66CC"/>
    <a:srgbClr val="E179D2"/>
    <a:srgbClr val="9148C8"/>
    <a:srgbClr val="D74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26" autoAdjust="0"/>
    <p:restoredTop sz="94660"/>
  </p:normalViewPr>
  <p:slideViewPr>
    <p:cSldViewPr>
      <p:cViewPr varScale="1">
        <p:scale>
          <a:sx n="55" d="100"/>
          <a:sy n="55" d="100"/>
        </p:scale>
        <p:origin x="84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63" Type="http://schemas.openxmlformats.org/officeDocument/2006/relationships/slide" Target="slides/slide46.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247" Type="http://schemas.openxmlformats.org/officeDocument/2006/relationships/slide" Target="slides/slide230.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37" Type="http://schemas.openxmlformats.org/officeDocument/2006/relationships/slide" Target="slides/slide220.xml"/><Relationship Id="rId258" Type="http://schemas.openxmlformats.org/officeDocument/2006/relationships/slide" Target="slides/slide241.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248" Type="http://schemas.openxmlformats.org/officeDocument/2006/relationships/slide" Target="slides/slide231.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6.xml"/><Relationship Id="rId238" Type="http://schemas.openxmlformats.org/officeDocument/2006/relationships/slide" Target="slides/slide221.xml"/><Relationship Id="rId259" Type="http://schemas.openxmlformats.org/officeDocument/2006/relationships/notesMaster" Target="notesMasters/notesMaster1.xml"/><Relationship Id="rId23" Type="http://schemas.openxmlformats.org/officeDocument/2006/relationships/slide" Target="slides/slide6.xml"/><Relationship Id="rId119" Type="http://schemas.openxmlformats.org/officeDocument/2006/relationships/slide" Target="slides/slide102.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249" Type="http://schemas.openxmlformats.org/officeDocument/2006/relationships/slide" Target="slides/slide232.xml"/><Relationship Id="rId13" Type="http://schemas.openxmlformats.org/officeDocument/2006/relationships/slideMaster" Target="slideMasters/slideMaster13.xml"/><Relationship Id="rId109" Type="http://schemas.openxmlformats.org/officeDocument/2006/relationships/slide" Target="slides/slide92.xml"/><Relationship Id="rId260" Type="http://schemas.openxmlformats.org/officeDocument/2006/relationships/handoutMaster" Target="handoutMasters/handoutMaster1.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162" Type="http://schemas.openxmlformats.org/officeDocument/2006/relationships/slide" Target="slides/slide145.xml"/><Relationship Id="rId183" Type="http://schemas.openxmlformats.org/officeDocument/2006/relationships/slide" Target="slides/slide166.xml"/><Relationship Id="rId218" Type="http://schemas.openxmlformats.org/officeDocument/2006/relationships/slide" Target="slides/slide201.xml"/><Relationship Id="rId239" Type="http://schemas.openxmlformats.org/officeDocument/2006/relationships/slide" Target="slides/slide222.xml"/><Relationship Id="rId250" Type="http://schemas.openxmlformats.org/officeDocument/2006/relationships/slide" Target="slides/slide233.xml"/><Relationship Id="rId24" Type="http://schemas.openxmlformats.org/officeDocument/2006/relationships/slide" Target="slides/slide7.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31" Type="http://schemas.openxmlformats.org/officeDocument/2006/relationships/slide" Target="slides/slide114.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208" Type="http://schemas.openxmlformats.org/officeDocument/2006/relationships/slide" Target="slides/slide191.xml"/><Relationship Id="rId229" Type="http://schemas.openxmlformats.org/officeDocument/2006/relationships/slide" Target="slides/slide212.xml"/><Relationship Id="rId240" Type="http://schemas.openxmlformats.org/officeDocument/2006/relationships/slide" Target="slides/slide223.xml"/><Relationship Id="rId261"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8" Type="http://schemas.openxmlformats.org/officeDocument/2006/relationships/slideMaster" Target="slideMasters/slideMaster8.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219" Type="http://schemas.openxmlformats.org/officeDocument/2006/relationships/slide" Target="slides/slide202.xml"/><Relationship Id="rId230" Type="http://schemas.openxmlformats.org/officeDocument/2006/relationships/slide" Target="slides/slide213.xml"/><Relationship Id="rId251" Type="http://schemas.openxmlformats.org/officeDocument/2006/relationships/slide" Target="slides/slide234.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95" Type="http://schemas.openxmlformats.org/officeDocument/2006/relationships/slide" Target="slides/slide178.xml"/><Relationship Id="rId209" Type="http://schemas.openxmlformats.org/officeDocument/2006/relationships/slide" Target="slides/slide192.xml"/><Relationship Id="rId220" Type="http://schemas.openxmlformats.org/officeDocument/2006/relationships/slide" Target="slides/slide203.xml"/><Relationship Id="rId241" Type="http://schemas.openxmlformats.org/officeDocument/2006/relationships/slide" Target="slides/slide224.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262" Type="http://schemas.openxmlformats.org/officeDocument/2006/relationships/viewProps" Target="viewProps.xml"/><Relationship Id="rId78" Type="http://schemas.openxmlformats.org/officeDocument/2006/relationships/slide" Target="slides/slide61.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64" Type="http://schemas.openxmlformats.org/officeDocument/2006/relationships/slide" Target="slides/slide147.xml"/><Relationship Id="rId185" Type="http://schemas.openxmlformats.org/officeDocument/2006/relationships/slide" Target="slides/slide168.xml"/><Relationship Id="rId9" Type="http://schemas.openxmlformats.org/officeDocument/2006/relationships/slideMaster" Target="slideMasters/slideMaster9.xml"/><Relationship Id="rId210" Type="http://schemas.openxmlformats.org/officeDocument/2006/relationships/slide" Target="slides/slide193.xml"/><Relationship Id="rId26" Type="http://schemas.openxmlformats.org/officeDocument/2006/relationships/slide" Target="slides/slide9.xml"/><Relationship Id="rId231" Type="http://schemas.openxmlformats.org/officeDocument/2006/relationships/slide" Target="slides/slide214.xml"/><Relationship Id="rId252" Type="http://schemas.openxmlformats.org/officeDocument/2006/relationships/slide" Target="slides/slide235.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theme" Target="theme/theme1.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slide" Target="slides/slide236.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slide" Target="slides/slide226.xml"/><Relationship Id="rId264"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slide" Target="slides/slide237.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slide" Target="slides/slide227.xml"/><Relationship Id="rId18" Type="http://schemas.openxmlformats.org/officeDocument/2006/relationships/slide" Target="slides/slide1.xml"/><Relationship Id="rId39" Type="http://schemas.openxmlformats.org/officeDocument/2006/relationships/slide" Target="slides/slide22.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slide" Target="slides/slide217.xml"/><Relationship Id="rId2" Type="http://schemas.openxmlformats.org/officeDocument/2006/relationships/slideMaster" Target="slideMasters/slideMaster2.xml"/><Relationship Id="rId29" Type="http://schemas.openxmlformats.org/officeDocument/2006/relationships/slide" Target="slides/slide12.xml"/><Relationship Id="rId255" Type="http://schemas.openxmlformats.org/officeDocument/2006/relationships/slide" Target="slides/slide238.xml"/><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 Id="rId19" Type="http://schemas.openxmlformats.org/officeDocument/2006/relationships/slide" Target="slides/slide2.xml"/><Relationship Id="rId224" Type="http://schemas.openxmlformats.org/officeDocument/2006/relationships/slide" Target="slides/slide207.xml"/><Relationship Id="rId245" Type="http://schemas.openxmlformats.org/officeDocument/2006/relationships/slide" Target="slides/slide228.xml"/><Relationship Id="rId30" Type="http://schemas.openxmlformats.org/officeDocument/2006/relationships/slide" Target="slides/slide1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189" Type="http://schemas.openxmlformats.org/officeDocument/2006/relationships/slide" Target="slides/slide172.xml"/><Relationship Id="rId3" Type="http://schemas.openxmlformats.org/officeDocument/2006/relationships/slideMaster" Target="slideMasters/slideMaster3.xml"/><Relationship Id="rId214" Type="http://schemas.openxmlformats.org/officeDocument/2006/relationships/slide" Target="slides/slide197.xml"/><Relationship Id="rId235" Type="http://schemas.openxmlformats.org/officeDocument/2006/relationships/slide" Target="slides/slide218.xml"/><Relationship Id="rId256" Type="http://schemas.openxmlformats.org/officeDocument/2006/relationships/slide" Target="slides/slide239.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179" Type="http://schemas.openxmlformats.org/officeDocument/2006/relationships/slide" Target="slides/slide162.xml"/><Relationship Id="rId190" Type="http://schemas.openxmlformats.org/officeDocument/2006/relationships/slide" Target="slides/slide173.xml"/><Relationship Id="rId204" Type="http://schemas.openxmlformats.org/officeDocument/2006/relationships/slide" Target="slides/slide187.xml"/><Relationship Id="rId225" Type="http://schemas.openxmlformats.org/officeDocument/2006/relationships/slide" Target="slides/slide208.xml"/><Relationship Id="rId246" Type="http://schemas.openxmlformats.org/officeDocument/2006/relationships/slide" Target="slides/slide229.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94" Type="http://schemas.openxmlformats.org/officeDocument/2006/relationships/slide" Target="slides/slide77.xml"/><Relationship Id="rId148" Type="http://schemas.openxmlformats.org/officeDocument/2006/relationships/slide" Target="slides/slide131.xml"/><Relationship Id="rId169" Type="http://schemas.openxmlformats.org/officeDocument/2006/relationships/slide" Target="slides/slide152.xml"/><Relationship Id="rId4" Type="http://schemas.openxmlformats.org/officeDocument/2006/relationships/slideMaster" Target="slideMasters/slideMaster4.xml"/><Relationship Id="rId180" Type="http://schemas.openxmlformats.org/officeDocument/2006/relationships/slide" Target="slides/slide16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42" Type="http://schemas.openxmlformats.org/officeDocument/2006/relationships/slide" Target="slides/slide25.xml"/><Relationship Id="rId84" Type="http://schemas.openxmlformats.org/officeDocument/2006/relationships/slide" Target="slides/slide67.xml"/><Relationship Id="rId138" Type="http://schemas.openxmlformats.org/officeDocument/2006/relationships/slide" Target="slides/slide12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4.wmf"/><Relationship Id="rId1" Type="http://schemas.openxmlformats.org/officeDocument/2006/relationships/image" Target="../media/image20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01CDF44-7CB8-4335-AB66-09F79C7CDED4}" type="datetimeFigureOut">
              <a:rPr lang="en-US"/>
              <a:pPr>
                <a:defRPr/>
              </a:pPr>
              <a:t>10/24/2019</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7A26BE5-FA70-4E1D-BA31-C9909089870E}" type="slidenum">
              <a:rPr lang="en-US"/>
              <a:pPr>
                <a:defRPr/>
              </a:pPr>
              <a:t>‹#›</a:t>
            </a:fld>
            <a:endParaRPr lang="en-US"/>
          </a:p>
        </p:txBody>
      </p:sp>
    </p:spTree>
    <p:extLst>
      <p:ext uri="{BB962C8B-B14F-4D97-AF65-F5344CB8AC3E}">
        <p14:creationId xmlns:p14="http://schemas.microsoft.com/office/powerpoint/2010/main" val="3690902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324" tIns="46662" rIns="93324" bIns="46662" rtlCol="0"/>
          <a:lstStyle>
            <a:lvl1pPr algn="r" fontAlgn="auto">
              <a:spcBef>
                <a:spcPts val="0"/>
              </a:spcBef>
              <a:spcAft>
                <a:spcPts val="0"/>
              </a:spcAft>
              <a:defRPr sz="1200" smtClean="0">
                <a:latin typeface="+mn-lt"/>
              </a:defRPr>
            </a:lvl1pPr>
          </a:lstStyle>
          <a:p>
            <a:pPr>
              <a:defRPr/>
            </a:pPr>
            <a:fld id="{9E6053A8-5DF7-4C63-85D1-E0EF77AC8D48}" type="datetimeFigureOut">
              <a:rPr lang="en-US"/>
              <a:pPr>
                <a:defRPr/>
              </a:pPr>
              <a:t>10/24/2019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3324" tIns="46662" rIns="93324" bIns="4666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2375"/>
            <a:ext cx="3043238" cy="465138"/>
          </a:xfrm>
          <a:prstGeom prst="rect">
            <a:avLst/>
          </a:prstGeom>
        </p:spPr>
        <p:txBody>
          <a:bodyPr vert="horz" lIns="93324" tIns="46662" rIns="93324" bIns="46662"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fontAlgn="auto">
              <a:spcBef>
                <a:spcPts val="0"/>
              </a:spcBef>
              <a:spcAft>
                <a:spcPts val="0"/>
              </a:spcAft>
              <a:defRPr sz="1200" smtClean="0">
                <a:latin typeface="+mn-lt"/>
              </a:defRPr>
            </a:lvl1pPr>
          </a:lstStyle>
          <a:p>
            <a:pPr>
              <a:defRPr/>
            </a:pPr>
            <a:fld id="{CA8BBD70-32B1-4D02-9B40-8008A47AD46A}" type="slidenum">
              <a:rPr lang="en-US"/>
              <a:pPr>
                <a:defRPr/>
              </a:pPr>
              <a:t>‹#›</a:t>
            </a:fld>
            <a:endParaRPr lang="en-US"/>
          </a:p>
        </p:txBody>
      </p:sp>
    </p:spTree>
    <p:extLst>
      <p:ext uri="{BB962C8B-B14F-4D97-AF65-F5344CB8AC3E}">
        <p14:creationId xmlns:p14="http://schemas.microsoft.com/office/powerpoint/2010/main" val="3459423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1638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E751F706-6B2C-4A8C-AC95-BEFD5CEBCD40}"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1</a:t>
            </a:fld>
            <a:endParaRPr lang="en-US">
              <a:solidFill>
                <a:srgbClr val="000000"/>
              </a:solidFill>
              <a:latin typeface="Times New Roman" pitchFamily="18" charset="0"/>
              <a:ea typeface="Arial Unicode MS"/>
              <a:cs typeface="Arial Unicode MS"/>
            </a:endParaRPr>
          </a:p>
        </p:txBody>
      </p:sp>
      <p:sp>
        <p:nvSpPr>
          <p:cNvPr id="16388" name="Text Box 1"/>
          <p:cNvSpPr txBox="1">
            <a:spLocks noChangeArrowheads="1"/>
          </p:cNvSpPr>
          <p:nvPr/>
        </p:nvSpPr>
        <p:spPr bwMode="auto">
          <a:xfrm>
            <a:off x="3978275" y="8842375"/>
            <a:ext cx="3043238" cy="465138"/>
          </a:xfrm>
          <a:prstGeom prst="rect">
            <a:avLst/>
          </a:prstGeom>
          <a:noFill/>
          <a:ln w="9525">
            <a:noFill/>
            <a:miter lim="800000"/>
            <a:headEnd/>
            <a:tailEnd/>
          </a:ln>
        </p:spPr>
        <p:txBody>
          <a:bodyPr lIns="91854" tIns="47764" rIns="91854" bIns="47764"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11CD147-4A54-4301-A1A8-34613D109395}" type="slidenum">
              <a:rPr lang="en-US" sz="1200">
                <a:solidFill>
                  <a:srgbClr val="FFFFFF"/>
                </a:solidFill>
                <a:ea typeface="ＭＳ Ｐゴシック"/>
                <a:cs typeface="ＭＳ Ｐゴシック"/>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a:t>
            </a:fld>
            <a:endParaRPr lang="en-US" sz="1200">
              <a:solidFill>
                <a:srgbClr val="FFFFFF"/>
              </a:solidFill>
              <a:ea typeface="ＭＳ Ｐゴシック"/>
              <a:cs typeface="ＭＳ Ｐゴシック"/>
            </a:endParaRPr>
          </a:p>
        </p:txBody>
      </p:sp>
      <p:sp>
        <p:nvSpPr>
          <p:cNvPr id="1638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390"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a:spcBef>
                <a:spcPts val="463"/>
              </a:spcBef>
              <a:tabLst>
                <a:tab pos="0" algn="l"/>
                <a:tab pos="465138" algn="l"/>
                <a:tab pos="931863" algn="l"/>
                <a:tab pos="1398588" algn="l"/>
                <a:tab pos="1865313" algn="l"/>
                <a:tab pos="2332038" algn="l"/>
                <a:tab pos="2798763" algn="l"/>
                <a:tab pos="3265488" algn="l"/>
                <a:tab pos="3732213" algn="l"/>
                <a:tab pos="4198938" algn="l"/>
                <a:tab pos="4665663" algn="l"/>
                <a:tab pos="5132388" algn="l"/>
                <a:tab pos="5599113" algn="l"/>
                <a:tab pos="6065838" algn="l"/>
                <a:tab pos="6532563" algn="l"/>
                <a:tab pos="6997700" algn="l"/>
                <a:tab pos="7464425" algn="l"/>
                <a:tab pos="7931150" algn="l"/>
                <a:tab pos="8397875" algn="l"/>
                <a:tab pos="8864600" algn="l"/>
                <a:tab pos="9331325" algn="l"/>
              </a:tabLst>
            </a:pPr>
            <a:endParaRPr lang="en-US" smtClean="0">
              <a:ea typeface="ＭＳ Ｐゴシック"/>
              <a:cs typeface="ＭＳ Ｐゴシック"/>
            </a:endParaRPr>
          </a:p>
        </p:txBody>
      </p:sp>
    </p:spTree>
    <p:extLst>
      <p:ext uri="{BB962C8B-B14F-4D97-AF65-F5344CB8AC3E}">
        <p14:creationId xmlns:p14="http://schemas.microsoft.com/office/powerpoint/2010/main" val="2848816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34819"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C61D69FD-26EB-4BDD-B06C-4CD4C1F3F326}"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11</a:t>
            </a:fld>
            <a:endParaRPr lang="en-US">
              <a:solidFill>
                <a:srgbClr val="000000"/>
              </a:solidFill>
              <a:latin typeface="Times New Roman" pitchFamily="18" charset="0"/>
              <a:ea typeface="Arial Unicode MS"/>
              <a:cs typeface="Arial Unicode MS"/>
            </a:endParaRPr>
          </a:p>
        </p:txBody>
      </p:sp>
      <p:sp>
        <p:nvSpPr>
          <p:cNvPr id="34820" name="Text Box 1"/>
          <p:cNvSpPr txBox="1">
            <a:spLocks noChangeArrowheads="1"/>
          </p:cNvSpPr>
          <p:nvPr/>
        </p:nvSpPr>
        <p:spPr bwMode="auto">
          <a:xfrm>
            <a:off x="3978275" y="8842375"/>
            <a:ext cx="3043238" cy="465138"/>
          </a:xfrm>
          <a:prstGeom prst="rect">
            <a:avLst/>
          </a:prstGeom>
          <a:noFill/>
          <a:ln w="9525">
            <a:noFill/>
            <a:miter lim="800000"/>
            <a:headEnd/>
            <a:tailEnd/>
          </a:ln>
        </p:spPr>
        <p:txBody>
          <a:bodyPr lIns="91854" tIns="47764" rIns="91854" bIns="47764"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FFBEAC3-9B7D-4DCF-81E2-59AE145D35D5}" type="slidenum">
              <a:rPr lang="en-US" sz="1200">
                <a:solidFill>
                  <a:srgbClr val="FFFFFF"/>
                </a:solidFill>
                <a:ea typeface="ＭＳ Ｐゴシック"/>
                <a:cs typeface="ＭＳ Ｐゴシック"/>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11</a:t>
            </a:fld>
            <a:endParaRPr lang="en-US" sz="1200">
              <a:solidFill>
                <a:srgbClr val="FFFFFF"/>
              </a:solidFill>
              <a:ea typeface="ＭＳ Ｐゴシック"/>
              <a:cs typeface="ＭＳ Ｐゴシック"/>
            </a:endParaRPr>
          </a:p>
        </p:txBody>
      </p:sp>
      <p:sp>
        <p:nvSpPr>
          <p:cNvPr id="3482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22"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a:spcBef>
                <a:spcPts val="463"/>
              </a:spcBef>
              <a:tabLst>
                <a:tab pos="0" algn="l"/>
                <a:tab pos="465138" algn="l"/>
                <a:tab pos="931863" algn="l"/>
                <a:tab pos="1398588" algn="l"/>
                <a:tab pos="1865313" algn="l"/>
                <a:tab pos="2332038" algn="l"/>
                <a:tab pos="2798763" algn="l"/>
                <a:tab pos="3265488" algn="l"/>
                <a:tab pos="3732213" algn="l"/>
                <a:tab pos="4198938" algn="l"/>
                <a:tab pos="4665663" algn="l"/>
                <a:tab pos="5132388" algn="l"/>
                <a:tab pos="5599113" algn="l"/>
                <a:tab pos="6065838" algn="l"/>
                <a:tab pos="6532563" algn="l"/>
                <a:tab pos="6997700" algn="l"/>
                <a:tab pos="7464425" algn="l"/>
                <a:tab pos="7931150" algn="l"/>
                <a:tab pos="8397875" algn="l"/>
                <a:tab pos="8864600" algn="l"/>
                <a:tab pos="9331325" algn="l"/>
              </a:tabLst>
            </a:pPr>
            <a:endParaRPr lang="en-US" smtClean="0">
              <a:ea typeface="ＭＳ Ｐゴシック"/>
              <a:cs typeface="ＭＳ Ｐゴシック"/>
            </a:endParaRPr>
          </a:p>
        </p:txBody>
      </p:sp>
    </p:spTree>
    <p:extLst>
      <p:ext uri="{BB962C8B-B14F-4D97-AF65-F5344CB8AC3E}">
        <p14:creationId xmlns:p14="http://schemas.microsoft.com/office/powerpoint/2010/main" val="27562045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5805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D5A93E71-F160-4508-AD51-27CB0E338746}" type="slidenum">
              <a:rPr lang="en-US" altLang="en-US" sz="1200">
                <a:solidFill>
                  <a:srgbClr val="000000"/>
                </a:solidFill>
                <a:latin typeface="Times New Roman" pitchFamily="18" charset="0"/>
                <a:ea typeface="Arial Unicode MS" pitchFamily="34" charset="-128"/>
              </a:rPr>
              <a:pPr/>
              <a:t>178</a:t>
            </a:fld>
            <a:endParaRPr lang="en-US" altLang="en-US" sz="1200">
              <a:solidFill>
                <a:srgbClr val="000000"/>
              </a:solidFill>
              <a:latin typeface="Times New Roman" pitchFamily="18" charset="0"/>
              <a:ea typeface="Arial Unicode MS" pitchFamily="34" charset="-128"/>
            </a:endParaRPr>
          </a:p>
        </p:txBody>
      </p:sp>
      <p:sp>
        <p:nvSpPr>
          <p:cNvPr id="258052"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58053"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5907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F58FA8C3-88D4-4DE1-B686-AEE898CF1BAC}" type="slidenum">
              <a:rPr lang="en-US" altLang="en-US" sz="1200">
                <a:solidFill>
                  <a:srgbClr val="000000"/>
                </a:solidFill>
                <a:latin typeface="Times New Roman" pitchFamily="18" charset="0"/>
                <a:ea typeface="Arial Unicode MS" pitchFamily="34" charset="-128"/>
              </a:rPr>
              <a:pPr/>
              <a:t>179</a:t>
            </a:fld>
            <a:endParaRPr lang="en-US" altLang="en-US" sz="1200">
              <a:solidFill>
                <a:srgbClr val="000000"/>
              </a:solidFill>
              <a:latin typeface="Times New Roman" pitchFamily="18" charset="0"/>
              <a:ea typeface="Arial Unicode MS" pitchFamily="34" charset="-128"/>
            </a:endParaRPr>
          </a:p>
        </p:txBody>
      </p:sp>
      <p:sp>
        <p:nvSpPr>
          <p:cNvPr id="259076"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59077"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09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6009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9122B4C0-541F-40B3-B0F2-9B16B0225D18}" type="slidenum">
              <a:rPr lang="en-US" altLang="en-US" sz="1200">
                <a:solidFill>
                  <a:srgbClr val="000000"/>
                </a:solidFill>
                <a:latin typeface="Times New Roman" pitchFamily="18" charset="0"/>
                <a:ea typeface="Arial Unicode MS" pitchFamily="34" charset="-128"/>
              </a:rPr>
              <a:pPr/>
              <a:t>180</a:t>
            </a:fld>
            <a:endParaRPr lang="en-US" altLang="en-US" sz="1200">
              <a:solidFill>
                <a:srgbClr val="000000"/>
              </a:solidFill>
              <a:latin typeface="Times New Roman" pitchFamily="18" charset="0"/>
              <a:ea typeface="Arial Unicode MS" pitchFamily="34" charset="-128"/>
            </a:endParaRPr>
          </a:p>
        </p:txBody>
      </p:sp>
      <p:sp>
        <p:nvSpPr>
          <p:cNvPr id="260100"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60101"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6112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51280650-8C04-4A52-AE44-A1A59C28280D}" type="slidenum">
              <a:rPr lang="en-US" altLang="en-US" sz="1200">
                <a:solidFill>
                  <a:srgbClr val="000000"/>
                </a:solidFill>
                <a:latin typeface="Times New Roman" pitchFamily="18" charset="0"/>
                <a:ea typeface="Arial Unicode MS" pitchFamily="34" charset="-128"/>
              </a:rPr>
              <a:pPr/>
              <a:t>184</a:t>
            </a:fld>
            <a:endParaRPr lang="en-US" altLang="en-US" sz="1200">
              <a:solidFill>
                <a:srgbClr val="000000"/>
              </a:solidFill>
              <a:latin typeface="Times New Roman" pitchFamily="18" charset="0"/>
              <a:ea typeface="Arial Unicode MS" pitchFamily="34" charset="-128"/>
            </a:endParaRPr>
          </a:p>
        </p:txBody>
      </p:sp>
      <p:sp>
        <p:nvSpPr>
          <p:cNvPr id="261124"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61125"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14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r>
              <a:rPr lang="en-US" sz="1200">
                <a:solidFill>
                  <a:srgbClr val="000000"/>
                </a:solidFill>
                <a:latin typeface="Times New Roman" pitchFamily="18" charset="0"/>
                <a:ea typeface="Arial Unicode MS" pitchFamily="34" charset="-128"/>
                <a:cs typeface="Arial Unicode MS" pitchFamily="34" charset="-128"/>
              </a:rPr>
              <a:t>02/14/11</a:t>
            </a:r>
          </a:p>
        </p:txBody>
      </p:sp>
      <p:sp>
        <p:nvSpPr>
          <p:cNvPr id="26214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fld id="{1DB66330-2C96-416A-A220-3220BD7E2BBF}" type="slidenum">
              <a:rPr lang="en-US" sz="1200">
                <a:solidFill>
                  <a:srgbClr val="000000"/>
                </a:solidFill>
                <a:latin typeface="Times New Roman" pitchFamily="18" charset="0"/>
                <a:ea typeface="Arial Unicode MS" pitchFamily="34" charset="-128"/>
              </a:rPr>
              <a:pPr/>
              <a:t>185</a:t>
            </a:fld>
            <a:endParaRPr lang="en-US" sz="1200">
              <a:solidFill>
                <a:srgbClr val="000000"/>
              </a:solidFill>
              <a:latin typeface="Times New Roman" pitchFamily="18" charset="0"/>
              <a:ea typeface="Arial Unicode MS" pitchFamily="34" charset="-128"/>
            </a:endParaRPr>
          </a:p>
        </p:txBody>
      </p:sp>
      <p:sp>
        <p:nvSpPr>
          <p:cNvPr id="262148" name="Rectangle 1"/>
          <p:cNvSpPr>
            <a:spLocks noGrp="1" noRot="1" noChangeAspect="1" noChangeArrowheads="1" noTextEdit="1"/>
          </p:cNvSpPr>
          <p:nvPr>
            <p:ph type="sldImg"/>
          </p:nvPr>
        </p:nvSpPr>
        <p:spPr>
          <a:solidFill>
            <a:srgbClr val="FFFFFF"/>
          </a:solidFill>
          <a:ln/>
        </p:spPr>
      </p:sp>
      <p:sp>
        <p:nvSpPr>
          <p:cNvPr id="262149" name="Rectangle 2"/>
          <p:cNvSpPr>
            <a:spLocks noGrp="1" noChangeArrowheads="1"/>
          </p:cNvSpPr>
          <p:nvPr>
            <p:ph type="body" idx="1"/>
          </p:nvPr>
        </p:nvSpPr>
        <p:spPr>
          <a:xfrm>
            <a:off x="701357" y="4420869"/>
            <a:ext cx="5618798" cy="4190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0"/>
              </a:spcBef>
            </a:pPr>
            <a:endParaRPr lang="en-US" smtClean="0">
              <a:latin typeface="Times New Roman"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63171"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Rectangle 1"/>
          <p:cNvSpPr>
            <a:spLocks noGrp="1" noRot="1" noChangeAspect="1" noChangeArrowheads="1" noTextEdit="1"/>
          </p:cNvSpPr>
          <p:nvPr>
            <p:ph type="sldImg"/>
          </p:nvPr>
        </p:nvSpPr>
        <p:spPr>
          <a:xfrm>
            <a:off x="-10531469" y="-7188481"/>
            <a:ext cx="21064529" cy="15791769"/>
          </a:xfrm>
          <a:solidFill>
            <a:srgbClr val="FFFFFF"/>
          </a:solidFill>
          <a:ln/>
        </p:spPr>
      </p:sp>
      <p:sp>
        <p:nvSpPr>
          <p:cNvPr id="264195" name="Rectangle 2"/>
          <p:cNvSpPr>
            <a:spLocks noGrp="1" noChangeArrowheads="1"/>
          </p:cNvSpPr>
          <p:nvPr>
            <p:ph type="body" idx="1"/>
          </p:nvPr>
        </p:nvSpPr>
        <p:spPr>
          <a:xfrm>
            <a:off x="702947" y="4422458"/>
            <a:ext cx="5615618" cy="40965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Rectangle 1"/>
          <p:cNvSpPr>
            <a:spLocks noGrp="1" noRot="1" noChangeAspect="1" noChangeArrowheads="1" noTextEdit="1"/>
          </p:cNvSpPr>
          <p:nvPr>
            <p:ph type="sldImg"/>
          </p:nvPr>
        </p:nvSpPr>
        <p:spPr>
          <a:xfrm>
            <a:off x="-10526713" y="-7188200"/>
            <a:ext cx="21055013" cy="15790863"/>
          </a:xfrm>
          <a:solidFill>
            <a:srgbClr val="FFFFFF"/>
          </a:solidFill>
          <a:ln/>
        </p:spPr>
      </p:sp>
      <p:sp>
        <p:nvSpPr>
          <p:cNvPr id="265219" name="Rectangle 2"/>
          <p:cNvSpPr>
            <a:spLocks noGrp="1" noChangeArrowheads="1"/>
          </p:cNvSpPr>
          <p:nvPr>
            <p:ph type="body" idx="1"/>
          </p:nvPr>
        </p:nvSpPr>
        <p:spPr>
          <a:xfrm>
            <a:off x="702947" y="4422458"/>
            <a:ext cx="5615618" cy="40965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42" name="Rectangle 1"/>
          <p:cNvSpPr>
            <a:spLocks noGrp="1" noRot="1" noChangeAspect="1" noChangeArrowheads="1" noTextEdit="1"/>
          </p:cNvSpPr>
          <p:nvPr>
            <p:ph type="sldImg"/>
          </p:nvPr>
        </p:nvSpPr>
        <p:spPr>
          <a:xfrm>
            <a:off x="-10531469" y="-7188481"/>
            <a:ext cx="21064529" cy="15791769"/>
          </a:xfrm>
          <a:solidFill>
            <a:srgbClr val="FFFFFF"/>
          </a:solidFill>
          <a:ln/>
        </p:spPr>
      </p:sp>
      <p:sp>
        <p:nvSpPr>
          <p:cNvPr id="266243" name="Rectangle 2"/>
          <p:cNvSpPr>
            <a:spLocks noGrp="1" noChangeArrowheads="1"/>
          </p:cNvSpPr>
          <p:nvPr>
            <p:ph type="body" idx="1"/>
          </p:nvPr>
        </p:nvSpPr>
        <p:spPr>
          <a:xfrm>
            <a:off x="702947" y="4422458"/>
            <a:ext cx="5615618" cy="40965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1"/>
          <p:cNvSpPr>
            <a:spLocks noGrp="1" noRot="1" noChangeAspect="1" noChangeArrowheads="1" noTextEdit="1"/>
          </p:cNvSpPr>
          <p:nvPr>
            <p:ph type="sldImg"/>
          </p:nvPr>
        </p:nvSpPr>
        <p:spPr>
          <a:xfrm>
            <a:off x="-10531469" y="-7188481"/>
            <a:ext cx="21064529" cy="15791769"/>
          </a:xfrm>
          <a:solidFill>
            <a:srgbClr val="FFFFFF"/>
          </a:solidFill>
          <a:ln/>
        </p:spPr>
      </p:sp>
      <p:sp>
        <p:nvSpPr>
          <p:cNvPr id="267267" name="Rectangle 2"/>
          <p:cNvSpPr>
            <a:spLocks noGrp="1" noChangeArrowheads="1"/>
          </p:cNvSpPr>
          <p:nvPr>
            <p:ph type="body" idx="1"/>
          </p:nvPr>
        </p:nvSpPr>
        <p:spPr>
          <a:xfrm>
            <a:off x="702947" y="4422458"/>
            <a:ext cx="5615618" cy="40965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3686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933AA3D2-6582-46CE-9910-647FE9DF0933}"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12</a:t>
            </a:fld>
            <a:endParaRPr lang="en-US">
              <a:solidFill>
                <a:srgbClr val="000000"/>
              </a:solidFill>
              <a:latin typeface="Times New Roman" pitchFamily="18" charset="0"/>
              <a:ea typeface="Arial Unicode MS"/>
              <a:cs typeface="Arial Unicode MS"/>
            </a:endParaRPr>
          </a:p>
        </p:txBody>
      </p:sp>
      <p:sp>
        <p:nvSpPr>
          <p:cNvPr id="36868" name="Text Box 1"/>
          <p:cNvSpPr txBox="1">
            <a:spLocks noChangeArrowheads="1"/>
          </p:cNvSpPr>
          <p:nvPr/>
        </p:nvSpPr>
        <p:spPr bwMode="auto">
          <a:xfrm>
            <a:off x="3978275" y="8842375"/>
            <a:ext cx="3043238" cy="465138"/>
          </a:xfrm>
          <a:prstGeom prst="rect">
            <a:avLst/>
          </a:prstGeom>
          <a:noFill/>
          <a:ln w="9525">
            <a:noFill/>
            <a:miter lim="800000"/>
            <a:headEnd/>
            <a:tailEnd/>
          </a:ln>
        </p:spPr>
        <p:txBody>
          <a:bodyPr lIns="91854" tIns="47764" rIns="91854" bIns="47764"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A75AD7F-60D1-4D49-B48C-EFCA7E0F966F}" type="slidenum">
              <a:rPr lang="en-US" sz="1200">
                <a:solidFill>
                  <a:srgbClr val="FFFFFF"/>
                </a:solidFill>
                <a:ea typeface="ＭＳ Ｐゴシック"/>
                <a:cs typeface="ＭＳ Ｐゴシック"/>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12</a:t>
            </a:fld>
            <a:endParaRPr lang="en-US" sz="1200">
              <a:solidFill>
                <a:srgbClr val="FFFFFF"/>
              </a:solidFill>
              <a:ea typeface="ＭＳ Ｐゴシック"/>
              <a:cs typeface="ＭＳ Ｐゴシック"/>
            </a:endParaRPr>
          </a:p>
        </p:txBody>
      </p:sp>
      <p:sp>
        <p:nvSpPr>
          <p:cNvPr id="3686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6870"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a:spcBef>
                <a:spcPts val="463"/>
              </a:spcBef>
              <a:tabLst>
                <a:tab pos="0" algn="l"/>
                <a:tab pos="465138" algn="l"/>
                <a:tab pos="931863" algn="l"/>
                <a:tab pos="1398588" algn="l"/>
                <a:tab pos="1865313" algn="l"/>
                <a:tab pos="2332038" algn="l"/>
                <a:tab pos="2798763" algn="l"/>
                <a:tab pos="3265488" algn="l"/>
                <a:tab pos="3732213" algn="l"/>
                <a:tab pos="4198938" algn="l"/>
                <a:tab pos="4665663" algn="l"/>
                <a:tab pos="5132388" algn="l"/>
                <a:tab pos="5599113" algn="l"/>
                <a:tab pos="6065838" algn="l"/>
                <a:tab pos="6532563" algn="l"/>
                <a:tab pos="6997700" algn="l"/>
                <a:tab pos="7464425" algn="l"/>
                <a:tab pos="7931150" algn="l"/>
                <a:tab pos="8397875" algn="l"/>
                <a:tab pos="8864600" algn="l"/>
                <a:tab pos="9331325" algn="l"/>
              </a:tabLst>
            </a:pPr>
            <a:endParaRPr lang="en-US" smtClean="0">
              <a:ea typeface="ＭＳ Ｐゴシック"/>
              <a:cs typeface="ＭＳ Ｐゴシック"/>
            </a:endParaRPr>
          </a:p>
        </p:txBody>
      </p:sp>
    </p:spTree>
    <p:extLst>
      <p:ext uri="{BB962C8B-B14F-4D97-AF65-F5344CB8AC3E}">
        <p14:creationId xmlns:p14="http://schemas.microsoft.com/office/powerpoint/2010/main" val="13338827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290" name="Rectangle 1"/>
          <p:cNvSpPr>
            <a:spLocks noGrp="1" noRot="1" noChangeAspect="1" noChangeArrowheads="1" noTextEdit="1"/>
          </p:cNvSpPr>
          <p:nvPr>
            <p:ph type="sldImg"/>
          </p:nvPr>
        </p:nvSpPr>
        <p:spPr>
          <a:xfrm>
            <a:off x="-10531469" y="-7188481"/>
            <a:ext cx="21064529" cy="15791769"/>
          </a:xfrm>
          <a:solidFill>
            <a:srgbClr val="FFFFFF"/>
          </a:solidFill>
          <a:ln/>
        </p:spPr>
      </p:sp>
      <p:sp>
        <p:nvSpPr>
          <p:cNvPr id="268291" name="Rectangle 2"/>
          <p:cNvSpPr>
            <a:spLocks noGrp="1" noChangeArrowheads="1"/>
          </p:cNvSpPr>
          <p:nvPr>
            <p:ph type="body" idx="1"/>
          </p:nvPr>
        </p:nvSpPr>
        <p:spPr>
          <a:xfrm>
            <a:off x="702947" y="4422458"/>
            <a:ext cx="5615618" cy="40965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1"/>
          <p:cNvSpPr>
            <a:spLocks noGrp="1" noRot="1" noChangeAspect="1" noChangeArrowheads="1" noTextEdit="1"/>
          </p:cNvSpPr>
          <p:nvPr>
            <p:ph type="sldImg"/>
          </p:nvPr>
        </p:nvSpPr>
        <p:spPr>
          <a:xfrm>
            <a:off x="-10531469" y="-7188481"/>
            <a:ext cx="21064529" cy="15791769"/>
          </a:xfrm>
          <a:solidFill>
            <a:srgbClr val="FFFFFF"/>
          </a:solidFill>
          <a:ln/>
        </p:spPr>
      </p:sp>
      <p:sp>
        <p:nvSpPr>
          <p:cNvPr id="269315" name="Rectangle 2"/>
          <p:cNvSpPr>
            <a:spLocks noGrp="1" noChangeArrowheads="1"/>
          </p:cNvSpPr>
          <p:nvPr>
            <p:ph type="body" idx="1"/>
          </p:nvPr>
        </p:nvSpPr>
        <p:spPr>
          <a:xfrm>
            <a:off x="702947" y="4422458"/>
            <a:ext cx="5615618" cy="40965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338" name="Rectangle 1"/>
          <p:cNvSpPr>
            <a:spLocks noGrp="1" noRot="1" noChangeAspect="1" noChangeArrowheads="1" noTextEdit="1"/>
          </p:cNvSpPr>
          <p:nvPr>
            <p:ph type="sldImg"/>
          </p:nvPr>
        </p:nvSpPr>
        <p:spPr>
          <a:xfrm>
            <a:off x="-10531469" y="-7188481"/>
            <a:ext cx="21064529" cy="15791769"/>
          </a:xfrm>
          <a:solidFill>
            <a:srgbClr val="FFFFFF"/>
          </a:solidFill>
          <a:ln/>
        </p:spPr>
      </p:sp>
      <p:sp>
        <p:nvSpPr>
          <p:cNvPr id="270339" name="Rectangle 2"/>
          <p:cNvSpPr>
            <a:spLocks noGrp="1" noChangeArrowheads="1"/>
          </p:cNvSpPr>
          <p:nvPr>
            <p:ph type="body" idx="1"/>
          </p:nvPr>
        </p:nvSpPr>
        <p:spPr>
          <a:xfrm>
            <a:off x="702947" y="4422458"/>
            <a:ext cx="5615618" cy="40965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36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r>
              <a:rPr lang="en-US" sz="1200">
                <a:solidFill>
                  <a:srgbClr val="000000"/>
                </a:solidFill>
                <a:latin typeface="Times New Roman" pitchFamily="18" charset="0"/>
                <a:ea typeface="Arial Unicode MS" pitchFamily="34" charset="-128"/>
                <a:cs typeface="Arial Unicode MS" pitchFamily="34" charset="-128"/>
              </a:rPr>
              <a:t>02/14/11</a:t>
            </a:r>
          </a:p>
        </p:txBody>
      </p:sp>
      <p:sp>
        <p:nvSpPr>
          <p:cNvPr id="27136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fld id="{B3E81114-FA1A-4FB8-9953-D0F8978E1D15}" type="slidenum">
              <a:rPr lang="en-US" sz="1200">
                <a:solidFill>
                  <a:srgbClr val="000000"/>
                </a:solidFill>
                <a:latin typeface="Times New Roman" pitchFamily="18" charset="0"/>
                <a:ea typeface="Arial Unicode MS" pitchFamily="34" charset="-128"/>
              </a:rPr>
              <a:pPr/>
              <a:t>195</a:t>
            </a:fld>
            <a:endParaRPr lang="en-US" sz="1200">
              <a:solidFill>
                <a:srgbClr val="000000"/>
              </a:solidFill>
              <a:latin typeface="Times New Roman" pitchFamily="18" charset="0"/>
              <a:ea typeface="Arial Unicode MS" pitchFamily="34" charset="-128"/>
            </a:endParaRPr>
          </a:p>
        </p:txBody>
      </p:sp>
      <p:sp>
        <p:nvSpPr>
          <p:cNvPr id="271364" name="Rectangle 1"/>
          <p:cNvSpPr>
            <a:spLocks noGrp="1" noRot="1" noChangeAspect="1" noChangeArrowheads="1" noTextEdit="1"/>
          </p:cNvSpPr>
          <p:nvPr>
            <p:ph type="sldImg"/>
          </p:nvPr>
        </p:nvSpPr>
        <p:spPr>
          <a:solidFill>
            <a:srgbClr val="FFFFFF"/>
          </a:solidFill>
          <a:ln/>
        </p:spPr>
      </p:sp>
      <p:sp>
        <p:nvSpPr>
          <p:cNvPr id="271365" name="Rectangle 2"/>
          <p:cNvSpPr>
            <a:spLocks noGrp="1" noChangeArrowheads="1"/>
          </p:cNvSpPr>
          <p:nvPr>
            <p:ph type="body" idx="1"/>
          </p:nvPr>
        </p:nvSpPr>
        <p:spPr>
          <a:xfrm>
            <a:off x="701357" y="4420869"/>
            <a:ext cx="5618798" cy="4190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0"/>
              </a:spcBef>
            </a:pPr>
            <a:endParaRPr lang="en-US" smtClean="0">
              <a:latin typeface="Times New Roman" pitchFamily="18"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72387"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73411"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74435"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75459"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76483"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77507"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3891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ED9E23F3-24C1-4F06-A770-9EFAD3C29CAF}"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13</a:t>
            </a:fld>
            <a:endParaRPr lang="en-US">
              <a:solidFill>
                <a:srgbClr val="000000"/>
              </a:solidFill>
              <a:latin typeface="Times New Roman" pitchFamily="18" charset="0"/>
              <a:ea typeface="Arial Unicode MS"/>
              <a:cs typeface="Arial Unicode MS"/>
            </a:endParaRPr>
          </a:p>
        </p:txBody>
      </p:sp>
      <p:sp>
        <p:nvSpPr>
          <p:cNvPr id="38916" name="Text Box 1"/>
          <p:cNvSpPr txBox="1">
            <a:spLocks noChangeArrowheads="1"/>
          </p:cNvSpPr>
          <p:nvPr/>
        </p:nvSpPr>
        <p:spPr bwMode="auto">
          <a:xfrm>
            <a:off x="3978275" y="8842375"/>
            <a:ext cx="3043238" cy="465138"/>
          </a:xfrm>
          <a:prstGeom prst="rect">
            <a:avLst/>
          </a:prstGeom>
          <a:noFill/>
          <a:ln w="9525">
            <a:noFill/>
            <a:miter lim="800000"/>
            <a:headEnd/>
            <a:tailEnd/>
          </a:ln>
        </p:spPr>
        <p:txBody>
          <a:bodyPr lIns="91854" tIns="47764" rIns="91854" bIns="47764"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9278099-7182-464D-86B2-78553D9EB40C}" type="slidenum">
              <a:rPr lang="en-US" sz="1200">
                <a:solidFill>
                  <a:srgbClr val="FFFFFF"/>
                </a:solidFill>
                <a:ea typeface="ＭＳ Ｐゴシック"/>
                <a:cs typeface="ＭＳ Ｐゴシック"/>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13</a:t>
            </a:fld>
            <a:endParaRPr lang="en-US" sz="1200">
              <a:solidFill>
                <a:srgbClr val="FFFFFF"/>
              </a:solidFill>
              <a:ea typeface="ＭＳ Ｐゴシック"/>
              <a:cs typeface="ＭＳ Ｐゴシック"/>
            </a:endParaRPr>
          </a:p>
        </p:txBody>
      </p:sp>
      <p:sp>
        <p:nvSpPr>
          <p:cNvPr id="3891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8"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a:spcBef>
                <a:spcPts val="463"/>
              </a:spcBef>
              <a:tabLst>
                <a:tab pos="0" algn="l"/>
                <a:tab pos="465138" algn="l"/>
                <a:tab pos="931863" algn="l"/>
                <a:tab pos="1398588" algn="l"/>
                <a:tab pos="1865313" algn="l"/>
                <a:tab pos="2332038" algn="l"/>
                <a:tab pos="2798763" algn="l"/>
                <a:tab pos="3265488" algn="l"/>
                <a:tab pos="3732213" algn="l"/>
                <a:tab pos="4198938" algn="l"/>
                <a:tab pos="4665663" algn="l"/>
                <a:tab pos="5132388" algn="l"/>
                <a:tab pos="5599113" algn="l"/>
                <a:tab pos="6065838" algn="l"/>
                <a:tab pos="6532563" algn="l"/>
                <a:tab pos="6997700" algn="l"/>
                <a:tab pos="7464425" algn="l"/>
                <a:tab pos="7931150" algn="l"/>
                <a:tab pos="8397875" algn="l"/>
                <a:tab pos="8864600" algn="l"/>
                <a:tab pos="9331325" algn="l"/>
              </a:tabLst>
            </a:pPr>
            <a:endParaRPr lang="en-US" smtClean="0">
              <a:ea typeface="ＭＳ Ｐゴシック"/>
              <a:cs typeface="ＭＳ Ｐゴシック"/>
            </a:endParaRPr>
          </a:p>
        </p:txBody>
      </p:sp>
    </p:spTree>
    <p:extLst>
      <p:ext uri="{BB962C8B-B14F-4D97-AF65-F5344CB8AC3E}">
        <p14:creationId xmlns:p14="http://schemas.microsoft.com/office/powerpoint/2010/main" val="20401138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78531"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79555"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80579"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81603"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82627"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83651"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84675"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85699"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Rectangle 1"/>
          <p:cNvSpPr>
            <a:spLocks noGrp="1" noRot="1" noChangeAspect="1" noChangeArrowheads="1" noTextEdit="1"/>
          </p:cNvSpPr>
          <p:nvPr>
            <p:ph type="sldImg"/>
          </p:nvPr>
        </p:nvSpPr>
        <p:spPr>
          <a:xfrm>
            <a:off x="1183240" y="707403"/>
            <a:ext cx="4656621" cy="3490913"/>
          </a:xfrm>
          <a:solidFill>
            <a:srgbClr val="FFFFFF"/>
          </a:solidFill>
          <a:ln/>
        </p:spPr>
      </p:sp>
      <p:sp>
        <p:nvSpPr>
          <p:cNvPr id="286723" name="Rectangle 2"/>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
          <p:cNvSpPr>
            <a:spLocks noGrp="1" noRot="1" noChangeAspect="1" noChangeArrowheads="1" noTextEdit="1"/>
          </p:cNvSpPr>
          <p:nvPr>
            <p:ph type="sldImg"/>
          </p:nvPr>
        </p:nvSpPr>
        <p:spPr bwMode="auto">
          <a:xfrm>
            <a:off x="1184275" y="708025"/>
            <a:ext cx="4654550" cy="3490913"/>
          </a:xfrm>
          <a:solidFill>
            <a:srgbClr val="FFFFFF"/>
          </a:solidFill>
          <a:ln>
            <a:solidFill>
              <a:srgbClr val="000000"/>
            </a:solidFill>
            <a:miter lim="800000"/>
            <a:headEnd/>
            <a:tailEnd/>
          </a:ln>
        </p:spPr>
      </p:sp>
      <p:sp>
        <p:nvSpPr>
          <p:cNvPr id="11059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58316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4096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CD0B0274-B14C-48B5-AEED-75219AA9FFD7}"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14</a:t>
            </a:fld>
            <a:endParaRPr lang="en-US">
              <a:solidFill>
                <a:srgbClr val="000000"/>
              </a:solidFill>
              <a:latin typeface="Times New Roman" pitchFamily="18" charset="0"/>
              <a:ea typeface="Arial Unicode MS"/>
              <a:cs typeface="Arial Unicode MS"/>
            </a:endParaRPr>
          </a:p>
        </p:txBody>
      </p:sp>
      <p:sp>
        <p:nvSpPr>
          <p:cNvPr id="40964" name="Text Box 1"/>
          <p:cNvSpPr txBox="1">
            <a:spLocks noChangeArrowheads="1"/>
          </p:cNvSpPr>
          <p:nvPr/>
        </p:nvSpPr>
        <p:spPr bwMode="auto">
          <a:xfrm>
            <a:off x="3978275" y="8842375"/>
            <a:ext cx="3043238" cy="465138"/>
          </a:xfrm>
          <a:prstGeom prst="rect">
            <a:avLst/>
          </a:prstGeom>
          <a:noFill/>
          <a:ln w="9525">
            <a:noFill/>
            <a:miter lim="800000"/>
            <a:headEnd/>
            <a:tailEnd/>
          </a:ln>
        </p:spPr>
        <p:txBody>
          <a:bodyPr lIns="91854" tIns="47764" rIns="91854" bIns="47764"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04AA17E-E1FE-4B47-ABFE-A232D4AD4034}" type="slidenum">
              <a:rPr lang="en-US" sz="1200">
                <a:solidFill>
                  <a:srgbClr val="FFFFFF"/>
                </a:solidFill>
                <a:ea typeface="ＭＳ Ｐゴシック"/>
                <a:cs typeface="ＭＳ Ｐゴシック"/>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14</a:t>
            </a:fld>
            <a:endParaRPr lang="en-US" sz="1200">
              <a:solidFill>
                <a:srgbClr val="FFFFFF"/>
              </a:solidFill>
              <a:ea typeface="ＭＳ Ｐゴシック"/>
              <a:cs typeface="ＭＳ Ｐゴシック"/>
            </a:endParaRPr>
          </a:p>
        </p:txBody>
      </p:sp>
      <p:sp>
        <p:nvSpPr>
          <p:cNvPr id="4096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966"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a:spcBef>
                <a:spcPts val="463"/>
              </a:spcBef>
              <a:tabLst>
                <a:tab pos="0" algn="l"/>
                <a:tab pos="465138" algn="l"/>
                <a:tab pos="931863" algn="l"/>
                <a:tab pos="1398588" algn="l"/>
                <a:tab pos="1865313" algn="l"/>
                <a:tab pos="2332038" algn="l"/>
                <a:tab pos="2798763" algn="l"/>
                <a:tab pos="3265488" algn="l"/>
                <a:tab pos="3732213" algn="l"/>
                <a:tab pos="4198938" algn="l"/>
                <a:tab pos="4665663" algn="l"/>
                <a:tab pos="5132388" algn="l"/>
                <a:tab pos="5599113" algn="l"/>
                <a:tab pos="6065838" algn="l"/>
                <a:tab pos="6532563" algn="l"/>
                <a:tab pos="6997700" algn="l"/>
                <a:tab pos="7464425" algn="l"/>
                <a:tab pos="7931150" algn="l"/>
                <a:tab pos="8397875" algn="l"/>
                <a:tab pos="8864600" algn="l"/>
                <a:tab pos="9331325" algn="l"/>
              </a:tabLst>
            </a:pPr>
            <a:endParaRPr lang="en-US" smtClean="0">
              <a:ea typeface="ＭＳ Ｐゴシック"/>
              <a:cs typeface="ＭＳ Ｐゴシック"/>
            </a:endParaRPr>
          </a:p>
        </p:txBody>
      </p:sp>
    </p:spTree>
    <p:extLst>
      <p:ext uri="{BB962C8B-B14F-4D97-AF65-F5344CB8AC3E}">
        <p14:creationId xmlns:p14="http://schemas.microsoft.com/office/powerpoint/2010/main" val="341037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43011"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F1CF3186-2667-47D4-A3A7-BC623390D745}"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15</a:t>
            </a:fld>
            <a:endParaRPr lang="en-US">
              <a:solidFill>
                <a:srgbClr val="000000"/>
              </a:solidFill>
              <a:latin typeface="Times New Roman" pitchFamily="18" charset="0"/>
              <a:ea typeface="Arial Unicode MS"/>
              <a:cs typeface="Arial Unicode MS"/>
            </a:endParaRPr>
          </a:p>
        </p:txBody>
      </p:sp>
      <p:sp>
        <p:nvSpPr>
          <p:cNvPr id="4301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3"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892108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5939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0BE412FF-7257-44C8-9773-8770EFF791F6}"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16</a:t>
            </a:fld>
            <a:endParaRPr lang="en-US">
              <a:solidFill>
                <a:srgbClr val="000000"/>
              </a:solidFill>
              <a:latin typeface="Times New Roman" pitchFamily="18" charset="0"/>
              <a:ea typeface="Arial Unicode MS"/>
              <a:cs typeface="Arial Unicode MS"/>
            </a:endParaRPr>
          </a:p>
        </p:txBody>
      </p:sp>
      <p:sp>
        <p:nvSpPr>
          <p:cNvPr id="5939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39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276218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45059"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10C02CFB-008C-4FF9-A1A3-939FD74FD1B4}"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17</a:t>
            </a:fld>
            <a:endParaRPr lang="en-US">
              <a:solidFill>
                <a:srgbClr val="000000"/>
              </a:solidFill>
              <a:latin typeface="Times New Roman" pitchFamily="18" charset="0"/>
              <a:ea typeface="Arial Unicode MS"/>
              <a:cs typeface="Arial Unicode MS"/>
            </a:endParaRPr>
          </a:p>
        </p:txBody>
      </p:sp>
      <p:sp>
        <p:nvSpPr>
          <p:cNvPr id="4506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5061"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997860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4710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C6A08EA8-3988-4E81-9648-1FAF8C12B46A}"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18</a:t>
            </a:fld>
            <a:endParaRPr lang="en-US">
              <a:solidFill>
                <a:srgbClr val="000000"/>
              </a:solidFill>
              <a:latin typeface="Times New Roman" pitchFamily="18" charset="0"/>
              <a:ea typeface="Arial Unicode MS"/>
              <a:cs typeface="Arial Unicode MS"/>
            </a:endParaRPr>
          </a:p>
        </p:txBody>
      </p:sp>
      <p:sp>
        <p:nvSpPr>
          <p:cNvPr id="47108" name="Text Box 1"/>
          <p:cNvSpPr txBox="1">
            <a:spLocks noChangeArrowheads="1"/>
          </p:cNvSpPr>
          <p:nvPr/>
        </p:nvSpPr>
        <p:spPr bwMode="auto">
          <a:xfrm>
            <a:off x="3978275" y="8842375"/>
            <a:ext cx="3043238" cy="465138"/>
          </a:xfrm>
          <a:prstGeom prst="rect">
            <a:avLst/>
          </a:prstGeom>
          <a:noFill/>
          <a:ln w="9525">
            <a:noFill/>
            <a:miter lim="800000"/>
            <a:headEnd/>
            <a:tailEnd/>
          </a:ln>
        </p:spPr>
        <p:txBody>
          <a:bodyPr lIns="91854" tIns="47764" rIns="91854" bIns="47764"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4F5073E-5F09-4B2A-BA41-47952BDFC61A}" type="slidenum">
              <a:rPr lang="en-US" sz="1200">
                <a:solidFill>
                  <a:srgbClr val="FFFFFF"/>
                </a:solidFill>
                <a:ea typeface="ＭＳ Ｐゴシック"/>
                <a:cs typeface="ＭＳ Ｐゴシック"/>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18</a:t>
            </a:fld>
            <a:endParaRPr lang="en-US" sz="1200">
              <a:solidFill>
                <a:srgbClr val="FFFFFF"/>
              </a:solidFill>
              <a:ea typeface="ＭＳ Ｐゴシック"/>
              <a:cs typeface="ＭＳ Ｐゴシック"/>
            </a:endParaRPr>
          </a:p>
        </p:txBody>
      </p:sp>
      <p:sp>
        <p:nvSpPr>
          <p:cNvPr id="4710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10"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a:spcBef>
                <a:spcPts val="463"/>
              </a:spcBef>
              <a:tabLst>
                <a:tab pos="0" algn="l"/>
                <a:tab pos="465138" algn="l"/>
                <a:tab pos="931863" algn="l"/>
                <a:tab pos="1398588" algn="l"/>
                <a:tab pos="1865313" algn="l"/>
                <a:tab pos="2332038" algn="l"/>
                <a:tab pos="2798763" algn="l"/>
                <a:tab pos="3265488" algn="l"/>
                <a:tab pos="3732213" algn="l"/>
                <a:tab pos="4198938" algn="l"/>
                <a:tab pos="4665663" algn="l"/>
                <a:tab pos="5132388" algn="l"/>
                <a:tab pos="5599113" algn="l"/>
                <a:tab pos="6065838" algn="l"/>
                <a:tab pos="6532563" algn="l"/>
                <a:tab pos="6997700" algn="l"/>
                <a:tab pos="7464425" algn="l"/>
                <a:tab pos="7931150" algn="l"/>
                <a:tab pos="8397875" algn="l"/>
                <a:tab pos="8864600" algn="l"/>
                <a:tab pos="9331325" algn="l"/>
              </a:tabLst>
            </a:pPr>
            <a:endParaRPr lang="en-US" smtClean="0">
              <a:ea typeface="ＭＳ Ｐゴシック"/>
              <a:cs typeface="ＭＳ Ｐゴシック"/>
            </a:endParaRPr>
          </a:p>
        </p:txBody>
      </p:sp>
    </p:spTree>
    <p:extLst>
      <p:ext uri="{BB962C8B-B14F-4D97-AF65-F5344CB8AC3E}">
        <p14:creationId xmlns:p14="http://schemas.microsoft.com/office/powerpoint/2010/main" val="836879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53251"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5B83DEFF-053C-4178-A806-E59E9CB2ABF8}"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20</a:t>
            </a:fld>
            <a:endParaRPr lang="en-US">
              <a:solidFill>
                <a:srgbClr val="000000"/>
              </a:solidFill>
              <a:latin typeface="Times New Roman" pitchFamily="18" charset="0"/>
              <a:ea typeface="Arial Unicode MS"/>
              <a:cs typeface="Arial Unicode MS"/>
            </a:endParaRPr>
          </a:p>
        </p:txBody>
      </p:sp>
      <p:sp>
        <p:nvSpPr>
          <p:cNvPr id="5325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3253"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4005282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55299"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B4280B6D-1673-4763-92BF-42428C85F738}"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21</a:t>
            </a:fld>
            <a:endParaRPr lang="en-US">
              <a:solidFill>
                <a:srgbClr val="000000"/>
              </a:solidFill>
              <a:latin typeface="Times New Roman" pitchFamily="18" charset="0"/>
              <a:ea typeface="Arial Unicode MS"/>
              <a:cs typeface="Arial Unicode MS"/>
            </a:endParaRPr>
          </a:p>
        </p:txBody>
      </p:sp>
      <p:sp>
        <p:nvSpPr>
          <p:cNvPr id="5530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1"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47251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1843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4F2EB9A9-CF5F-41C3-BA92-9FC63691906F}"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3</a:t>
            </a:fld>
            <a:endParaRPr lang="en-US">
              <a:solidFill>
                <a:srgbClr val="000000"/>
              </a:solidFill>
              <a:latin typeface="Times New Roman" pitchFamily="18" charset="0"/>
              <a:ea typeface="Arial Unicode MS"/>
              <a:cs typeface="Arial Unicode MS"/>
            </a:endParaRPr>
          </a:p>
        </p:txBody>
      </p:sp>
      <p:sp>
        <p:nvSpPr>
          <p:cNvPr id="1843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43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46440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5734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D9A5577B-3E7F-43C2-AE83-A0C161D449C0}"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22</a:t>
            </a:fld>
            <a:endParaRPr lang="en-US">
              <a:solidFill>
                <a:srgbClr val="000000"/>
              </a:solidFill>
              <a:latin typeface="Times New Roman" pitchFamily="18" charset="0"/>
              <a:ea typeface="Arial Unicode MS"/>
              <a:cs typeface="Arial Unicode MS"/>
            </a:endParaRPr>
          </a:p>
        </p:txBody>
      </p:sp>
      <p:sp>
        <p:nvSpPr>
          <p:cNvPr id="5734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7349"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724161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5939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0BE412FF-7257-44C8-9773-8770EFF791F6}"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23</a:t>
            </a:fld>
            <a:endParaRPr lang="en-US">
              <a:solidFill>
                <a:srgbClr val="000000"/>
              </a:solidFill>
              <a:latin typeface="Times New Roman" pitchFamily="18" charset="0"/>
              <a:ea typeface="Arial Unicode MS"/>
              <a:cs typeface="Arial Unicode MS"/>
            </a:endParaRPr>
          </a:p>
        </p:txBody>
      </p:sp>
      <p:sp>
        <p:nvSpPr>
          <p:cNvPr id="5939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39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276218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4"/>
          <p:cNvSpPr txBox="1">
            <a:spLocks noGrp="1" noChangeArrowheads="1"/>
          </p:cNvSpPr>
          <p:nvPr/>
        </p:nvSpPr>
        <p:spPr bwMode="auto">
          <a:xfrm>
            <a:off x="3978275" y="0"/>
            <a:ext cx="3040063" cy="461963"/>
          </a:xfrm>
          <a:prstGeom prst="rect">
            <a:avLst/>
          </a:prstGeom>
          <a:noFill/>
          <a:ln w="9525">
            <a:noFill/>
            <a:miter lim="800000"/>
            <a:headEnd/>
            <a:tailEnd/>
          </a:ln>
        </p:spPr>
        <p:txBody>
          <a:bodyPr lIns="91854" tIns="47764" rIns="91854" bIns="47764"/>
          <a:lstStyle/>
          <a:p>
            <a:pPr algn="r">
              <a:tabLst>
                <a:tab pos="723900" algn="l"/>
                <a:tab pos="1447800" algn="l"/>
                <a:tab pos="2171700" algn="l"/>
                <a:tab pos="2895600" algn="l"/>
              </a:tabLst>
            </a:pPr>
            <a:r>
              <a:rPr lang="en-US" sz="1200">
                <a:solidFill>
                  <a:srgbClr val="000000"/>
                </a:solidFill>
                <a:latin typeface="Times New Roman" pitchFamily="18" charset="0"/>
                <a:ea typeface="Arial Unicode MS"/>
                <a:cs typeface="Arial Unicode MS"/>
              </a:rPr>
              <a:t>02/14/11</a:t>
            </a:r>
          </a:p>
        </p:txBody>
      </p:sp>
      <p:sp>
        <p:nvSpPr>
          <p:cNvPr id="61443" name="Rectangle 8"/>
          <p:cNvSpPr txBox="1">
            <a:spLocks noGrp="1" noChangeArrowheads="1"/>
          </p:cNvSpPr>
          <p:nvPr/>
        </p:nvSpPr>
        <p:spPr bwMode="auto">
          <a:xfrm>
            <a:off x="3978275" y="8842375"/>
            <a:ext cx="3040063" cy="461963"/>
          </a:xfrm>
          <a:prstGeom prst="rect">
            <a:avLst/>
          </a:prstGeom>
          <a:noFill/>
          <a:ln w="9525">
            <a:noFill/>
            <a:miter lim="800000"/>
            <a:headEnd/>
            <a:tailEnd/>
          </a:ln>
        </p:spPr>
        <p:txBody>
          <a:bodyPr lIns="91854" tIns="47764" rIns="91854" bIns="47764" anchor="b"/>
          <a:lstStyle/>
          <a:p>
            <a:pPr algn="r">
              <a:tabLst>
                <a:tab pos="723900" algn="l"/>
                <a:tab pos="1447800" algn="l"/>
                <a:tab pos="2171700" algn="l"/>
                <a:tab pos="2895600" algn="l"/>
              </a:tabLst>
            </a:pPr>
            <a:fld id="{B682745A-E43F-4593-8032-AE0B4BE0474E}" type="slidenum">
              <a:rPr lang="en-US" sz="1200">
                <a:solidFill>
                  <a:srgbClr val="000000"/>
                </a:solidFill>
                <a:latin typeface="Times New Roman" pitchFamily="18" charset="0"/>
                <a:ea typeface="Arial Unicode MS"/>
                <a:cs typeface="Arial Unicode MS"/>
              </a:rPr>
              <a:pPr algn="r">
                <a:tabLst>
                  <a:tab pos="723900" algn="l"/>
                  <a:tab pos="1447800" algn="l"/>
                  <a:tab pos="2171700" algn="l"/>
                  <a:tab pos="2895600" algn="l"/>
                </a:tabLst>
              </a:pPr>
              <a:t>24</a:t>
            </a:fld>
            <a:endParaRPr lang="en-US" sz="1200">
              <a:solidFill>
                <a:srgbClr val="000000"/>
              </a:solidFill>
              <a:latin typeface="Times New Roman" pitchFamily="18" charset="0"/>
              <a:ea typeface="Arial Unicode MS"/>
              <a:cs typeface="Arial Unicode MS"/>
            </a:endParaRPr>
          </a:p>
        </p:txBody>
      </p:sp>
      <p:sp>
        <p:nvSpPr>
          <p:cNvPr id="6144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144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57937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5939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0BE412FF-7257-44C8-9773-8770EFF791F6}"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47</a:t>
            </a:fld>
            <a:endParaRPr lang="en-US">
              <a:solidFill>
                <a:srgbClr val="000000"/>
              </a:solidFill>
              <a:latin typeface="Times New Roman" pitchFamily="18" charset="0"/>
              <a:ea typeface="Arial Unicode MS"/>
              <a:cs typeface="Arial Unicode MS"/>
            </a:endParaRPr>
          </a:p>
        </p:txBody>
      </p:sp>
      <p:sp>
        <p:nvSpPr>
          <p:cNvPr id="5939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39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276218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
          <p:cNvSpPr>
            <a:spLocks noGrp="1" noRot="1" noChangeAspect="1" noChangeArrowheads="1" noTextEdit="1"/>
          </p:cNvSpPr>
          <p:nvPr>
            <p:ph type="sldImg"/>
          </p:nvPr>
        </p:nvSpPr>
        <p:spPr bwMode="auto">
          <a:xfrm>
            <a:off x="1184275" y="708025"/>
            <a:ext cx="4654550" cy="3490913"/>
          </a:xfrm>
          <a:solidFill>
            <a:srgbClr val="FFFFFF"/>
          </a:solidFill>
          <a:ln>
            <a:solidFill>
              <a:srgbClr val="000000"/>
            </a:solidFill>
            <a:miter lim="800000"/>
            <a:headEnd/>
            <a:tailEnd/>
          </a:ln>
        </p:spPr>
      </p:sp>
      <p:sp>
        <p:nvSpPr>
          <p:cNvPr id="96259"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502559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9830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6C2DF8-4466-418B-9FB8-29F89EB86C4C}" type="slidenum">
              <a:rPr lang="en-US">
                <a:ea typeface="Arial Unicode MS"/>
                <a:cs typeface="Arial Unicode MS"/>
              </a:rPr>
              <a:pPr fontAlgn="base">
                <a:spcBef>
                  <a:spcPct val="0"/>
                </a:spcBef>
                <a:spcAft>
                  <a:spcPct val="0"/>
                </a:spcAft>
              </a:pPr>
              <a:t>62</a:t>
            </a:fld>
            <a:endParaRPr lang="en-US">
              <a:ea typeface="Arial Unicode MS"/>
              <a:cs typeface="Arial Unicode MS"/>
            </a:endParaRPr>
          </a:p>
        </p:txBody>
      </p:sp>
      <p:sp>
        <p:nvSpPr>
          <p:cNvPr id="9830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8309"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4130719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0035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8358E4-218F-4E8D-915C-16E721FD5BD9}" type="slidenum">
              <a:rPr lang="en-US">
                <a:ea typeface="Arial Unicode MS"/>
                <a:cs typeface="Arial Unicode MS"/>
              </a:rPr>
              <a:pPr fontAlgn="base">
                <a:spcBef>
                  <a:spcPct val="0"/>
                </a:spcBef>
                <a:spcAft>
                  <a:spcPct val="0"/>
                </a:spcAft>
              </a:pPr>
              <a:t>63</a:t>
            </a:fld>
            <a:endParaRPr lang="en-US">
              <a:ea typeface="Arial Unicode MS"/>
              <a:cs typeface="Arial Unicode MS"/>
            </a:endParaRPr>
          </a:p>
        </p:txBody>
      </p:sp>
      <p:sp>
        <p:nvSpPr>
          <p:cNvPr id="10035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035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032595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0240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93E19F-94AB-401B-B061-DAB8CE05BEA6}" type="slidenum">
              <a:rPr lang="en-US">
                <a:ea typeface="Arial Unicode MS"/>
                <a:cs typeface="Arial Unicode MS"/>
              </a:rPr>
              <a:pPr fontAlgn="base">
                <a:spcBef>
                  <a:spcPct val="0"/>
                </a:spcBef>
                <a:spcAft>
                  <a:spcPct val="0"/>
                </a:spcAft>
              </a:pPr>
              <a:t>64</a:t>
            </a:fld>
            <a:endParaRPr lang="en-US">
              <a:ea typeface="Arial Unicode MS"/>
              <a:cs typeface="Arial Unicode MS"/>
            </a:endParaRPr>
          </a:p>
        </p:txBody>
      </p:sp>
      <p:sp>
        <p:nvSpPr>
          <p:cNvPr id="10240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240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820796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04451"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4E918A-54A3-4A18-97EB-4351DBF308F9}" type="slidenum">
              <a:rPr lang="en-US">
                <a:ea typeface="Arial Unicode MS"/>
                <a:cs typeface="Arial Unicode MS"/>
              </a:rPr>
              <a:pPr fontAlgn="base">
                <a:spcBef>
                  <a:spcPct val="0"/>
                </a:spcBef>
                <a:spcAft>
                  <a:spcPct val="0"/>
                </a:spcAft>
              </a:pPr>
              <a:t>65</a:t>
            </a:fld>
            <a:endParaRPr lang="en-US">
              <a:ea typeface="Arial Unicode MS"/>
              <a:cs typeface="Arial Unicode MS"/>
            </a:endParaRPr>
          </a:p>
        </p:txBody>
      </p:sp>
      <p:sp>
        <p:nvSpPr>
          <p:cNvPr id="10445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4453"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172628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06499"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23172F-583A-4E40-A665-D6F7E1E2D9F1}" type="slidenum">
              <a:rPr lang="en-US">
                <a:ea typeface="Arial Unicode MS"/>
                <a:cs typeface="Arial Unicode MS"/>
              </a:rPr>
              <a:pPr fontAlgn="base">
                <a:spcBef>
                  <a:spcPct val="0"/>
                </a:spcBef>
                <a:spcAft>
                  <a:spcPct val="0"/>
                </a:spcAft>
              </a:pPr>
              <a:t>66</a:t>
            </a:fld>
            <a:endParaRPr lang="en-US">
              <a:ea typeface="Arial Unicode MS"/>
              <a:cs typeface="Arial Unicode MS"/>
            </a:endParaRPr>
          </a:p>
        </p:txBody>
      </p:sp>
      <p:sp>
        <p:nvSpPr>
          <p:cNvPr id="10650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6501"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2815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2048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BA93FF0C-F16A-4A00-9A0B-55237E3BA2F6}"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4</a:t>
            </a:fld>
            <a:endParaRPr lang="en-US">
              <a:solidFill>
                <a:srgbClr val="000000"/>
              </a:solidFill>
              <a:latin typeface="Times New Roman" pitchFamily="18" charset="0"/>
              <a:ea typeface="Arial Unicode MS"/>
              <a:cs typeface="Arial Unicode MS"/>
            </a:endParaRPr>
          </a:p>
        </p:txBody>
      </p:sp>
      <p:sp>
        <p:nvSpPr>
          <p:cNvPr id="20484" name="Text Box 1"/>
          <p:cNvSpPr txBox="1">
            <a:spLocks noChangeArrowheads="1"/>
          </p:cNvSpPr>
          <p:nvPr/>
        </p:nvSpPr>
        <p:spPr bwMode="auto">
          <a:xfrm>
            <a:off x="3978275" y="8842375"/>
            <a:ext cx="3043238" cy="465138"/>
          </a:xfrm>
          <a:prstGeom prst="rect">
            <a:avLst/>
          </a:prstGeom>
          <a:noFill/>
          <a:ln w="9525">
            <a:noFill/>
            <a:miter lim="800000"/>
            <a:headEnd/>
            <a:tailEnd/>
          </a:ln>
        </p:spPr>
        <p:txBody>
          <a:bodyPr lIns="91854" tIns="47764" rIns="91854" bIns="47764"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F9C7CCB-FDF2-45CE-A79C-E8B7F8C3CB02}" type="slidenum">
              <a:rPr lang="en-US" sz="1200">
                <a:solidFill>
                  <a:srgbClr val="FFFFFF"/>
                </a:solidFill>
                <a:ea typeface="ＭＳ Ｐゴシック"/>
                <a:cs typeface="ＭＳ Ｐゴシック"/>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a:t>
            </a:fld>
            <a:endParaRPr lang="en-US" sz="1200">
              <a:solidFill>
                <a:srgbClr val="FFFFFF"/>
              </a:solidFill>
              <a:ea typeface="ＭＳ Ｐゴシック"/>
              <a:cs typeface="ＭＳ Ｐゴシック"/>
            </a:endParaRPr>
          </a:p>
        </p:txBody>
      </p:sp>
      <p:sp>
        <p:nvSpPr>
          <p:cNvPr id="2048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486"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a:spcBef>
                <a:spcPts val="463"/>
              </a:spcBef>
              <a:tabLst>
                <a:tab pos="0" algn="l"/>
                <a:tab pos="465138" algn="l"/>
                <a:tab pos="931863" algn="l"/>
                <a:tab pos="1398588" algn="l"/>
                <a:tab pos="1865313" algn="l"/>
                <a:tab pos="2332038" algn="l"/>
                <a:tab pos="2798763" algn="l"/>
                <a:tab pos="3265488" algn="l"/>
                <a:tab pos="3732213" algn="l"/>
                <a:tab pos="4198938" algn="l"/>
                <a:tab pos="4665663" algn="l"/>
                <a:tab pos="5132388" algn="l"/>
                <a:tab pos="5599113" algn="l"/>
                <a:tab pos="6065838" algn="l"/>
                <a:tab pos="6532563" algn="l"/>
                <a:tab pos="6997700" algn="l"/>
                <a:tab pos="7464425" algn="l"/>
                <a:tab pos="7931150" algn="l"/>
                <a:tab pos="8397875" algn="l"/>
                <a:tab pos="8864600" algn="l"/>
                <a:tab pos="9331325" algn="l"/>
              </a:tabLst>
            </a:pPr>
            <a:endParaRPr lang="en-US" smtClean="0">
              <a:ea typeface="ＭＳ Ｐゴシック"/>
              <a:cs typeface="ＭＳ Ｐゴシック"/>
            </a:endParaRPr>
          </a:p>
        </p:txBody>
      </p:sp>
    </p:spTree>
    <p:extLst>
      <p:ext uri="{BB962C8B-B14F-4D97-AF65-F5344CB8AC3E}">
        <p14:creationId xmlns:p14="http://schemas.microsoft.com/office/powerpoint/2010/main" val="224751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06499"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23172F-583A-4E40-A665-D6F7E1E2D9F1}" type="slidenum">
              <a:rPr lang="en-US">
                <a:ea typeface="Arial Unicode MS"/>
                <a:cs typeface="Arial Unicode MS"/>
              </a:rPr>
              <a:pPr fontAlgn="base">
                <a:spcBef>
                  <a:spcPct val="0"/>
                </a:spcBef>
                <a:spcAft>
                  <a:spcPct val="0"/>
                </a:spcAft>
              </a:pPr>
              <a:t>67</a:t>
            </a:fld>
            <a:endParaRPr lang="en-US">
              <a:ea typeface="Arial Unicode MS"/>
              <a:cs typeface="Arial Unicode MS"/>
            </a:endParaRPr>
          </a:p>
        </p:txBody>
      </p:sp>
      <p:sp>
        <p:nvSpPr>
          <p:cNvPr id="10650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6501"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2815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0854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29209C-84B8-460C-A2C0-65EDBBF77CBC}" type="slidenum">
              <a:rPr lang="en-US">
                <a:ea typeface="Arial Unicode MS"/>
                <a:cs typeface="Arial Unicode MS"/>
              </a:rPr>
              <a:pPr fontAlgn="base">
                <a:spcBef>
                  <a:spcPct val="0"/>
                </a:spcBef>
                <a:spcAft>
                  <a:spcPct val="0"/>
                </a:spcAft>
              </a:pPr>
              <a:t>68</a:t>
            </a:fld>
            <a:endParaRPr lang="en-US">
              <a:ea typeface="Arial Unicode MS"/>
              <a:cs typeface="Arial Unicode MS"/>
            </a:endParaRPr>
          </a:p>
        </p:txBody>
      </p:sp>
      <p:sp>
        <p:nvSpPr>
          <p:cNvPr id="10854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8549"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102590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5939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0BE412FF-7257-44C8-9773-8770EFF791F6}"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69</a:t>
            </a:fld>
            <a:endParaRPr lang="en-US">
              <a:solidFill>
                <a:srgbClr val="000000"/>
              </a:solidFill>
              <a:latin typeface="Times New Roman" pitchFamily="18" charset="0"/>
              <a:ea typeface="Arial Unicode MS"/>
              <a:cs typeface="Arial Unicode MS"/>
            </a:endParaRPr>
          </a:p>
        </p:txBody>
      </p:sp>
      <p:sp>
        <p:nvSpPr>
          <p:cNvPr id="5939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39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276218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
          <p:cNvSpPr>
            <a:spLocks noGrp="1" noRot="1" noChangeAspect="1" noChangeArrowheads="1" noTextEdit="1"/>
          </p:cNvSpPr>
          <p:nvPr>
            <p:ph type="sldImg"/>
          </p:nvPr>
        </p:nvSpPr>
        <p:spPr bwMode="auto">
          <a:xfrm>
            <a:off x="1184275" y="708025"/>
            <a:ext cx="4654550" cy="3490913"/>
          </a:xfrm>
          <a:solidFill>
            <a:srgbClr val="FFFFFF"/>
          </a:solidFill>
          <a:ln>
            <a:solidFill>
              <a:srgbClr val="000000"/>
            </a:solidFill>
            <a:miter lim="800000"/>
            <a:headEnd/>
            <a:tailEnd/>
          </a:ln>
        </p:spPr>
      </p:sp>
      <p:sp>
        <p:nvSpPr>
          <p:cNvPr id="11059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17359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1264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C2FA1F-7DC0-4B14-95E1-2F066BDD04C5}" type="slidenum">
              <a:rPr lang="en-US">
                <a:ea typeface="Arial Unicode MS"/>
                <a:cs typeface="Arial Unicode MS"/>
              </a:rPr>
              <a:pPr fontAlgn="base">
                <a:spcBef>
                  <a:spcPct val="0"/>
                </a:spcBef>
                <a:spcAft>
                  <a:spcPct val="0"/>
                </a:spcAft>
              </a:pPr>
              <a:t>72</a:t>
            </a:fld>
            <a:endParaRPr lang="en-US">
              <a:ea typeface="Arial Unicode MS"/>
              <a:cs typeface="Arial Unicode MS"/>
            </a:endParaRPr>
          </a:p>
        </p:txBody>
      </p:sp>
      <p:sp>
        <p:nvSpPr>
          <p:cNvPr id="11264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62213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14691"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850719-AF00-41B9-8FF2-7144534B1A32}" type="slidenum">
              <a:rPr lang="en-US">
                <a:ea typeface="Arial Unicode MS"/>
                <a:cs typeface="Arial Unicode MS"/>
              </a:rPr>
              <a:pPr fontAlgn="base">
                <a:spcBef>
                  <a:spcPct val="0"/>
                </a:spcBef>
                <a:spcAft>
                  <a:spcPct val="0"/>
                </a:spcAft>
              </a:pPr>
              <a:t>73</a:t>
            </a:fld>
            <a:endParaRPr lang="en-US">
              <a:ea typeface="Arial Unicode MS"/>
              <a:cs typeface="Arial Unicode MS"/>
            </a:endParaRPr>
          </a:p>
        </p:txBody>
      </p:sp>
      <p:sp>
        <p:nvSpPr>
          <p:cNvPr id="11469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4693"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077861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16739"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4EE515-E3F9-4BE7-97D4-EE57F4CCE92B}" type="slidenum">
              <a:rPr lang="en-US">
                <a:ea typeface="Arial Unicode MS"/>
                <a:cs typeface="Arial Unicode MS"/>
              </a:rPr>
              <a:pPr fontAlgn="base">
                <a:spcBef>
                  <a:spcPct val="0"/>
                </a:spcBef>
                <a:spcAft>
                  <a:spcPct val="0"/>
                </a:spcAft>
              </a:pPr>
              <a:t>74</a:t>
            </a:fld>
            <a:endParaRPr lang="en-US">
              <a:ea typeface="Arial Unicode MS"/>
              <a:cs typeface="Arial Unicode MS"/>
            </a:endParaRPr>
          </a:p>
        </p:txBody>
      </p:sp>
      <p:sp>
        <p:nvSpPr>
          <p:cNvPr id="11674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6741"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49314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1878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3D8FFA-AC9B-4771-A111-D46C93F2CE49}" type="slidenum">
              <a:rPr lang="en-US">
                <a:ea typeface="Arial Unicode MS"/>
                <a:cs typeface="Arial Unicode MS"/>
              </a:rPr>
              <a:pPr fontAlgn="base">
                <a:spcBef>
                  <a:spcPct val="0"/>
                </a:spcBef>
                <a:spcAft>
                  <a:spcPct val="0"/>
                </a:spcAft>
              </a:pPr>
              <a:t>75</a:t>
            </a:fld>
            <a:endParaRPr lang="en-US">
              <a:ea typeface="Arial Unicode MS"/>
              <a:cs typeface="Arial Unicode MS"/>
            </a:endParaRPr>
          </a:p>
        </p:txBody>
      </p:sp>
      <p:sp>
        <p:nvSpPr>
          <p:cNvPr id="11878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8789"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10536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2083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4BB8F5-2BE5-40BA-995E-E402C6B1E788}" type="slidenum">
              <a:rPr lang="en-US">
                <a:ea typeface="Arial Unicode MS"/>
                <a:cs typeface="Arial Unicode MS"/>
              </a:rPr>
              <a:pPr fontAlgn="base">
                <a:spcBef>
                  <a:spcPct val="0"/>
                </a:spcBef>
                <a:spcAft>
                  <a:spcPct val="0"/>
                </a:spcAft>
              </a:pPr>
              <a:t>76</a:t>
            </a:fld>
            <a:endParaRPr lang="en-US">
              <a:ea typeface="Arial Unicode MS"/>
              <a:cs typeface="Arial Unicode MS"/>
            </a:endParaRPr>
          </a:p>
        </p:txBody>
      </p:sp>
      <p:sp>
        <p:nvSpPr>
          <p:cNvPr id="12083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083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568663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2083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4BB8F5-2BE5-40BA-995E-E402C6B1E788}" type="slidenum">
              <a:rPr lang="en-US">
                <a:ea typeface="Arial Unicode MS"/>
                <a:cs typeface="Arial Unicode MS"/>
              </a:rPr>
              <a:pPr fontAlgn="base">
                <a:spcBef>
                  <a:spcPct val="0"/>
                </a:spcBef>
                <a:spcAft>
                  <a:spcPct val="0"/>
                </a:spcAft>
              </a:pPr>
              <a:t>77</a:t>
            </a:fld>
            <a:endParaRPr lang="en-US">
              <a:ea typeface="Arial Unicode MS"/>
              <a:cs typeface="Arial Unicode MS"/>
            </a:endParaRPr>
          </a:p>
        </p:txBody>
      </p:sp>
      <p:sp>
        <p:nvSpPr>
          <p:cNvPr id="12083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083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32674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22531"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2B10E19B-C614-4DFD-AA1D-E7A9AB183C31}"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5</a:t>
            </a:fld>
            <a:endParaRPr lang="en-US">
              <a:solidFill>
                <a:srgbClr val="000000"/>
              </a:solidFill>
              <a:latin typeface="Times New Roman" pitchFamily="18" charset="0"/>
              <a:ea typeface="Arial Unicode MS"/>
              <a:cs typeface="Arial Unicode MS"/>
            </a:endParaRPr>
          </a:p>
        </p:txBody>
      </p:sp>
      <p:sp>
        <p:nvSpPr>
          <p:cNvPr id="2253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533"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623547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2288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BCD497-848C-4076-A916-29572ED496B1}" type="slidenum">
              <a:rPr lang="en-US">
                <a:ea typeface="Arial Unicode MS"/>
                <a:cs typeface="Arial Unicode MS"/>
              </a:rPr>
              <a:pPr fontAlgn="base">
                <a:spcBef>
                  <a:spcPct val="0"/>
                </a:spcBef>
                <a:spcAft>
                  <a:spcPct val="0"/>
                </a:spcAft>
              </a:pPr>
              <a:t>78</a:t>
            </a:fld>
            <a:endParaRPr lang="en-US">
              <a:ea typeface="Arial Unicode MS"/>
              <a:cs typeface="Arial Unicode MS"/>
            </a:endParaRPr>
          </a:p>
        </p:txBody>
      </p:sp>
      <p:sp>
        <p:nvSpPr>
          <p:cNvPr id="12288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288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795026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24931"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F29578-F30C-493F-B3B9-221C1B38D068}" type="slidenum">
              <a:rPr lang="en-US">
                <a:ea typeface="Arial Unicode MS"/>
                <a:cs typeface="Arial Unicode MS"/>
              </a:rPr>
              <a:pPr fontAlgn="base">
                <a:spcBef>
                  <a:spcPct val="0"/>
                </a:spcBef>
                <a:spcAft>
                  <a:spcPct val="0"/>
                </a:spcAft>
              </a:pPr>
              <a:t>79</a:t>
            </a:fld>
            <a:endParaRPr lang="en-US">
              <a:ea typeface="Arial Unicode MS"/>
              <a:cs typeface="Arial Unicode MS"/>
            </a:endParaRPr>
          </a:p>
        </p:txBody>
      </p:sp>
      <p:sp>
        <p:nvSpPr>
          <p:cNvPr id="12493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4933"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41463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26979"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251AA1-84CE-4A24-9AB5-AA897633CF5B}" type="slidenum">
              <a:rPr lang="en-US">
                <a:ea typeface="Arial Unicode MS"/>
                <a:cs typeface="Arial Unicode MS"/>
              </a:rPr>
              <a:pPr fontAlgn="base">
                <a:spcBef>
                  <a:spcPct val="0"/>
                </a:spcBef>
                <a:spcAft>
                  <a:spcPct val="0"/>
                </a:spcAft>
              </a:pPr>
              <a:t>80</a:t>
            </a:fld>
            <a:endParaRPr lang="en-US">
              <a:ea typeface="Arial Unicode MS"/>
              <a:cs typeface="Arial Unicode MS"/>
            </a:endParaRPr>
          </a:p>
        </p:txBody>
      </p:sp>
      <p:sp>
        <p:nvSpPr>
          <p:cNvPr id="12698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6981"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802765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2902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D886AC-4E34-4CEC-937C-B55775C3AA29}" type="slidenum">
              <a:rPr lang="en-US">
                <a:ea typeface="Arial Unicode MS"/>
                <a:cs typeface="Arial Unicode MS"/>
              </a:rPr>
              <a:pPr fontAlgn="base">
                <a:spcBef>
                  <a:spcPct val="0"/>
                </a:spcBef>
                <a:spcAft>
                  <a:spcPct val="0"/>
                </a:spcAft>
              </a:pPr>
              <a:t>81</a:t>
            </a:fld>
            <a:endParaRPr lang="en-US">
              <a:ea typeface="Arial Unicode MS"/>
              <a:cs typeface="Arial Unicode MS"/>
            </a:endParaRPr>
          </a:p>
        </p:txBody>
      </p:sp>
      <p:sp>
        <p:nvSpPr>
          <p:cNvPr id="12902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9029"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985920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Arial Unicode MS"/>
                <a:cs typeface="Arial Unicode MS"/>
              </a:rPr>
              <a:t>02/14/11</a:t>
            </a:r>
          </a:p>
        </p:txBody>
      </p:sp>
      <p:sp>
        <p:nvSpPr>
          <p:cNvPr id="13107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355A3C-40AD-4076-9D2E-9FFA23ADB2A6}" type="slidenum">
              <a:rPr lang="en-US">
                <a:ea typeface="Arial Unicode MS"/>
                <a:cs typeface="Arial Unicode MS"/>
              </a:rPr>
              <a:pPr fontAlgn="base">
                <a:spcBef>
                  <a:spcPct val="0"/>
                </a:spcBef>
                <a:spcAft>
                  <a:spcPct val="0"/>
                </a:spcAft>
              </a:pPr>
              <a:t>82</a:t>
            </a:fld>
            <a:endParaRPr lang="en-US">
              <a:ea typeface="Arial Unicode MS"/>
              <a:cs typeface="Arial Unicode MS"/>
            </a:endParaRPr>
          </a:p>
        </p:txBody>
      </p:sp>
      <p:sp>
        <p:nvSpPr>
          <p:cNvPr id="13107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107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155206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1264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C2FA1F-7DC0-4B14-95E1-2F066BDD04C5}" type="slidenum">
              <a:rPr lang="en-US">
                <a:solidFill>
                  <a:prstClr val="black"/>
                </a:solidFill>
                <a:ea typeface="Arial Unicode MS"/>
                <a:cs typeface="Arial Unicode MS"/>
              </a:rPr>
              <a:pPr/>
              <a:t>83</a:t>
            </a:fld>
            <a:endParaRPr lang="en-US">
              <a:solidFill>
                <a:prstClr val="black"/>
              </a:solidFill>
              <a:ea typeface="Arial Unicode MS"/>
              <a:cs typeface="Arial Unicode MS"/>
            </a:endParaRPr>
          </a:p>
        </p:txBody>
      </p:sp>
      <p:sp>
        <p:nvSpPr>
          <p:cNvPr id="11264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62213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1878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23D8FFA-AC9B-4771-A111-D46C93F2CE49}" type="slidenum">
              <a:rPr lang="en-US">
                <a:solidFill>
                  <a:prstClr val="black"/>
                </a:solidFill>
                <a:ea typeface="Arial Unicode MS"/>
                <a:cs typeface="Arial Unicode MS"/>
              </a:rPr>
              <a:pPr/>
              <a:t>84</a:t>
            </a:fld>
            <a:endParaRPr lang="en-US">
              <a:solidFill>
                <a:prstClr val="black"/>
              </a:solidFill>
              <a:ea typeface="Arial Unicode MS"/>
              <a:cs typeface="Arial Unicode MS"/>
            </a:endParaRPr>
          </a:p>
        </p:txBody>
      </p:sp>
      <p:sp>
        <p:nvSpPr>
          <p:cNvPr id="11878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8789"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10536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
          <p:cNvSpPr>
            <a:spLocks noGrp="1" noRot="1" noChangeAspect="1" noChangeArrowheads="1" noTextEdit="1"/>
          </p:cNvSpPr>
          <p:nvPr>
            <p:ph type="sldImg"/>
          </p:nvPr>
        </p:nvSpPr>
        <p:spPr bwMode="auto">
          <a:xfrm>
            <a:off x="1184275" y="708025"/>
            <a:ext cx="4654550" cy="3490913"/>
          </a:xfrm>
          <a:solidFill>
            <a:srgbClr val="FFFFFF"/>
          </a:solidFill>
          <a:ln>
            <a:solidFill>
              <a:srgbClr val="000000"/>
            </a:solidFill>
            <a:miter lim="800000"/>
            <a:headEnd/>
            <a:tailEnd/>
          </a:ln>
        </p:spPr>
      </p:sp>
      <p:sp>
        <p:nvSpPr>
          <p:cNvPr id="11059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17359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1264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C2FA1F-7DC0-4B14-95E1-2F066BDD04C5}" type="slidenum">
              <a:rPr lang="en-US">
                <a:solidFill>
                  <a:prstClr val="black"/>
                </a:solidFill>
                <a:ea typeface="Arial Unicode MS"/>
                <a:cs typeface="Arial Unicode MS"/>
              </a:rPr>
              <a:pPr/>
              <a:t>86</a:t>
            </a:fld>
            <a:endParaRPr lang="en-US">
              <a:solidFill>
                <a:prstClr val="black"/>
              </a:solidFill>
              <a:ea typeface="Arial Unicode MS"/>
              <a:cs typeface="Arial Unicode MS"/>
            </a:endParaRPr>
          </a:p>
        </p:txBody>
      </p:sp>
      <p:sp>
        <p:nvSpPr>
          <p:cNvPr id="11264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62213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1264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C2FA1F-7DC0-4B14-95E1-2F066BDD04C5}" type="slidenum">
              <a:rPr lang="en-US">
                <a:solidFill>
                  <a:prstClr val="black"/>
                </a:solidFill>
                <a:ea typeface="Arial Unicode MS"/>
                <a:cs typeface="Arial Unicode MS"/>
              </a:rPr>
              <a:pPr/>
              <a:t>87</a:t>
            </a:fld>
            <a:endParaRPr lang="en-US">
              <a:solidFill>
                <a:prstClr val="black"/>
              </a:solidFill>
              <a:ea typeface="Arial Unicode MS"/>
              <a:cs typeface="Arial Unicode MS"/>
            </a:endParaRPr>
          </a:p>
        </p:txBody>
      </p:sp>
      <p:sp>
        <p:nvSpPr>
          <p:cNvPr id="11264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62213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24579"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E6F094A2-D0DA-46B2-995F-D930C867F768}"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6</a:t>
            </a:fld>
            <a:endParaRPr lang="en-US">
              <a:solidFill>
                <a:srgbClr val="000000"/>
              </a:solidFill>
              <a:latin typeface="Times New Roman" pitchFamily="18" charset="0"/>
              <a:ea typeface="Arial Unicode MS"/>
              <a:cs typeface="Arial Unicode MS"/>
            </a:endParaRPr>
          </a:p>
        </p:txBody>
      </p:sp>
      <p:sp>
        <p:nvSpPr>
          <p:cNvPr id="2458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581"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4943024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1878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23D8FFA-AC9B-4771-A111-D46C93F2CE49}" type="slidenum">
              <a:rPr lang="en-US">
                <a:solidFill>
                  <a:prstClr val="black"/>
                </a:solidFill>
                <a:ea typeface="Arial Unicode MS"/>
                <a:cs typeface="Arial Unicode MS"/>
              </a:rPr>
              <a:pPr/>
              <a:t>88</a:t>
            </a:fld>
            <a:endParaRPr lang="en-US">
              <a:solidFill>
                <a:prstClr val="black"/>
              </a:solidFill>
              <a:ea typeface="Arial Unicode MS"/>
              <a:cs typeface="Arial Unicode MS"/>
            </a:endParaRPr>
          </a:p>
        </p:txBody>
      </p:sp>
      <p:sp>
        <p:nvSpPr>
          <p:cNvPr id="11878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8789"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10536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24931"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5F29578-F30C-493F-B3B9-221C1B38D068}" type="slidenum">
              <a:rPr lang="en-US">
                <a:solidFill>
                  <a:prstClr val="black"/>
                </a:solidFill>
                <a:ea typeface="Arial Unicode MS"/>
                <a:cs typeface="Arial Unicode MS"/>
              </a:rPr>
              <a:pPr/>
              <a:t>89</a:t>
            </a:fld>
            <a:endParaRPr lang="en-US">
              <a:solidFill>
                <a:prstClr val="black"/>
              </a:solidFill>
              <a:ea typeface="Arial Unicode MS"/>
              <a:cs typeface="Arial Unicode MS"/>
            </a:endParaRPr>
          </a:p>
        </p:txBody>
      </p:sp>
      <p:sp>
        <p:nvSpPr>
          <p:cNvPr id="12493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4933"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41463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3107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1355A3C-40AD-4076-9D2E-9FFA23ADB2A6}" type="slidenum">
              <a:rPr lang="en-US">
                <a:solidFill>
                  <a:prstClr val="black"/>
                </a:solidFill>
                <a:ea typeface="Arial Unicode MS"/>
                <a:cs typeface="Arial Unicode MS"/>
              </a:rPr>
              <a:pPr/>
              <a:t>90</a:t>
            </a:fld>
            <a:endParaRPr lang="en-US">
              <a:solidFill>
                <a:prstClr val="black"/>
              </a:solidFill>
              <a:ea typeface="Arial Unicode MS"/>
              <a:cs typeface="Arial Unicode MS"/>
            </a:endParaRPr>
          </a:p>
        </p:txBody>
      </p:sp>
      <p:sp>
        <p:nvSpPr>
          <p:cNvPr id="13107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107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155206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1264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C2FA1F-7DC0-4B14-95E1-2F066BDD04C5}" type="slidenum">
              <a:rPr lang="en-US">
                <a:solidFill>
                  <a:prstClr val="black"/>
                </a:solidFill>
                <a:ea typeface="Arial Unicode MS"/>
                <a:cs typeface="Arial Unicode MS"/>
              </a:rPr>
              <a:pPr/>
              <a:t>91</a:t>
            </a:fld>
            <a:endParaRPr lang="en-US">
              <a:solidFill>
                <a:prstClr val="black"/>
              </a:solidFill>
              <a:ea typeface="Arial Unicode MS"/>
              <a:cs typeface="Arial Unicode MS"/>
            </a:endParaRPr>
          </a:p>
        </p:txBody>
      </p:sp>
      <p:sp>
        <p:nvSpPr>
          <p:cNvPr id="11264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622132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1264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C2FA1F-7DC0-4B14-95E1-2F066BDD04C5}" type="slidenum">
              <a:rPr lang="en-US">
                <a:solidFill>
                  <a:prstClr val="black"/>
                </a:solidFill>
                <a:ea typeface="Arial Unicode MS"/>
                <a:cs typeface="Arial Unicode MS"/>
              </a:rPr>
              <a:pPr/>
              <a:t>92</a:t>
            </a:fld>
            <a:endParaRPr lang="en-US">
              <a:solidFill>
                <a:prstClr val="black"/>
              </a:solidFill>
              <a:ea typeface="Arial Unicode MS"/>
              <a:cs typeface="Arial Unicode MS"/>
            </a:endParaRPr>
          </a:p>
        </p:txBody>
      </p:sp>
      <p:sp>
        <p:nvSpPr>
          <p:cNvPr id="11264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62213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1264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C2FA1F-7DC0-4B14-95E1-2F066BDD04C5}" type="slidenum">
              <a:rPr lang="en-US">
                <a:solidFill>
                  <a:prstClr val="black"/>
                </a:solidFill>
                <a:ea typeface="Arial Unicode MS"/>
                <a:cs typeface="Arial Unicode MS"/>
              </a:rPr>
              <a:pPr/>
              <a:t>93</a:t>
            </a:fld>
            <a:endParaRPr lang="en-US">
              <a:solidFill>
                <a:prstClr val="black"/>
              </a:solidFill>
              <a:ea typeface="Arial Unicode MS"/>
              <a:cs typeface="Arial Unicode MS"/>
            </a:endParaRPr>
          </a:p>
        </p:txBody>
      </p:sp>
      <p:sp>
        <p:nvSpPr>
          <p:cNvPr id="11264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622132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1264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C2FA1F-7DC0-4B14-95E1-2F066BDD04C5}" type="slidenum">
              <a:rPr lang="en-US">
                <a:solidFill>
                  <a:prstClr val="black"/>
                </a:solidFill>
                <a:ea typeface="Arial Unicode MS"/>
                <a:cs typeface="Arial Unicode MS"/>
              </a:rPr>
              <a:pPr/>
              <a:t>94</a:t>
            </a:fld>
            <a:endParaRPr lang="en-US">
              <a:solidFill>
                <a:prstClr val="black"/>
              </a:solidFill>
              <a:ea typeface="Arial Unicode MS"/>
              <a:cs typeface="Arial Unicode MS"/>
            </a:endParaRPr>
          </a:p>
        </p:txBody>
      </p:sp>
      <p:sp>
        <p:nvSpPr>
          <p:cNvPr id="11264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62213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ea typeface="Arial Unicode MS"/>
                <a:cs typeface="Arial Unicode MS"/>
              </a:rPr>
              <a:t>02/14/11</a:t>
            </a:r>
          </a:p>
        </p:txBody>
      </p:sp>
      <p:sp>
        <p:nvSpPr>
          <p:cNvPr id="11264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C2FA1F-7DC0-4B14-95E1-2F066BDD04C5}" type="slidenum">
              <a:rPr lang="en-US">
                <a:solidFill>
                  <a:prstClr val="black"/>
                </a:solidFill>
                <a:ea typeface="Arial Unicode MS"/>
                <a:cs typeface="Arial Unicode MS"/>
              </a:rPr>
              <a:pPr/>
              <a:t>95</a:t>
            </a:fld>
            <a:endParaRPr lang="en-US">
              <a:solidFill>
                <a:prstClr val="black"/>
              </a:solidFill>
              <a:ea typeface="Arial Unicode MS"/>
              <a:cs typeface="Arial Unicode MS"/>
            </a:endParaRPr>
          </a:p>
        </p:txBody>
      </p:sp>
      <p:sp>
        <p:nvSpPr>
          <p:cNvPr id="11264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622132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
          <p:cNvSpPr>
            <a:spLocks noGrp="1" noRot="1" noChangeAspect="1" noChangeArrowheads="1" noTextEdit="1"/>
          </p:cNvSpPr>
          <p:nvPr>
            <p:ph type="sldImg"/>
          </p:nvPr>
        </p:nvSpPr>
        <p:spPr bwMode="auto">
          <a:xfrm>
            <a:off x="1184275" y="708025"/>
            <a:ext cx="4654550" cy="3490913"/>
          </a:xfrm>
          <a:solidFill>
            <a:srgbClr val="FFFFFF"/>
          </a:solidFill>
          <a:ln>
            <a:solidFill>
              <a:srgbClr val="000000"/>
            </a:solidFill>
            <a:miter lim="800000"/>
            <a:headEnd/>
            <a:tailEnd/>
          </a:ln>
        </p:spPr>
      </p:sp>
      <p:sp>
        <p:nvSpPr>
          <p:cNvPr id="11059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9259747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4"/>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cs typeface="Arial Unicode MS" charset="0"/>
              </a:rPr>
              <a:t>02/14/11</a:t>
            </a:r>
          </a:p>
        </p:txBody>
      </p:sp>
      <p:sp>
        <p:nvSpPr>
          <p:cNvPr id="50179"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ACAB3AC1-1D46-FF48-838E-026EEEC8AD68}" type="slidenum">
              <a:rPr lang="en-US">
                <a:cs typeface="Arial Unicode MS" charset="0"/>
              </a:rPr>
              <a:pPr/>
              <a:t>97</a:t>
            </a:fld>
            <a:endParaRPr lang="en-US">
              <a:cs typeface="Arial Unicode MS" charset="0"/>
            </a:endParaRPr>
          </a:p>
        </p:txBody>
      </p:sp>
      <p:sp>
        <p:nvSpPr>
          <p:cNvPr id="5018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0181" name="Rectangle 2"/>
          <p:cNvSpPr>
            <a:spLocks noGrp="1" noChangeArrowheads="1"/>
          </p:cNvSpPr>
          <p:nvPr>
            <p:ph type="body" idx="1"/>
          </p:nvPr>
        </p:nvSpPr>
        <p:spPr bwMode="auto">
          <a:xfrm>
            <a:off x="701675" y="4421188"/>
            <a:ext cx="5618163"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26627"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11A6FCD8-F6E1-4DFA-AB71-1D27FB9B7A83}"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7</a:t>
            </a:fld>
            <a:endParaRPr lang="en-US">
              <a:solidFill>
                <a:srgbClr val="000000"/>
              </a:solidFill>
              <a:latin typeface="Times New Roman" pitchFamily="18" charset="0"/>
              <a:ea typeface="Arial Unicode MS"/>
              <a:cs typeface="Arial Unicode MS"/>
            </a:endParaRPr>
          </a:p>
        </p:txBody>
      </p:sp>
      <p:sp>
        <p:nvSpPr>
          <p:cNvPr id="2662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629"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195118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4"/>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cs typeface="Arial Unicode MS" charset="0"/>
              </a:rPr>
              <a:t>02/14/11</a:t>
            </a:r>
          </a:p>
        </p:txBody>
      </p:sp>
      <p:sp>
        <p:nvSpPr>
          <p:cNvPr id="51203"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095DFA2C-D7DF-4148-83EB-DAD56BC3E804}" type="slidenum">
              <a:rPr lang="en-US">
                <a:cs typeface="Arial Unicode MS" charset="0"/>
              </a:rPr>
              <a:pPr/>
              <a:t>98</a:t>
            </a:fld>
            <a:endParaRPr lang="en-US">
              <a:cs typeface="Arial Unicode MS" charset="0"/>
            </a:endParaRPr>
          </a:p>
        </p:txBody>
      </p:sp>
      <p:sp>
        <p:nvSpPr>
          <p:cNvPr id="5120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1205" name="Rectangle 2"/>
          <p:cNvSpPr>
            <a:spLocks noGrp="1" noChangeArrowheads="1"/>
          </p:cNvSpPr>
          <p:nvPr>
            <p:ph type="body" idx="1"/>
          </p:nvPr>
        </p:nvSpPr>
        <p:spPr bwMode="auto">
          <a:xfrm>
            <a:off x="701675" y="4421188"/>
            <a:ext cx="5618163"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4"/>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cs typeface="Arial Unicode MS" charset="0"/>
              </a:rPr>
              <a:t>02/14/11</a:t>
            </a:r>
          </a:p>
        </p:txBody>
      </p:sp>
      <p:sp>
        <p:nvSpPr>
          <p:cNvPr id="52227"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86E394EA-7637-6B4D-847F-675E449C9DF6}" type="slidenum">
              <a:rPr lang="en-US">
                <a:cs typeface="Arial Unicode MS" charset="0"/>
              </a:rPr>
              <a:pPr/>
              <a:t>99</a:t>
            </a:fld>
            <a:endParaRPr lang="en-US">
              <a:cs typeface="Arial Unicode MS" charset="0"/>
            </a:endParaRPr>
          </a:p>
        </p:txBody>
      </p:sp>
      <p:sp>
        <p:nvSpPr>
          <p:cNvPr id="5222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2229" name="Rectangle 2"/>
          <p:cNvSpPr>
            <a:spLocks noGrp="1" noChangeArrowheads="1"/>
          </p:cNvSpPr>
          <p:nvPr>
            <p:ph type="body" idx="1"/>
          </p:nvPr>
        </p:nvSpPr>
        <p:spPr bwMode="auto">
          <a:xfrm>
            <a:off x="701675" y="4421188"/>
            <a:ext cx="5618163"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4"/>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cs typeface="Arial Unicode MS" charset="0"/>
              </a:rPr>
              <a:t>02/14/11</a:t>
            </a:r>
          </a:p>
        </p:txBody>
      </p:sp>
      <p:sp>
        <p:nvSpPr>
          <p:cNvPr id="53251"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C77E28F0-E2C8-6A41-9D0F-523EC1AC9D22}" type="slidenum">
              <a:rPr lang="en-US">
                <a:cs typeface="Arial Unicode MS" charset="0"/>
              </a:rPr>
              <a:pPr/>
              <a:t>100</a:t>
            </a:fld>
            <a:endParaRPr lang="en-US">
              <a:cs typeface="Arial Unicode MS" charset="0"/>
            </a:endParaRPr>
          </a:p>
        </p:txBody>
      </p:sp>
      <p:sp>
        <p:nvSpPr>
          <p:cNvPr id="5325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253" name="Rectangle 2"/>
          <p:cNvSpPr>
            <a:spLocks noGrp="1" noChangeArrowheads="1"/>
          </p:cNvSpPr>
          <p:nvPr>
            <p:ph type="body" idx="1"/>
          </p:nvPr>
        </p:nvSpPr>
        <p:spPr bwMode="auto">
          <a:xfrm>
            <a:off x="701675" y="4421188"/>
            <a:ext cx="5618163"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4"/>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cs typeface="Arial Unicode MS" charset="0"/>
              </a:rPr>
              <a:t>02/14/11</a:t>
            </a:r>
          </a:p>
        </p:txBody>
      </p:sp>
      <p:sp>
        <p:nvSpPr>
          <p:cNvPr id="54275"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CF41C33E-7D20-274D-96D5-5E6DCEDE3B0F}" type="slidenum">
              <a:rPr lang="en-US">
                <a:cs typeface="Arial Unicode MS" charset="0"/>
              </a:rPr>
              <a:pPr/>
              <a:t>101</a:t>
            </a:fld>
            <a:endParaRPr lang="en-US">
              <a:cs typeface="Arial Unicode MS" charset="0"/>
            </a:endParaRPr>
          </a:p>
        </p:txBody>
      </p:sp>
      <p:sp>
        <p:nvSpPr>
          <p:cNvPr id="5427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4277" name="Rectangle 2"/>
          <p:cNvSpPr>
            <a:spLocks noGrp="1" noChangeArrowheads="1"/>
          </p:cNvSpPr>
          <p:nvPr>
            <p:ph type="body" idx="1"/>
          </p:nvPr>
        </p:nvSpPr>
        <p:spPr bwMode="auto">
          <a:xfrm>
            <a:off x="701675" y="4421188"/>
            <a:ext cx="5618163"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4"/>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cs typeface="Arial Unicode MS" charset="0"/>
              </a:rPr>
              <a:t>02/14/11</a:t>
            </a:r>
          </a:p>
        </p:txBody>
      </p:sp>
      <p:sp>
        <p:nvSpPr>
          <p:cNvPr id="55299"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ABCB3CE-33E9-7949-9159-3052726EDCF9}" type="slidenum">
              <a:rPr lang="en-US">
                <a:cs typeface="Arial Unicode MS" charset="0"/>
              </a:rPr>
              <a:pPr/>
              <a:t>102</a:t>
            </a:fld>
            <a:endParaRPr lang="en-US">
              <a:cs typeface="Arial Unicode MS" charset="0"/>
            </a:endParaRPr>
          </a:p>
        </p:txBody>
      </p:sp>
      <p:sp>
        <p:nvSpPr>
          <p:cNvPr id="5530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5301" name="Rectangle 2"/>
          <p:cNvSpPr>
            <a:spLocks noGrp="1" noChangeArrowheads="1"/>
          </p:cNvSpPr>
          <p:nvPr>
            <p:ph type="body" idx="1"/>
          </p:nvPr>
        </p:nvSpPr>
        <p:spPr bwMode="auto">
          <a:xfrm>
            <a:off x="701675" y="4421188"/>
            <a:ext cx="5618163"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4"/>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cs typeface="Arial Unicode MS" charset="0"/>
              </a:rPr>
              <a:t>02/14/11</a:t>
            </a:r>
          </a:p>
        </p:txBody>
      </p:sp>
      <p:sp>
        <p:nvSpPr>
          <p:cNvPr id="56323"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24089A1-AA3F-674F-9C04-4F23C288E833}" type="slidenum">
              <a:rPr lang="en-US">
                <a:cs typeface="Arial Unicode MS" charset="0"/>
              </a:rPr>
              <a:pPr/>
              <a:t>103</a:t>
            </a:fld>
            <a:endParaRPr lang="en-US">
              <a:cs typeface="Arial Unicode MS" charset="0"/>
            </a:endParaRPr>
          </a:p>
        </p:txBody>
      </p:sp>
      <p:sp>
        <p:nvSpPr>
          <p:cNvPr id="5632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6325" name="Rectangle 2"/>
          <p:cNvSpPr>
            <a:spLocks noGrp="1" noChangeArrowheads="1"/>
          </p:cNvSpPr>
          <p:nvPr>
            <p:ph type="body" idx="1"/>
          </p:nvPr>
        </p:nvSpPr>
        <p:spPr bwMode="auto">
          <a:xfrm>
            <a:off x="701675" y="4421188"/>
            <a:ext cx="5618163"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4"/>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cs typeface="Arial Unicode MS" charset="0"/>
              </a:rPr>
              <a:t>02/14/11</a:t>
            </a:r>
          </a:p>
        </p:txBody>
      </p:sp>
      <p:sp>
        <p:nvSpPr>
          <p:cNvPr id="57347"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15C28B8F-42B3-3748-BB7B-C89626D0035A}" type="slidenum">
              <a:rPr lang="en-US">
                <a:cs typeface="Arial Unicode MS" charset="0"/>
              </a:rPr>
              <a:pPr/>
              <a:t>104</a:t>
            </a:fld>
            <a:endParaRPr lang="en-US">
              <a:cs typeface="Arial Unicode MS" charset="0"/>
            </a:endParaRPr>
          </a:p>
        </p:txBody>
      </p:sp>
      <p:sp>
        <p:nvSpPr>
          <p:cNvPr id="5734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349" name="Rectangle 2"/>
          <p:cNvSpPr>
            <a:spLocks noGrp="1" noChangeArrowheads="1"/>
          </p:cNvSpPr>
          <p:nvPr>
            <p:ph type="body" idx="1"/>
          </p:nvPr>
        </p:nvSpPr>
        <p:spPr bwMode="auto">
          <a:xfrm>
            <a:off x="701675" y="4421188"/>
            <a:ext cx="5618163"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2425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69312382-EE54-4B25-8380-BEF7A708510A}" type="slidenum">
              <a:rPr lang="en-US" altLang="en-US" sz="1200">
                <a:solidFill>
                  <a:srgbClr val="000000"/>
                </a:solidFill>
                <a:latin typeface="Times New Roman" pitchFamily="18" charset="0"/>
                <a:ea typeface="Arial Unicode MS" pitchFamily="34" charset="-128"/>
              </a:rPr>
              <a:pPr/>
              <a:t>105</a:t>
            </a:fld>
            <a:endParaRPr lang="en-US" altLang="en-US" sz="1200">
              <a:solidFill>
                <a:srgbClr val="000000"/>
              </a:solidFill>
              <a:latin typeface="Times New Roman" pitchFamily="18" charset="0"/>
              <a:ea typeface="Arial Unicode MS" pitchFamily="34" charset="-128"/>
            </a:endParaRPr>
          </a:p>
        </p:txBody>
      </p:sp>
      <p:sp>
        <p:nvSpPr>
          <p:cNvPr id="224260"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24261"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2528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99E09AB9-0C3A-4493-9AE9-4DB1C46600AA}" type="slidenum">
              <a:rPr lang="en-US" altLang="en-US" sz="1200">
                <a:solidFill>
                  <a:srgbClr val="000000"/>
                </a:solidFill>
                <a:latin typeface="Times New Roman" pitchFamily="18" charset="0"/>
                <a:ea typeface="Arial Unicode MS" pitchFamily="34" charset="-128"/>
              </a:rPr>
              <a:pPr/>
              <a:t>112</a:t>
            </a:fld>
            <a:endParaRPr lang="en-US" altLang="en-US" sz="1200">
              <a:solidFill>
                <a:srgbClr val="000000"/>
              </a:solidFill>
              <a:latin typeface="Times New Roman" pitchFamily="18" charset="0"/>
              <a:ea typeface="Arial Unicode MS" pitchFamily="34" charset="-128"/>
            </a:endParaRPr>
          </a:p>
        </p:txBody>
      </p:sp>
      <p:sp>
        <p:nvSpPr>
          <p:cNvPr id="225284"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25285"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2630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175EF183-6DBE-41EE-86F3-87138294AACA}" type="slidenum">
              <a:rPr lang="en-US" altLang="en-US" sz="1200">
                <a:solidFill>
                  <a:srgbClr val="000000"/>
                </a:solidFill>
                <a:latin typeface="Times New Roman" pitchFamily="18" charset="0"/>
                <a:ea typeface="Arial Unicode MS" pitchFamily="34" charset="-128"/>
              </a:rPr>
              <a:pPr/>
              <a:t>113</a:t>
            </a:fld>
            <a:endParaRPr lang="en-US" altLang="en-US" sz="1200">
              <a:solidFill>
                <a:srgbClr val="000000"/>
              </a:solidFill>
              <a:latin typeface="Times New Roman" pitchFamily="18" charset="0"/>
              <a:ea typeface="Arial Unicode MS" pitchFamily="34" charset="-128"/>
            </a:endParaRPr>
          </a:p>
        </p:txBody>
      </p:sp>
      <p:sp>
        <p:nvSpPr>
          <p:cNvPr id="226308"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26309"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2867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0F245B1A-2DFB-4CE6-8B1A-A341285E4F09}"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8</a:t>
            </a:fld>
            <a:endParaRPr lang="en-US">
              <a:solidFill>
                <a:srgbClr val="000000"/>
              </a:solidFill>
              <a:latin typeface="Times New Roman" pitchFamily="18" charset="0"/>
              <a:ea typeface="Arial Unicode MS"/>
              <a:cs typeface="Arial Unicode MS"/>
            </a:endParaRPr>
          </a:p>
        </p:txBody>
      </p:sp>
      <p:sp>
        <p:nvSpPr>
          <p:cNvPr id="2867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677"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7572672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33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2733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AE9D1F61-2788-4E0E-B10A-17F9BF618DEA}" type="slidenum">
              <a:rPr lang="en-US" altLang="en-US" sz="1200">
                <a:solidFill>
                  <a:srgbClr val="000000"/>
                </a:solidFill>
                <a:latin typeface="Times New Roman" pitchFamily="18" charset="0"/>
                <a:ea typeface="Arial Unicode MS" pitchFamily="34" charset="-128"/>
              </a:rPr>
              <a:pPr/>
              <a:t>114</a:t>
            </a:fld>
            <a:endParaRPr lang="en-US" altLang="en-US" sz="1200">
              <a:solidFill>
                <a:srgbClr val="000000"/>
              </a:solidFill>
              <a:latin typeface="Times New Roman" pitchFamily="18" charset="0"/>
              <a:ea typeface="Arial Unicode MS" pitchFamily="34" charset="-128"/>
            </a:endParaRPr>
          </a:p>
        </p:txBody>
      </p:sp>
      <p:sp>
        <p:nvSpPr>
          <p:cNvPr id="227332"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27333"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2835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B65BA7B2-AD99-4598-9C35-F96CFED1FF48}" type="slidenum">
              <a:rPr lang="en-US" altLang="en-US" sz="1200">
                <a:solidFill>
                  <a:srgbClr val="000000"/>
                </a:solidFill>
                <a:latin typeface="Times New Roman" pitchFamily="18" charset="0"/>
                <a:ea typeface="Arial Unicode MS" pitchFamily="34" charset="-128"/>
              </a:rPr>
              <a:pPr/>
              <a:t>115</a:t>
            </a:fld>
            <a:endParaRPr lang="en-US" altLang="en-US" sz="1200">
              <a:solidFill>
                <a:srgbClr val="000000"/>
              </a:solidFill>
              <a:latin typeface="Times New Roman" pitchFamily="18" charset="0"/>
              <a:ea typeface="Arial Unicode MS" pitchFamily="34" charset="-128"/>
            </a:endParaRPr>
          </a:p>
        </p:txBody>
      </p:sp>
      <p:sp>
        <p:nvSpPr>
          <p:cNvPr id="228356"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28357"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2937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BC8F42F8-F8E6-4808-8638-323BED708B08}" type="slidenum">
              <a:rPr lang="en-US" altLang="en-US" sz="1200">
                <a:solidFill>
                  <a:srgbClr val="000000"/>
                </a:solidFill>
                <a:latin typeface="Times New Roman" pitchFamily="18" charset="0"/>
                <a:ea typeface="Arial Unicode MS" pitchFamily="34" charset="-128"/>
              </a:rPr>
              <a:pPr/>
              <a:t>116</a:t>
            </a:fld>
            <a:endParaRPr lang="en-US" altLang="en-US" sz="1200">
              <a:solidFill>
                <a:srgbClr val="000000"/>
              </a:solidFill>
              <a:latin typeface="Times New Roman" pitchFamily="18" charset="0"/>
              <a:ea typeface="Arial Unicode MS" pitchFamily="34" charset="-128"/>
            </a:endParaRPr>
          </a:p>
        </p:txBody>
      </p:sp>
      <p:sp>
        <p:nvSpPr>
          <p:cNvPr id="229380"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29381"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3040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2ADDE8B2-0D54-4CE0-A227-24DB48C6E343}" type="slidenum">
              <a:rPr lang="en-US" altLang="en-US" sz="1200">
                <a:solidFill>
                  <a:srgbClr val="000000"/>
                </a:solidFill>
                <a:latin typeface="Times New Roman" pitchFamily="18" charset="0"/>
                <a:ea typeface="Arial Unicode MS" pitchFamily="34" charset="-128"/>
              </a:rPr>
              <a:pPr/>
              <a:t>117</a:t>
            </a:fld>
            <a:endParaRPr lang="en-US" altLang="en-US" sz="1200">
              <a:solidFill>
                <a:srgbClr val="000000"/>
              </a:solidFill>
              <a:latin typeface="Times New Roman" pitchFamily="18" charset="0"/>
              <a:ea typeface="Arial Unicode MS" pitchFamily="34" charset="-128"/>
            </a:endParaRPr>
          </a:p>
        </p:txBody>
      </p:sp>
      <p:sp>
        <p:nvSpPr>
          <p:cNvPr id="230404"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30405"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3142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30438844-8864-43D0-9ECA-BD9918DAF034}" type="slidenum">
              <a:rPr lang="en-US" altLang="en-US" sz="1200">
                <a:solidFill>
                  <a:srgbClr val="000000"/>
                </a:solidFill>
                <a:latin typeface="Times New Roman" pitchFamily="18" charset="0"/>
                <a:ea typeface="Arial Unicode MS" pitchFamily="34" charset="-128"/>
              </a:rPr>
              <a:pPr/>
              <a:t>118</a:t>
            </a:fld>
            <a:endParaRPr lang="en-US" altLang="en-US" sz="1200">
              <a:solidFill>
                <a:srgbClr val="000000"/>
              </a:solidFill>
              <a:latin typeface="Times New Roman" pitchFamily="18" charset="0"/>
              <a:ea typeface="Arial Unicode MS" pitchFamily="34" charset="-128"/>
            </a:endParaRPr>
          </a:p>
        </p:txBody>
      </p:sp>
      <p:sp>
        <p:nvSpPr>
          <p:cNvPr id="231428" name="Text Box 1"/>
          <p:cNvSpPr txBox="1">
            <a:spLocks noChangeArrowheads="1"/>
          </p:cNvSpPr>
          <p:nvPr/>
        </p:nvSpPr>
        <p:spPr bwMode="auto">
          <a:xfrm>
            <a:off x="3977531" y="8841738"/>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48" tIns="47761" rIns="91848" bIns="47761"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r" defTabSz="457886" eaLnBrk="0" hangingPunct="0">
              <a:buSzPct val="100000"/>
            </a:pPr>
            <a:fld id="{9E3E1FE3-7FD5-466C-A0DD-4821AA7CD836}" type="slidenum">
              <a:rPr lang="en-GB" altLang="en-US" sz="1200">
                <a:solidFill>
                  <a:srgbClr val="FFFFFF"/>
                </a:solidFill>
              </a:rPr>
              <a:pPr algn="r" defTabSz="457886" eaLnBrk="0" hangingPunct="0">
                <a:buSzPct val="100000"/>
              </a:pPr>
              <a:t>118</a:t>
            </a:fld>
            <a:endParaRPr lang="en-GB" altLang="en-US" sz="1200">
              <a:solidFill>
                <a:srgbClr val="FFFFFF"/>
              </a:solidFill>
            </a:endParaRPr>
          </a:p>
        </p:txBody>
      </p:sp>
      <p:sp>
        <p:nvSpPr>
          <p:cNvPr id="231429" name="Rectangle 2"/>
          <p:cNvSpPr>
            <a:spLocks noGrp="1" noRot="1" noChangeAspect="1" noChangeArrowheads="1" noTextEdit="1"/>
          </p:cNvSpPr>
          <p:nvPr>
            <p:ph type="sldImg"/>
          </p:nvPr>
        </p:nvSpPr>
        <p:spPr>
          <a:xfrm>
            <a:off x="1183240" y="697865"/>
            <a:ext cx="4656621" cy="3490913"/>
          </a:xfrm>
          <a:solidFill>
            <a:srgbClr val="FFFFFF"/>
          </a:solidFill>
          <a:ln/>
        </p:spPr>
      </p:sp>
      <p:sp>
        <p:nvSpPr>
          <p:cNvPr id="231430" name="Text Box 3"/>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There are four different types of bases and they can be in any order on the DNA chain.  It is this order that determines the genetic code and sequence</a:t>
            </a: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3245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B70FBBF2-B07D-4EE7-9E45-EA366ECDD164}" type="slidenum">
              <a:rPr lang="en-US" altLang="en-US" sz="1200">
                <a:solidFill>
                  <a:srgbClr val="000000"/>
                </a:solidFill>
                <a:latin typeface="Times New Roman" pitchFamily="18" charset="0"/>
                <a:ea typeface="Arial Unicode MS" pitchFamily="34" charset="-128"/>
              </a:rPr>
              <a:pPr/>
              <a:t>119</a:t>
            </a:fld>
            <a:endParaRPr lang="en-US" altLang="en-US" sz="1200">
              <a:solidFill>
                <a:srgbClr val="000000"/>
              </a:solidFill>
              <a:latin typeface="Times New Roman" pitchFamily="18" charset="0"/>
              <a:ea typeface="Arial Unicode MS" pitchFamily="34" charset="-128"/>
            </a:endParaRPr>
          </a:p>
        </p:txBody>
      </p:sp>
      <p:sp>
        <p:nvSpPr>
          <p:cNvPr id="232452"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32453"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3347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DA3BD4E8-6FE5-49D5-8242-DEFEC194DD10}" type="slidenum">
              <a:rPr lang="en-US" altLang="en-US" sz="1200">
                <a:solidFill>
                  <a:srgbClr val="000000"/>
                </a:solidFill>
                <a:latin typeface="Times New Roman" pitchFamily="18" charset="0"/>
                <a:ea typeface="Arial Unicode MS" pitchFamily="34" charset="-128"/>
              </a:rPr>
              <a:pPr/>
              <a:t>120</a:t>
            </a:fld>
            <a:endParaRPr lang="en-US" altLang="en-US" sz="1200">
              <a:solidFill>
                <a:srgbClr val="000000"/>
              </a:solidFill>
              <a:latin typeface="Times New Roman" pitchFamily="18" charset="0"/>
              <a:ea typeface="Arial Unicode MS" pitchFamily="34" charset="-128"/>
            </a:endParaRPr>
          </a:p>
        </p:txBody>
      </p:sp>
      <p:sp>
        <p:nvSpPr>
          <p:cNvPr id="233476" name="Text Box 1"/>
          <p:cNvSpPr txBox="1">
            <a:spLocks noChangeArrowheads="1"/>
          </p:cNvSpPr>
          <p:nvPr/>
        </p:nvSpPr>
        <p:spPr bwMode="auto">
          <a:xfrm>
            <a:off x="3977531" y="8841738"/>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48" tIns="47761" rIns="91848" bIns="47761"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r" defTabSz="457886" eaLnBrk="0" hangingPunct="0">
              <a:buSzPct val="100000"/>
            </a:pPr>
            <a:fld id="{729537B3-C8C8-45B9-AEC9-D5C11C702A7E}" type="slidenum">
              <a:rPr lang="en-GB" altLang="en-US" sz="1200">
                <a:solidFill>
                  <a:srgbClr val="FFFFFF"/>
                </a:solidFill>
              </a:rPr>
              <a:pPr algn="r" defTabSz="457886" eaLnBrk="0" hangingPunct="0">
                <a:buSzPct val="100000"/>
              </a:pPr>
              <a:t>120</a:t>
            </a:fld>
            <a:endParaRPr lang="en-GB" altLang="en-US" sz="1200">
              <a:solidFill>
                <a:srgbClr val="FFFFFF"/>
              </a:solidFill>
            </a:endParaRPr>
          </a:p>
        </p:txBody>
      </p:sp>
      <p:sp>
        <p:nvSpPr>
          <p:cNvPr id="233477" name="Rectangle 2"/>
          <p:cNvSpPr>
            <a:spLocks noGrp="1" noRot="1" noChangeAspect="1" noChangeArrowheads="1" noTextEdit="1"/>
          </p:cNvSpPr>
          <p:nvPr>
            <p:ph type="sldImg"/>
          </p:nvPr>
        </p:nvSpPr>
        <p:spPr>
          <a:xfrm>
            <a:off x="1183240" y="697865"/>
            <a:ext cx="4656621" cy="3490913"/>
          </a:xfrm>
          <a:solidFill>
            <a:srgbClr val="FFFFFF"/>
          </a:solidFill>
          <a:ln/>
        </p:spPr>
      </p:sp>
      <p:sp>
        <p:nvSpPr>
          <p:cNvPr id="233478" name="Text Box 3"/>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Adenine, thymine, guanine, cytosine, adenine and guanine are larger called purines, other two are pyrimidines</a:t>
            </a: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Phosphate and deoxyribose sugar is the same for each base used</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3449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3CD848CD-AFA2-4037-8C10-2E9849FF05A1}" type="slidenum">
              <a:rPr lang="en-US" altLang="en-US" sz="1200">
                <a:solidFill>
                  <a:srgbClr val="000000"/>
                </a:solidFill>
                <a:latin typeface="Times New Roman" pitchFamily="18" charset="0"/>
                <a:ea typeface="Arial Unicode MS" pitchFamily="34" charset="-128"/>
              </a:rPr>
              <a:pPr/>
              <a:t>121</a:t>
            </a:fld>
            <a:endParaRPr lang="en-US" altLang="en-US" sz="1200">
              <a:solidFill>
                <a:srgbClr val="000000"/>
              </a:solidFill>
              <a:latin typeface="Times New Roman" pitchFamily="18" charset="0"/>
              <a:ea typeface="Arial Unicode MS" pitchFamily="34" charset="-128"/>
            </a:endParaRPr>
          </a:p>
        </p:txBody>
      </p:sp>
      <p:sp>
        <p:nvSpPr>
          <p:cNvPr id="234500"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34501"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3552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6292E991-FB37-4584-93A5-6AE6D434DC68}" type="slidenum">
              <a:rPr lang="en-US" altLang="en-US" sz="1200">
                <a:solidFill>
                  <a:srgbClr val="000000"/>
                </a:solidFill>
                <a:latin typeface="Times New Roman" pitchFamily="18" charset="0"/>
                <a:ea typeface="Arial Unicode MS" pitchFamily="34" charset="-128"/>
              </a:rPr>
              <a:pPr/>
              <a:t>122</a:t>
            </a:fld>
            <a:endParaRPr lang="en-US" altLang="en-US" sz="1200">
              <a:solidFill>
                <a:srgbClr val="000000"/>
              </a:solidFill>
              <a:latin typeface="Times New Roman" pitchFamily="18" charset="0"/>
              <a:ea typeface="Arial Unicode MS" pitchFamily="34" charset="-128"/>
            </a:endParaRPr>
          </a:p>
        </p:txBody>
      </p:sp>
      <p:sp>
        <p:nvSpPr>
          <p:cNvPr id="235524"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35525"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3654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8221BF09-0D6B-4FD3-9C26-552DE9D24317}" type="slidenum">
              <a:rPr lang="en-US" altLang="en-US" sz="1200">
                <a:solidFill>
                  <a:srgbClr val="000000"/>
                </a:solidFill>
                <a:latin typeface="Times New Roman" pitchFamily="18" charset="0"/>
                <a:ea typeface="Arial Unicode MS" pitchFamily="34" charset="-128"/>
              </a:rPr>
              <a:pPr/>
              <a:t>123</a:t>
            </a:fld>
            <a:endParaRPr lang="en-US" altLang="en-US" sz="1200">
              <a:solidFill>
                <a:srgbClr val="000000"/>
              </a:solidFill>
              <a:latin typeface="Times New Roman" pitchFamily="18" charset="0"/>
              <a:ea typeface="Arial Unicode MS" pitchFamily="34" charset="-128"/>
            </a:endParaRPr>
          </a:p>
        </p:txBody>
      </p:sp>
      <p:sp>
        <p:nvSpPr>
          <p:cNvPr id="236548" name="Text Box 1"/>
          <p:cNvSpPr txBox="1">
            <a:spLocks noChangeArrowheads="1"/>
          </p:cNvSpPr>
          <p:nvPr/>
        </p:nvSpPr>
        <p:spPr bwMode="auto">
          <a:xfrm>
            <a:off x="3977531" y="8841738"/>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48" tIns="47761" rIns="91848" bIns="47761"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r" defTabSz="457886" eaLnBrk="0" hangingPunct="0">
              <a:buSzPct val="100000"/>
            </a:pPr>
            <a:fld id="{8EA97E90-D8A9-4536-9304-BD91B477F280}" type="slidenum">
              <a:rPr lang="en-GB" altLang="en-US" sz="1200">
                <a:solidFill>
                  <a:srgbClr val="FFFFFF"/>
                </a:solidFill>
              </a:rPr>
              <a:pPr algn="r" defTabSz="457886" eaLnBrk="0" hangingPunct="0">
                <a:buSzPct val="100000"/>
              </a:pPr>
              <a:t>123</a:t>
            </a:fld>
            <a:endParaRPr lang="en-GB" altLang="en-US" sz="1200">
              <a:solidFill>
                <a:srgbClr val="FFFFFF"/>
              </a:solidFill>
            </a:endParaRPr>
          </a:p>
        </p:txBody>
      </p:sp>
      <p:sp>
        <p:nvSpPr>
          <p:cNvPr id="236549" name="Rectangle 2"/>
          <p:cNvSpPr>
            <a:spLocks noGrp="1" noRot="1" noChangeAspect="1" noChangeArrowheads="1" noTextEdit="1"/>
          </p:cNvSpPr>
          <p:nvPr>
            <p:ph type="sldImg"/>
          </p:nvPr>
        </p:nvSpPr>
        <p:spPr>
          <a:xfrm>
            <a:off x="1183240" y="697865"/>
            <a:ext cx="4656621" cy="3490913"/>
          </a:xfrm>
          <a:solidFill>
            <a:srgbClr val="FFFFFF"/>
          </a:solidFill>
          <a:ln/>
        </p:spPr>
      </p:sp>
      <p:sp>
        <p:nvSpPr>
          <p:cNvPr id="236550" name="Text Box 3"/>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DNA has two polynucleotide chains or strands linked by hydrogen bonds A- T, C-G.  Cheltenham and Gloucester and Telegraph and argus.</a:t>
            </a: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Note the number of hydrogen bonds between each pair</a:t>
            </a: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The specific base pairing is essential for protein synthesis and DNA replication</a:t>
            </a: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Precise order determines the sequence in a gene and ultimately what an organism is and looks like</a:t>
            </a: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30723"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BC71A972-FB31-497B-8300-27602F0FD477}"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9</a:t>
            </a:fld>
            <a:endParaRPr lang="en-US">
              <a:solidFill>
                <a:srgbClr val="000000"/>
              </a:solidFill>
              <a:latin typeface="Times New Roman" pitchFamily="18" charset="0"/>
              <a:ea typeface="Arial Unicode MS"/>
              <a:cs typeface="Arial Unicode MS"/>
            </a:endParaRPr>
          </a:p>
        </p:txBody>
      </p:sp>
      <p:sp>
        <p:nvSpPr>
          <p:cNvPr id="3072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0725" name="Rectangle 2"/>
          <p:cNvSpPr>
            <a:spLocks noGrp="1" noChangeArrowheads="1"/>
          </p:cNvSpPr>
          <p:nvPr>
            <p:ph type="body" idx="1"/>
          </p:nvPr>
        </p:nvSpPr>
        <p:spPr bwMode="auto">
          <a:xfrm>
            <a:off x="701675" y="4421188"/>
            <a:ext cx="5618163" cy="4189412"/>
          </a:xfrm>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1696884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7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3757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AD77EF7D-4EB5-4019-8DFD-ED9970AD29CF}" type="slidenum">
              <a:rPr lang="en-US" altLang="en-US" sz="1200">
                <a:solidFill>
                  <a:srgbClr val="000000"/>
                </a:solidFill>
                <a:latin typeface="Times New Roman" pitchFamily="18" charset="0"/>
                <a:ea typeface="Arial Unicode MS" pitchFamily="34" charset="-128"/>
              </a:rPr>
              <a:pPr/>
              <a:t>124</a:t>
            </a:fld>
            <a:endParaRPr lang="en-US" altLang="en-US" sz="1200">
              <a:solidFill>
                <a:srgbClr val="000000"/>
              </a:solidFill>
              <a:latin typeface="Times New Roman" pitchFamily="18" charset="0"/>
              <a:ea typeface="Arial Unicode MS" pitchFamily="34" charset="-128"/>
            </a:endParaRPr>
          </a:p>
        </p:txBody>
      </p:sp>
      <p:sp>
        <p:nvSpPr>
          <p:cNvPr id="237572" name="Text Box 1"/>
          <p:cNvSpPr txBox="1">
            <a:spLocks noChangeArrowheads="1"/>
          </p:cNvSpPr>
          <p:nvPr/>
        </p:nvSpPr>
        <p:spPr bwMode="auto">
          <a:xfrm>
            <a:off x="3977531" y="8841738"/>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48" tIns="47761" rIns="91848" bIns="47761"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r" defTabSz="457886" eaLnBrk="0" hangingPunct="0">
              <a:buSzPct val="100000"/>
            </a:pPr>
            <a:fld id="{945D9E03-35C8-450C-877B-A8F9715BF1F4}" type="slidenum">
              <a:rPr lang="en-GB" altLang="en-US" sz="1200">
                <a:solidFill>
                  <a:srgbClr val="FFFFFF"/>
                </a:solidFill>
              </a:rPr>
              <a:pPr algn="r" defTabSz="457886" eaLnBrk="0" hangingPunct="0">
                <a:buSzPct val="100000"/>
              </a:pPr>
              <a:t>124</a:t>
            </a:fld>
            <a:endParaRPr lang="en-GB" altLang="en-US" sz="1200">
              <a:solidFill>
                <a:srgbClr val="FFFFFF"/>
              </a:solidFill>
            </a:endParaRPr>
          </a:p>
        </p:txBody>
      </p:sp>
      <p:sp>
        <p:nvSpPr>
          <p:cNvPr id="237573" name="Rectangle 2"/>
          <p:cNvSpPr>
            <a:spLocks noGrp="1" noRot="1" noChangeAspect="1" noChangeArrowheads="1" noTextEdit="1"/>
          </p:cNvSpPr>
          <p:nvPr>
            <p:ph type="sldImg"/>
          </p:nvPr>
        </p:nvSpPr>
        <p:spPr>
          <a:xfrm>
            <a:off x="1183240" y="697865"/>
            <a:ext cx="4656621" cy="3490913"/>
          </a:xfrm>
          <a:solidFill>
            <a:srgbClr val="FFFFFF"/>
          </a:solidFill>
          <a:ln/>
        </p:spPr>
      </p:sp>
      <p:sp>
        <p:nvSpPr>
          <p:cNvPr id="237574" name="Text Box 3"/>
          <p:cNvSpPr>
            <a:spLocks noGrp="1" noChangeArrowheads="1"/>
          </p:cNvSpPr>
          <p:nvPr>
            <p:ph type="body" idx="1"/>
          </p:nvPr>
        </p:nvSpPr>
        <p:spPr>
          <a:xfrm>
            <a:off x="702946" y="4422459"/>
            <a:ext cx="561720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Two DNA strands form a double helix structure.  The sugar and phosphate groups are inorganic and the nitrogen base is organic – what advantage does making a helical arrangement give to the DNA – protects against water (base are hydrophobic)</a:t>
            </a: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Two strands are antiparallel – strands run in opposite directions to each other</a:t>
            </a: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5’ end where the carbon 5 of the pentose sugar is nearest to the end and the 3’ end where the carbon 3 of the pentose sugar is nearest to the end.  </a:t>
            </a: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r>
              <a:rPr lang="en-GB" altLang="en-US" smtClean="0">
                <a:latin typeface="Calibri" pitchFamily="34" charset="0"/>
                <a:ea typeface="MS PGothic" pitchFamily="34" charset="-128"/>
              </a:rPr>
              <a:t>Each species is genetically different with a unique sequence.  Amount of A will always be the same as amount of T and C and G will also be the same.  Species have relative differences in their percentages of bases. </a:t>
            </a:r>
          </a:p>
          <a:p>
            <a:pPr>
              <a:spcBef>
                <a:spcPct val="0"/>
              </a:spcBef>
              <a:tabLst>
                <a:tab pos="0" algn="l"/>
                <a:tab pos="465836" algn="l"/>
                <a:tab pos="931670" algn="l"/>
                <a:tab pos="1399096" algn="l"/>
                <a:tab pos="1864931" algn="l"/>
                <a:tab pos="2332356" algn="l"/>
                <a:tab pos="2798191" algn="l"/>
                <a:tab pos="3265616" algn="l"/>
                <a:tab pos="3731452" algn="l"/>
                <a:tab pos="4198877" algn="l"/>
                <a:tab pos="4664712" algn="l"/>
                <a:tab pos="5132137" algn="l"/>
                <a:tab pos="5597972" algn="l"/>
                <a:tab pos="6065397" algn="l"/>
                <a:tab pos="6531232" algn="l"/>
                <a:tab pos="6998657" algn="l"/>
                <a:tab pos="7464493" algn="l"/>
                <a:tab pos="7931918" algn="l"/>
                <a:tab pos="8397753" algn="l"/>
                <a:tab pos="8863588" algn="l"/>
                <a:tab pos="9331014" algn="l"/>
              </a:tabLst>
            </a:pPr>
            <a:endParaRPr lang="en-GB" altLang="en-US" smtClean="0">
              <a:latin typeface="Calibri" pitchFamily="34" charset="0"/>
              <a:ea typeface="MS PGothic"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r>
              <a:rPr lang="en-US" sz="1200">
                <a:solidFill>
                  <a:srgbClr val="000000"/>
                </a:solidFill>
                <a:latin typeface="Times New Roman" pitchFamily="18" charset="0"/>
                <a:ea typeface="Arial Unicode MS" pitchFamily="34" charset="-128"/>
                <a:cs typeface="Arial Unicode MS" pitchFamily="34" charset="-128"/>
              </a:rPr>
              <a:t>02/14/11</a:t>
            </a:r>
          </a:p>
        </p:txBody>
      </p:sp>
      <p:sp>
        <p:nvSpPr>
          <p:cNvPr id="23859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fld id="{B4C8B00A-479A-4C23-9DF4-AADEBF468205}" type="slidenum">
              <a:rPr lang="en-US" sz="1200">
                <a:solidFill>
                  <a:srgbClr val="000000"/>
                </a:solidFill>
                <a:latin typeface="Times New Roman" pitchFamily="18" charset="0"/>
                <a:ea typeface="Arial Unicode MS" pitchFamily="34" charset="-128"/>
              </a:rPr>
              <a:pPr/>
              <a:t>125</a:t>
            </a:fld>
            <a:endParaRPr lang="en-US" sz="1200">
              <a:solidFill>
                <a:srgbClr val="000000"/>
              </a:solidFill>
              <a:latin typeface="Times New Roman" pitchFamily="18" charset="0"/>
              <a:ea typeface="Arial Unicode MS" pitchFamily="34" charset="-128"/>
            </a:endParaRPr>
          </a:p>
        </p:txBody>
      </p:sp>
      <p:sp>
        <p:nvSpPr>
          <p:cNvPr id="238596" name="Rectangle 1"/>
          <p:cNvSpPr>
            <a:spLocks noGrp="1" noRot="1" noChangeAspect="1" noChangeArrowheads="1" noTextEdit="1"/>
          </p:cNvSpPr>
          <p:nvPr>
            <p:ph type="sldImg"/>
          </p:nvPr>
        </p:nvSpPr>
        <p:spPr>
          <a:solidFill>
            <a:srgbClr val="FFFFFF"/>
          </a:solidFill>
          <a:ln/>
        </p:spPr>
      </p:sp>
      <p:sp>
        <p:nvSpPr>
          <p:cNvPr id="238597" name="Rectangle 2"/>
          <p:cNvSpPr>
            <a:spLocks noGrp="1" noChangeArrowheads="1"/>
          </p:cNvSpPr>
          <p:nvPr>
            <p:ph type="body" idx="1"/>
          </p:nvPr>
        </p:nvSpPr>
        <p:spPr>
          <a:xfrm>
            <a:off x="701357" y="4420869"/>
            <a:ext cx="5618798" cy="4190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0"/>
              </a:spcBef>
            </a:pPr>
            <a:endParaRPr lang="en-US" smtClean="0">
              <a:latin typeface="Times New Roman"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1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r>
              <a:rPr lang="en-US" sz="1200">
                <a:solidFill>
                  <a:srgbClr val="000000"/>
                </a:solidFill>
                <a:latin typeface="Times New Roman" pitchFamily="18" charset="0"/>
                <a:ea typeface="Arial Unicode MS" pitchFamily="34" charset="-128"/>
                <a:cs typeface="Arial Unicode MS" pitchFamily="34" charset="-128"/>
              </a:rPr>
              <a:t>02/14/11</a:t>
            </a:r>
          </a:p>
        </p:txBody>
      </p:sp>
      <p:sp>
        <p:nvSpPr>
          <p:cNvPr id="23961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fld id="{77C08ABB-E249-4B29-B35A-193661917C8C}" type="slidenum">
              <a:rPr lang="en-US" sz="1200">
                <a:solidFill>
                  <a:srgbClr val="000000"/>
                </a:solidFill>
                <a:latin typeface="Times New Roman" pitchFamily="18" charset="0"/>
                <a:ea typeface="Arial Unicode MS" pitchFamily="34" charset="-128"/>
              </a:rPr>
              <a:pPr/>
              <a:t>134</a:t>
            </a:fld>
            <a:endParaRPr lang="en-US" sz="1200">
              <a:solidFill>
                <a:srgbClr val="000000"/>
              </a:solidFill>
              <a:latin typeface="Times New Roman" pitchFamily="18" charset="0"/>
              <a:ea typeface="Arial Unicode MS" pitchFamily="34" charset="-128"/>
            </a:endParaRPr>
          </a:p>
        </p:txBody>
      </p:sp>
      <p:sp>
        <p:nvSpPr>
          <p:cNvPr id="239620" name="Rectangle 1"/>
          <p:cNvSpPr>
            <a:spLocks noGrp="1" noRot="1" noChangeAspect="1" noChangeArrowheads="1" noTextEdit="1"/>
          </p:cNvSpPr>
          <p:nvPr>
            <p:ph type="sldImg"/>
          </p:nvPr>
        </p:nvSpPr>
        <p:spPr>
          <a:solidFill>
            <a:srgbClr val="FFFFFF"/>
          </a:solidFill>
          <a:ln/>
        </p:spPr>
      </p:sp>
      <p:sp>
        <p:nvSpPr>
          <p:cNvPr id="239621" name="Rectangle 2"/>
          <p:cNvSpPr>
            <a:spLocks noGrp="1" noChangeArrowheads="1"/>
          </p:cNvSpPr>
          <p:nvPr>
            <p:ph type="body" idx="1"/>
          </p:nvPr>
        </p:nvSpPr>
        <p:spPr>
          <a:xfrm>
            <a:off x="701357" y="4420869"/>
            <a:ext cx="5618798" cy="4190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0"/>
              </a:spcBef>
            </a:pPr>
            <a:endParaRPr lang="en-US" smtClean="0">
              <a:latin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4064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AE310C87-5D01-45A7-885F-B7F0B631BB1B}" type="slidenum">
              <a:rPr lang="en-US" altLang="en-US" sz="1200">
                <a:solidFill>
                  <a:srgbClr val="000000"/>
                </a:solidFill>
                <a:latin typeface="Times New Roman" pitchFamily="18" charset="0"/>
                <a:ea typeface="Arial Unicode MS" pitchFamily="34" charset="-128"/>
              </a:rPr>
              <a:pPr/>
              <a:t>135</a:t>
            </a:fld>
            <a:endParaRPr lang="en-US" altLang="en-US" sz="1200">
              <a:solidFill>
                <a:srgbClr val="000000"/>
              </a:solidFill>
              <a:latin typeface="Times New Roman" pitchFamily="18" charset="0"/>
              <a:ea typeface="Arial Unicode MS" pitchFamily="34" charset="-128"/>
            </a:endParaRPr>
          </a:p>
        </p:txBody>
      </p:sp>
      <p:sp>
        <p:nvSpPr>
          <p:cNvPr id="240644" name="Rectangle 1"/>
          <p:cNvSpPr>
            <a:spLocks noGrp="1" noRot="1" noChangeAspect="1" noChangeArrowheads="1" noTextEdit="1"/>
          </p:cNvSpPr>
          <p:nvPr>
            <p:ph type="sldImg"/>
          </p:nvPr>
        </p:nvSpPr>
        <p:spPr>
          <a:xfrm>
            <a:off x="1184275" y="698500"/>
            <a:ext cx="4654550" cy="3490913"/>
          </a:xfrm>
          <a:solidFill>
            <a:srgbClr val="FFFFFF"/>
          </a:solidFill>
          <a:ln/>
        </p:spPr>
      </p:sp>
      <p:sp>
        <p:nvSpPr>
          <p:cNvPr id="240645"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4166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C8F8D0B1-8EB4-4ED1-86F4-E6BAF5309C63}" type="slidenum">
              <a:rPr lang="en-US" altLang="en-US" sz="1200">
                <a:solidFill>
                  <a:srgbClr val="000000"/>
                </a:solidFill>
                <a:latin typeface="Times New Roman" pitchFamily="18" charset="0"/>
                <a:ea typeface="Arial Unicode MS" pitchFamily="34" charset="-128"/>
              </a:rPr>
              <a:pPr/>
              <a:t>137</a:t>
            </a:fld>
            <a:endParaRPr lang="en-US" altLang="en-US" sz="1200">
              <a:solidFill>
                <a:srgbClr val="000000"/>
              </a:solidFill>
              <a:latin typeface="Times New Roman" pitchFamily="18" charset="0"/>
              <a:ea typeface="Arial Unicode MS" pitchFamily="34" charset="-128"/>
            </a:endParaRPr>
          </a:p>
        </p:txBody>
      </p:sp>
      <p:sp>
        <p:nvSpPr>
          <p:cNvPr id="241668" name="Rectangle 1"/>
          <p:cNvSpPr>
            <a:spLocks noGrp="1" noRot="1" noChangeAspect="1" noChangeArrowheads="1" noTextEdit="1"/>
          </p:cNvSpPr>
          <p:nvPr>
            <p:ph type="sldImg"/>
          </p:nvPr>
        </p:nvSpPr>
        <p:spPr>
          <a:xfrm>
            <a:off x="1184275" y="698500"/>
            <a:ext cx="4654550" cy="3490913"/>
          </a:xfrm>
          <a:solidFill>
            <a:srgbClr val="FFFFFF"/>
          </a:solidFill>
          <a:ln/>
        </p:spPr>
      </p:sp>
      <p:sp>
        <p:nvSpPr>
          <p:cNvPr id="241669"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4269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0ED82D51-24E8-4142-B121-7586F859F20A}" type="slidenum">
              <a:rPr lang="en-US" altLang="en-US" sz="1200">
                <a:solidFill>
                  <a:srgbClr val="000000"/>
                </a:solidFill>
                <a:latin typeface="Times New Roman" pitchFamily="18" charset="0"/>
                <a:ea typeface="Arial Unicode MS" pitchFamily="34" charset="-128"/>
              </a:rPr>
              <a:pPr/>
              <a:t>138</a:t>
            </a:fld>
            <a:endParaRPr lang="en-US" altLang="en-US" sz="1200">
              <a:solidFill>
                <a:srgbClr val="000000"/>
              </a:solidFill>
              <a:latin typeface="Times New Roman" pitchFamily="18" charset="0"/>
              <a:ea typeface="Arial Unicode MS" pitchFamily="34" charset="-128"/>
            </a:endParaRPr>
          </a:p>
        </p:txBody>
      </p:sp>
      <p:sp>
        <p:nvSpPr>
          <p:cNvPr id="242692" name="Rectangle 1"/>
          <p:cNvSpPr>
            <a:spLocks noGrp="1" noRot="1" noChangeAspect="1" noChangeArrowheads="1" noTextEdit="1"/>
          </p:cNvSpPr>
          <p:nvPr>
            <p:ph type="sldImg"/>
          </p:nvPr>
        </p:nvSpPr>
        <p:spPr>
          <a:xfrm>
            <a:off x="1184275" y="698500"/>
            <a:ext cx="4654550" cy="3490913"/>
          </a:xfrm>
          <a:solidFill>
            <a:srgbClr val="FFFFFF"/>
          </a:solidFill>
          <a:ln/>
        </p:spPr>
      </p:sp>
      <p:sp>
        <p:nvSpPr>
          <p:cNvPr id="242693"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71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4371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AB50D148-44DF-4035-A4AF-01B0EAAD1EDE}" type="slidenum">
              <a:rPr lang="en-US" altLang="en-US" sz="1200">
                <a:solidFill>
                  <a:srgbClr val="000000"/>
                </a:solidFill>
                <a:latin typeface="Times New Roman" pitchFamily="18" charset="0"/>
                <a:ea typeface="Arial Unicode MS" pitchFamily="34" charset="-128"/>
              </a:rPr>
              <a:pPr/>
              <a:t>139</a:t>
            </a:fld>
            <a:endParaRPr lang="en-US" altLang="en-US" sz="1200">
              <a:solidFill>
                <a:srgbClr val="000000"/>
              </a:solidFill>
              <a:latin typeface="Times New Roman" pitchFamily="18" charset="0"/>
              <a:ea typeface="Arial Unicode MS" pitchFamily="34" charset="-128"/>
            </a:endParaRPr>
          </a:p>
        </p:txBody>
      </p:sp>
      <p:sp>
        <p:nvSpPr>
          <p:cNvPr id="243716" name="Rectangle 1"/>
          <p:cNvSpPr>
            <a:spLocks noGrp="1" noRot="1" noChangeAspect="1" noChangeArrowheads="1" noTextEdit="1"/>
          </p:cNvSpPr>
          <p:nvPr>
            <p:ph type="sldImg"/>
          </p:nvPr>
        </p:nvSpPr>
        <p:spPr>
          <a:xfrm>
            <a:off x="1184275" y="698500"/>
            <a:ext cx="4654550" cy="3490913"/>
          </a:xfrm>
          <a:solidFill>
            <a:srgbClr val="FFFFFF"/>
          </a:solidFill>
          <a:ln/>
        </p:spPr>
      </p:sp>
      <p:sp>
        <p:nvSpPr>
          <p:cNvPr id="243717"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4473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4BB02A5F-17BF-4F30-9A50-664BA30025AC}" type="slidenum">
              <a:rPr lang="en-US" altLang="en-US" sz="1200">
                <a:solidFill>
                  <a:srgbClr val="000000"/>
                </a:solidFill>
                <a:latin typeface="Times New Roman" pitchFamily="18" charset="0"/>
                <a:ea typeface="Arial Unicode MS" pitchFamily="34" charset="-128"/>
              </a:rPr>
              <a:pPr/>
              <a:t>140</a:t>
            </a:fld>
            <a:endParaRPr lang="en-US" altLang="en-US" sz="1200">
              <a:solidFill>
                <a:srgbClr val="000000"/>
              </a:solidFill>
              <a:latin typeface="Times New Roman" pitchFamily="18" charset="0"/>
              <a:ea typeface="Arial Unicode MS" pitchFamily="34" charset="-128"/>
            </a:endParaRPr>
          </a:p>
        </p:txBody>
      </p:sp>
      <p:sp>
        <p:nvSpPr>
          <p:cNvPr id="244740" name="Rectangle 1"/>
          <p:cNvSpPr>
            <a:spLocks noGrp="1" noRot="1" noChangeAspect="1" noChangeArrowheads="1" noTextEdit="1"/>
          </p:cNvSpPr>
          <p:nvPr>
            <p:ph type="sldImg"/>
          </p:nvPr>
        </p:nvSpPr>
        <p:spPr>
          <a:xfrm>
            <a:off x="1184275" y="698500"/>
            <a:ext cx="4654550" cy="3490913"/>
          </a:xfrm>
          <a:solidFill>
            <a:srgbClr val="FFFFFF"/>
          </a:solidFill>
          <a:ln/>
        </p:spPr>
      </p:sp>
      <p:sp>
        <p:nvSpPr>
          <p:cNvPr id="244741"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6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4576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27626756-327D-42DB-A184-3E9F786E9F0C}" type="slidenum">
              <a:rPr lang="en-US" altLang="en-US" sz="1200">
                <a:solidFill>
                  <a:srgbClr val="000000"/>
                </a:solidFill>
                <a:latin typeface="Times New Roman" pitchFamily="18" charset="0"/>
                <a:ea typeface="Arial Unicode MS" pitchFamily="34" charset="-128"/>
              </a:rPr>
              <a:pPr/>
              <a:t>141</a:t>
            </a:fld>
            <a:endParaRPr lang="en-US" altLang="en-US" sz="1200">
              <a:solidFill>
                <a:srgbClr val="000000"/>
              </a:solidFill>
              <a:latin typeface="Times New Roman" pitchFamily="18" charset="0"/>
              <a:ea typeface="Arial Unicode MS" pitchFamily="34" charset="-128"/>
            </a:endParaRPr>
          </a:p>
        </p:txBody>
      </p:sp>
      <p:sp>
        <p:nvSpPr>
          <p:cNvPr id="245764"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45765"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4678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CCDC8D44-36D6-421B-86D2-CC3EA9E3AA3A}" type="slidenum">
              <a:rPr lang="en-US" altLang="en-US" sz="1200">
                <a:solidFill>
                  <a:srgbClr val="000000"/>
                </a:solidFill>
                <a:latin typeface="Times New Roman" pitchFamily="18" charset="0"/>
                <a:ea typeface="Arial Unicode MS" pitchFamily="34" charset="-128"/>
              </a:rPr>
              <a:pPr/>
              <a:t>142</a:t>
            </a:fld>
            <a:endParaRPr lang="en-US" altLang="en-US" sz="1200">
              <a:solidFill>
                <a:srgbClr val="000000"/>
              </a:solidFill>
              <a:latin typeface="Times New Roman" pitchFamily="18" charset="0"/>
              <a:ea typeface="Arial Unicode MS" pitchFamily="34" charset="-128"/>
            </a:endParaRPr>
          </a:p>
        </p:txBody>
      </p:sp>
      <p:sp>
        <p:nvSpPr>
          <p:cNvPr id="246788"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46789"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4"/>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tabLst>
                <a:tab pos="738188" algn="l"/>
                <a:tab pos="1476375" algn="l"/>
                <a:tab pos="2216150" algn="l"/>
                <a:tab pos="2954338" algn="l"/>
              </a:tabLst>
            </a:pPr>
            <a:r>
              <a:rPr lang="en-US">
                <a:solidFill>
                  <a:srgbClr val="000000"/>
                </a:solidFill>
                <a:latin typeface="Times New Roman" pitchFamily="18" charset="0"/>
                <a:ea typeface="Arial Unicode MS"/>
                <a:cs typeface="Arial Unicode MS"/>
              </a:rPr>
              <a:t>02/14/11</a:t>
            </a:r>
          </a:p>
        </p:txBody>
      </p:sp>
      <p:sp>
        <p:nvSpPr>
          <p:cNvPr id="32771"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38188" algn="l"/>
                <a:tab pos="1476375" algn="l"/>
                <a:tab pos="2216150" algn="l"/>
                <a:tab pos="2954338" algn="l"/>
              </a:tabLst>
            </a:pPr>
            <a:fld id="{DB6D151E-5743-46DE-9B34-4DAC4E59002A}" type="slidenum">
              <a:rPr lang="en-US">
                <a:solidFill>
                  <a:srgbClr val="000000"/>
                </a:solidFill>
                <a:latin typeface="Times New Roman" pitchFamily="18" charset="0"/>
                <a:ea typeface="Arial Unicode MS"/>
                <a:cs typeface="Arial Unicode MS"/>
              </a:rPr>
              <a:pPr fontAlgn="base">
                <a:spcBef>
                  <a:spcPct val="0"/>
                </a:spcBef>
                <a:spcAft>
                  <a:spcPct val="0"/>
                </a:spcAft>
                <a:tabLst>
                  <a:tab pos="738188" algn="l"/>
                  <a:tab pos="1476375" algn="l"/>
                  <a:tab pos="2216150" algn="l"/>
                  <a:tab pos="2954338" algn="l"/>
                </a:tabLst>
              </a:pPr>
              <a:t>10</a:t>
            </a:fld>
            <a:endParaRPr lang="en-US">
              <a:solidFill>
                <a:srgbClr val="000000"/>
              </a:solidFill>
              <a:latin typeface="Times New Roman" pitchFamily="18" charset="0"/>
              <a:ea typeface="Arial Unicode MS"/>
              <a:cs typeface="Arial Unicode MS"/>
            </a:endParaRPr>
          </a:p>
        </p:txBody>
      </p:sp>
      <p:sp>
        <p:nvSpPr>
          <p:cNvPr id="32772" name="Text Box 1"/>
          <p:cNvSpPr txBox="1">
            <a:spLocks noChangeArrowheads="1"/>
          </p:cNvSpPr>
          <p:nvPr/>
        </p:nvSpPr>
        <p:spPr bwMode="auto">
          <a:xfrm>
            <a:off x="3978275" y="8842375"/>
            <a:ext cx="3043238" cy="465138"/>
          </a:xfrm>
          <a:prstGeom prst="rect">
            <a:avLst/>
          </a:prstGeom>
          <a:noFill/>
          <a:ln w="9525">
            <a:noFill/>
            <a:miter lim="800000"/>
            <a:headEnd/>
            <a:tailEnd/>
          </a:ln>
        </p:spPr>
        <p:txBody>
          <a:bodyPr lIns="91854" tIns="47764" rIns="91854" bIns="47764"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8995547-7F52-4108-8207-E99802F90760}" type="slidenum">
              <a:rPr lang="en-US" sz="1200">
                <a:solidFill>
                  <a:srgbClr val="FFFFFF"/>
                </a:solidFill>
                <a:ea typeface="ＭＳ Ｐゴシック"/>
                <a:cs typeface="ＭＳ Ｐゴシック"/>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10</a:t>
            </a:fld>
            <a:endParaRPr lang="en-US" sz="1200">
              <a:solidFill>
                <a:srgbClr val="FFFFFF"/>
              </a:solidFill>
              <a:ea typeface="ＭＳ Ｐゴシック"/>
              <a:cs typeface="ＭＳ Ｐゴシック"/>
            </a:endParaRPr>
          </a:p>
        </p:txBody>
      </p:sp>
      <p:sp>
        <p:nvSpPr>
          <p:cNvPr id="3277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2774"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a:spcBef>
                <a:spcPts val="463"/>
              </a:spcBef>
              <a:tabLst>
                <a:tab pos="0" algn="l"/>
                <a:tab pos="465138" algn="l"/>
                <a:tab pos="931863" algn="l"/>
                <a:tab pos="1398588" algn="l"/>
                <a:tab pos="1865313" algn="l"/>
                <a:tab pos="2332038" algn="l"/>
                <a:tab pos="2798763" algn="l"/>
                <a:tab pos="3265488" algn="l"/>
                <a:tab pos="3732213" algn="l"/>
                <a:tab pos="4198938" algn="l"/>
                <a:tab pos="4665663" algn="l"/>
                <a:tab pos="5132388" algn="l"/>
                <a:tab pos="5599113" algn="l"/>
                <a:tab pos="6065838" algn="l"/>
                <a:tab pos="6532563" algn="l"/>
                <a:tab pos="6997700" algn="l"/>
                <a:tab pos="7464425" algn="l"/>
                <a:tab pos="7931150" algn="l"/>
                <a:tab pos="8397875" algn="l"/>
                <a:tab pos="8864600" algn="l"/>
                <a:tab pos="9331325" algn="l"/>
              </a:tabLst>
            </a:pPr>
            <a:endParaRPr lang="en-US" smtClean="0">
              <a:ea typeface="ＭＳ Ｐゴシック"/>
              <a:cs typeface="ＭＳ Ｐゴシック"/>
            </a:endParaRPr>
          </a:p>
        </p:txBody>
      </p:sp>
    </p:spTree>
    <p:extLst>
      <p:ext uri="{BB962C8B-B14F-4D97-AF65-F5344CB8AC3E}">
        <p14:creationId xmlns:p14="http://schemas.microsoft.com/office/powerpoint/2010/main" val="21214808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781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4781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1273D892-EF75-4450-BDF8-AE4466D556B1}" type="slidenum">
              <a:rPr lang="en-US" altLang="en-US" sz="1200">
                <a:solidFill>
                  <a:srgbClr val="000000"/>
                </a:solidFill>
                <a:latin typeface="Times New Roman" pitchFamily="18" charset="0"/>
                <a:ea typeface="Arial Unicode MS" pitchFamily="34" charset="-128"/>
              </a:rPr>
              <a:pPr/>
              <a:t>143</a:t>
            </a:fld>
            <a:endParaRPr lang="en-US" altLang="en-US" sz="1200">
              <a:solidFill>
                <a:srgbClr val="000000"/>
              </a:solidFill>
              <a:latin typeface="Times New Roman" pitchFamily="18" charset="0"/>
              <a:ea typeface="Arial Unicode MS" pitchFamily="34" charset="-128"/>
            </a:endParaRPr>
          </a:p>
        </p:txBody>
      </p:sp>
      <p:sp>
        <p:nvSpPr>
          <p:cNvPr id="247812"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47813"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4883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DA18E542-199F-4182-952F-5604E1075C44}" type="slidenum">
              <a:rPr lang="en-US" altLang="en-US" sz="1200">
                <a:solidFill>
                  <a:srgbClr val="000000"/>
                </a:solidFill>
                <a:latin typeface="Times New Roman" pitchFamily="18" charset="0"/>
                <a:ea typeface="Arial Unicode MS" pitchFamily="34" charset="-128"/>
              </a:rPr>
              <a:pPr/>
              <a:t>144</a:t>
            </a:fld>
            <a:endParaRPr lang="en-US" altLang="en-US" sz="1200">
              <a:solidFill>
                <a:srgbClr val="000000"/>
              </a:solidFill>
              <a:latin typeface="Times New Roman" pitchFamily="18" charset="0"/>
              <a:ea typeface="Arial Unicode MS" pitchFamily="34" charset="-128"/>
            </a:endParaRPr>
          </a:p>
        </p:txBody>
      </p:sp>
      <p:sp>
        <p:nvSpPr>
          <p:cNvPr id="248836"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48837"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4985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233535B8-4324-491E-B3C6-23D1F3AF2FFF}" type="slidenum">
              <a:rPr lang="en-US" altLang="en-US" sz="1200">
                <a:solidFill>
                  <a:srgbClr val="000000"/>
                </a:solidFill>
                <a:latin typeface="Times New Roman" pitchFamily="18" charset="0"/>
                <a:ea typeface="Arial Unicode MS" pitchFamily="34" charset="-128"/>
              </a:rPr>
              <a:pPr/>
              <a:t>145</a:t>
            </a:fld>
            <a:endParaRPr lang="en-US" altLang="en-US" sz="1200">
              <a:solidFill>
                <a:srgbClr val="000000"/>
              </a:solidFill>
              <a:latin typeface="Times New Roman" pitchFamily="18" charset="0"/>
              <a:ea typeface="Arial Unicode MS" pitchFamily="34" charset="-128"/>
            </a:endParaRPr>
          </a:p>
        </p:txBody>
      </p:sp>
      <p:sp>
        <p:nvSpPr>
          <p:cNvPr id="249860" name="Rectangle 1"/>
          <p:cNvSpPr>
            <a:spLocks noGrp="1" noRot="1" noChangeAspect="1" noChangeArrowheads="1" noTextEdit="1"/>
          </p:cNvSpPr>
          <p:nvPr>
            <p:ph type="sldImg"/>
          </p:nvPr>
        </p:nvSpPr>
        <p:spPr>
          <a:xfrm>
            <a:off x="1184275" y="698500"/>
            <a:ext cx="4654550" cy="3490913"/>
          </a:xfrm>
          <a:solidFill>
            <a:srgbClr val="FFFFFF"/>
          </a:solidFill>
          <a:ln/>
        </p:spPr>
      </p:sp>
      <p:sp>
        <p:nvSpPr>
          <p:cNvPr id="249861"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5088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3F4D5562-6D8D-41A8-A7AE-C29A68B69D2B}" type="slidenum">
              <a:rPr lang="en-US" altLang="en-US" sz="1200">
                <a:solidFill>
                  <a:srgbClr val="000000"/>
                </a:solidFill>
                <a:latin typeface="Times New Roman" pitchFamily="18" charset="0"/>
                <a:ea typeface="Arial Unicode MS" pitchFamily="34" charset="-128"/>
              </a:rPr>
              <a:pPr/>
              <a:t>146</a:t>
            </a:fld>
            <a:endParaRPr lang="en-US" altLang="en-US" sz="1200">
              <a:solidFill>
                <a:srgbClr val="000000"/>
              </a:solidFill>
              <a:latin typeface="Times New Roman" pitchFamily="18" charset="0"/>
              <a:ea typeface="Arial Unicode MS" pitchFamily="34" charset="-128"/>
            </a:endParaRPr>
          </a:p>
        </p:txBody>
      </p:sp>
      <p:sp>
        <p:nvSpPr>
          <p:cNvPr id="250884" name="Rectangle 1"/>
          <p:cNvSpPr>
            <a:spLocks noGrp="1" noRot="1" noChangeAspect="1" noChangeArrowheads="1" noTextEdit="1"/>
          </p:cNvSpPr>
          <p:nvPr>
            <p:ph type="sldImg"/>
          </p:nvPr>
        </p:nvSpPr>
        <p:spPr>
          <a:xfrm>
            <a:off x="1184275" y="698500"/>
            <a:ext cx="4654550" cy="3490913"/>
          </a:xfrm>
          <a:solidFill>
            <a:srgbClr val="FFFFFF"/>
          </a:solidFill>
          <a:ln/>
        </p:spPr>
      </p:sp>
      <p:sp>
        <p:nvSpPr>
          <p:cNvPr id="250885"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5190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54FA3F2C-B617-43AD-B5DA-B25081F6B2F1}" type="slidenum">
              <a:rPr lang="en-US" altLang="en-US" sz="1200">
                <a:solidFill>
                  <a:srgbClr val="000000"/>
                </a:solidFill>
                <a:latin typeface="Times New Roman" pitchFamily="18" charset="0"/>
                <a:ea typeface="Arial Unicode MS" pitchFamily="34" charset="-128"/>
              </a:rPr>
              <a:pPr/>
              <a:t>147</a:t>
            </a:fld>
            <a:endParaRPr lang="en-US" altLang="en-US" sz="1200">
              <a:solidFill>
                <a:srgbClr val="000000"/>
              </a:solidFill>
              <a:latin typeface="Times New Roman" pitchFamily="18" charset="0"/>
              <a:ea typeface="Arial Unicode MS" pitchFamily="34" charset="-128"/>
            </a:endParaRPr>
          </a:p>
        </p:txBody>
      </p:sp>
      <p:sp>
        <p:nvSpPr>
          <p:cNvPr id="251908" name="Rectangle 1"/>
          <p:cNvSpPr>
            <a:spLocks noGrp="1" noRot="1" noChangeAspect="1" noChangeArrowheads="1" noTextEdit="1"/>
          </p:cNvSpPr>
          <p:nvPr>
            <p:ph type="sldImg"/>
          </p:nvPr>
        </p:nvSpPr>
        <p:spPr>
          <a:xfrm>
            <a:off x="1184275" y="698500"/>
            <a:ext cx="4654550" cy="3490913"/>
          </a:xfrm>
          <a:solidFill>
            <a:srgbClr val="FFFFFF"/>
          </a:solidFill>
          <a:ln/>
        </p:spPr>
      </p:sp>
      <p:sp>
        <p:nvSpPr>
          <p:cNvPr id="251909"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5293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0DF4E740-0409-4514-AB12-D17587494701}" type="slidenum">
              <a:rPr lang="en-US" altLang="en-US" sz="1200">
                <a:solidFill>
                  <a:srgbClr val="000000"/>
                </a:solidFill>
                <a:latin typeface="Times New Roman" pitchFamily="18" charset="0"/>
                <a:ea typeface="Arial Unicode MS" pitchFamily="34" charset="-128"/>
              </a:rPr>
              <a:pPr/>
              <a:t>148</a:t>
            </a:fld>
            <a:endParaRPr lang="en-US" altLang="en-US" sz="1200">
              <a:solidFill>
                <a:srgbClr val="000000"/>
              </a:solidFill>
              <a:latin typeface="Times New Roman" pitchFamily="18" charset="0"/>
              <a:ea typeface="Arial Unicode MS" pitchFamily="34" charset="-128"/>
            </a:endParaRPr>
          </a:p>
        </p:txBody>
      </p:sp>
      <p:sp>
        <p:nvSpPr>
          <p:cNvPr id="252932" name="Rectangle 1"/>
          <p:cNvSpPr>
            <a:spLocks noGrp="1" noRot="1" noChangeAspect="1" noChangeArrowheads="1" noTextEdit="1"/>
          </p:cNvSpPr>
          <p:nvPr>
            <p:ph type="sldImg"/>
          </p:nvPr>
        </p:nvSpPr>
        <p:spPr>
          <a:xfrm>
            <a:off x="1184275" y="698500"/>
            <a:ext cx="4654550" cy="3490913"/>
          </a:xfrm>
          <a:solidFill>
            <a:srgbClr val="FFFFFF"/>
          </a:solidFill>
          <a:ln/>
        </p:spPr>
      </p:sp>
      <p:sp>
        <p:nvSpPr>
          <p:cNvPr id="252933"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r>
              <a:rPr lang="en-US" sz="1200">
                <a:solidFill>
                  <a:srgbClr val="000000"/>
                </a:solidFill>
                <a:latin typeface="Times New Roman" pitchFamily="18" charset="0"/>
                <a:ea typeface="Arial Unicode MS" pitchFamily="34" charset="-128"/>
                <a:cs typeface="Arial Unicode MS" pitchFamily="34" charset="-128"/>
              </a:rPr>
              <a:t>02/14/11</a:t>
            </a:r>
          </a:p>
        </p:txBody>
      </p:sp>
      <p:sp>
        <p:nvSpPr>
          <p:cNvPr id="25395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fld id="{856A1E62-D110-4526-B48E-333127CA1CB4}" type="slidenum">
              <a:rPr lang="en-US" sz="1200">
                <a:solidFill>
                  <a:srgbClr val="000000"/>
                </a:solidFill>
                <a:latin typeface="Times New Roman" pitchFamily="18" charset="0"/>
                <a:ea typeface="Arial Unicode MS" pitchFamily="34" charset="-128"/>
              </a:rPr>
              <a:pPr/>
              <a:t>149</a:t>
            </a:fld>
            <a:endParaRPr lang="en-US" sz="1200">
              <a:solidFill>
                <a:srgbClr val="000000"/>
              </a:solidFill>
              <a:latin typeface="Times New Roman" pitchFamily="18" charset="0"/>
              <a:ea typeface="Arial Unicode MS" pitchFamily="34" charset="-128"/>
            </a:endParaRPr>
          </a:p>
        </p:txBody>
      </p:sp>
      <p:sp>
        <p:nvSpPr>
          <p:cNvPr id="253956" name="Rectangle 1"/>
          <p:cNvSpPr>
            <a:spLocks noGrp="1" noRot="1" noChangeAspect="1" noChangeArrowheads="1" noTextEdit="1"/>
          </p:cNvSpPr>
          <p:nvPr>
            <p:ph type="sldImg"/>
          </p:nvPr>
        </p:nvSpPr>
        <p:spPr>
          <a:solidFill>
            <a:srgbClr val="FFFFFF"/>
          </a:solidFill>
          <a:ln/>
        </p:spPr>
      </p:sp>
      <p:sp>
        <p:nvSpPr>
          <p:cNvPr id="253957" name="Rectangle 2"/>
          <p:cNvSpPr>
            <a:spLocks noGrp="1" noChangeArrowheads="1"/>
          </p:cNvSpPr>
          <p:nvPr>
            <p:ph type="body" idx="1"/>
          </p:nvPr>
        </p:nvSpPr>
        <p:spPr>
          <a:xfrm>
            <a:off x="701357" y="4420869"/>
            <a:ext cx="5618798" cy="4190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0"/>
              </a:spcBef>
            </a:pPr>
            <a:endParaRPr lang="en-US" smtClean="0">
              <a:latin typeface="Times New Roman"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r>
              <a:rPr lang="en-US" sz="1200">
                <a:solidFill>
                  <a:srgbClr val="000000"/>
                </a:solidFill>
                <a:latin typeface="Times New Roman" pitchFamily="18" charset="0"/>
                <a:ea typeface="Arial Unicode MS" pitchFamily="34" charset="-128"/>
                <a:cs typeface="Arial Unicode MS" pitchFamily="34" charset="-128"/>
              </a:rPr>
              <a:t>02/14/11</a:t>
            </a:r>
          </a:p>
        </p:txBody>
      </p:sp>
      <p:sp>
        <p:nvSpPr>
          <p:cNvPr id="25497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37705" algn="l"/>
                <a:tab pos="1475410" algn="l"/>
                <a:tab pos="2214705" algn="l"/>
                <a:tab pos="2953999" algn="l"/>
              </a:tabLst>
              <a:defRPr sz="2400">
                <a:solidFill>
                  <a:schemeClr val="bg1"/>
                </a:solidFill>
                <a:latin typeface="Arial" charset="0"/>
                <a:ea typeface="MS PGothic" pitchFamily="34" charset="-128"/>
              </a:defRPr>
            </a:lvl1pPr>
            <a:lvl2pPr>
              <a:tabLst>
                <a:tab pos="737705" algn="l"/>
                <a:tab pos="1475410" algn="l"/>
                <a:tab pos="2214705" algn="l"/>
                <a:tab pos="2953999" algn="l"/>
              </a:tabLst>
              <a:defRPr sz="2400">
                <a:solidFill>
                  <a:schemeClr val="bg1"/>
                </a:solidFill>
                <a:latin typeface="Arial" charset="0"/>
                <a:ea typeface="MS PGothic" pitchFamily="34" charset="-128"/>
              </a:defRPr>
            </a:lvl2pPr>
            <a:lvl3pPr>
              <a:tabLst>
                <a:tab pos="737705" algn="l"/>
                <a:tab pos="1475410" algn="l"/>
                <a:tab pos="2214705" algn="l"/>
                <a:tab pos="2953999" algn="l"/>
              </a:tabLst>
              <a:defRPr sz="2400">
                <a:solidFill>
                  <a:schemeClr val="bg1"/>
                </a:solidFill>
                <a:latin typeface="Arial" charset="0"/>
                <a:ea typeface="MS PGothic" pitchFamily="34" charset="-128"/>
              </a:defRPr>
            </a:lvl3pPr>
            <a:lvl4pPr>
              <a:tabLst>
                <a:tab pos="737705" algn="l"/>
                <a:tab pos="1475410" algn="l"/>
                <a:tab pos="2214705" algn="l"/>
                <a:tab pos="2953999" algn="l"/>
              </a:tabLst>
              <a:defRPr sz="2400">
                <a:solidFill>
                  <a:schemeClr val="bg1"/>
                </a:solidFill>
                <a:latin typeface="Arial" charset="0"/>
                <a:ea typeface="MS PGothic" pitchFamily="34" charset="-128"/>
              </a:defRPr>
            </a:lvl4pPr>
            <a:lvl5pPr>
              <a:tabLst>
                <a:tab pos="737705" algn="l"/>
                <a:tab pos="147541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5410" algn="l"/>
                <a:tab pos="2214705" algn="l"/>
                <a:tab pos="2953999" algn="l"/>
              </a:tabLst>
              <a:defRPr sz="2400">
                <a:solidFill>
                  <a:schemeClr val="bg1"/>
                </a:solidFill>
                <a:latin typeface="Arial" charset="0"/>
                <a:ea typeface="MS PGothic" pitchFamily="34" charset="-128"/>
              </a:defRPr>
            </a:lvl9pPr>
          </a:lstStyle>
          <a:p>
            <a:fld id="{30A0E930-5DF4-445C-A8A9-25E618986156}" type="slidenum">
              <a:rPr lang="en-US" sz="1200">
                <a:solidFill>
                  <a:srgbClr val="000000"/>
                </a:solidFill>
                <a:latin typeface="Times New Roman" pitchFamily="18" charset="0"/>
                <a:ea typeface="Arial Unicode MS" pitchFamily="34" charset="-128"/>
              </a:rPr>
              <a:pPr/>
              <a:t>173</a:t>
            </a:fld>
            <a:endParaRPr lang="en-US" sz="1200">
              <a:solidFill>
                <a:srgbClr val="000000"/>
              </a:solidFill>
              <a:latin typeface="Times New Roman" pitchFamily="18" charset="0"/>
              <a:ea typeface="Arial Unicode MS" pitchFamily="34" charset="-128"/>
            </a:endParaRPr>
          </a:p>
        </p:txBody>
      </p:sp>
      <p:sp>
        <p:nvSpPr>
          <p:cNvPr id="254980" name="Rectangle 1"/>
          <p:cNvSpPr>
            <a:spLocks noGrp="1" noRot="1" noChangeAspect="1" noChangeArrowheads="1" noTextEdit="1"/>
          </p:cNvSpPr>
          <p:nvPr>
            <p:ph type="sldImg"/>
          </p:nvPr>
        </p:nvSpPr>
        <p:spPr>
          <a:solidFill>
            <a:srgbClr val="FFFFFF"/>
          </a:solidFill>
          <a:ln/>
        </p:spPr>
      </p:sp>
      <p:sp>
        <p:nvSpPr>
          <p:cNvPr id="254981" name="Rectangle 2"/>
          <p:cNvSpPr>
            <a:spLocks noGrp="1" noChangeArrowheads="1"/>
          </p:cNvSpPr>
          <p:nvPr>
            <p:ph type="body" idx="1"/>
          </p:nvPr>
        </p:nvSpPr>
        <p:spPr>
          <a:xfrm>
            <a:off x="701357" y="4420869"/>
            <a:ext cx="5618798" cy="4190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0"/>
              </a:spcBef>
            </a:pPr>
            <a:endParaRPr lang="en-US" smtClean="0">
              <a:latin typeface="Times New Roman" pitchFamily="18"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0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5600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B77B0AAB-A6B4-43E4-9F19-68A78754C7E9}" type="slidenum">
              <a:rPr lang="en-US" altLang="en-US" sz="1200">
                <a:solidFill>
                  <a:srgbClr val="000000"/>
                </a:solidFill>
                <a:latin typeface="Times New Roman" pitchFamily="18" charset="0"/>
                <a:ea typeface="Arial Unicode MS" pitchFamily="34" charset="-128"/>
              </a:rPr>
              <a:pPr/>
              <a:t>174</a:t>
            </a:fld>
            <a:endParaRPr lang="en-US" altLang="en-US" sz="1200">
              <a:solidFill>
                <a:srgbClr val="000000"/>
              </a:solidFill>
              <a:latin typeface="Times New Roman" pitchFamily="18" charset="0"/>
              <a:ea typeface="Arial Unicode MS" pitchFamily="34" charset="-128"/>
            </a:endParaRPr>
          </a:p>
        </p:txBody>
      </p:sp>
      <p:sp>
        <p:nvSpPr>
          <p:cNvPr id="256004"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56005"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r>
              <a:rPr lang="en-US" altLang="en-US" sz="1200">
                <a:solidFill>
                  <a:srgbClr val="000000"/>
                </a:solidFill>
                <a:latin typeface="Times New Roman" pitchFamily="18" charset="0"/>
                <a:ea typeface="Arial Unicode MS" pitchFamily="34" charset="-128"/>
                <a:cs typeface="Arial Unicode MS" pitchFamily="34" charset="-128"/>
              </a:rPr>
              <a:t>02/14/11</a:t>
            </a:r>
          </a:p>
        </p:txBody>
      </p:sp>
      <p:sp>
        <p:nvSpPr>
          <p:cNvPr id="25702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05" algn="l"/>
                <a:tab pos="1477000" algn="l"/>
                <a:tab pos="2214705" algn="l"/>
                <a:tab pos="2953999" algn="l"/>
              </a:tabLst>
              <a:defRPr sz="2400">
                <a:solidFill>
                  <a:schemeClr val="bg1"/>
                </a:solidFill>
                <a:latin typeface="Arial" charset="0"/>
                <a:ea typeface="MS PGothic" pitchFamily="34" charset="-128"/>
              </a:defRPr>
            </a:lvl1pPr>
            <a:lvl2pPr>
              <a:tabLst>
                <a:tab pos="737705" algn="l"/>
                <a:tab pos="1477000" algn="l"/>
                <a:tab pos="2214705" algn="l"/>
                <a:tab pos="2953999" algn="l"/>
              </a:tabLst>
              <a:defRPr sz="2400">
                <a:solidFill>
                  <a:schemeClr val="bg1"/>
                </a:solidFill>
                <a:latin typeface="Arial" charset="0"/>
                <a:ea typeface="MS PGothic" pitchFamily="34" charset="-128"/>
              </a:defRPr>
            </a:lvl2pPr>
            <a:lvl3pPr>
              <a:tabLst>
                <a:tab pos="737705" algn="l"/>
                <a:tab pos="1477000" algn="l"/>
                <a:tab pos="2214705" algn="l"/>
                <a:tab pos="2953999" algn="l"/>
              </a:tabLst>
              <a:defRPr sz="2400">
                <a:solidFill>
                  <a:schemeClr val="bg1"/>
                </a:solidFill>
                <a:latin typeface="Arial" charset="0"/>
                <a:ea typeface="MS PGothic" pitchFamily="34" charset="-128"/>
              </a:defRPr>
            </a:lvl3pPr>
            <a:lvl4pPr>
              <a:tabLst>
                <a:tab pos="737705" algn="l"/>
                <a:tab pos="1477000" algn="l"/>
                <a:tab pos="2214705" algn="l"/>
                <a:tab pos="2953999" algn="l"/>
              </a:tabLst>
              <a:defRPr sz="2400">
                <a:solidFill>
                  <a:schemeClr val="bg1"/>
                </a:solidFill>
                <a:latin typeface="Arial" charset="0"/>
                <a:ea typeface="MS PGothic" pitchFamily="34" charset="-128"/>
              </a:defRPr>
            </a:lvl4pPr>
            <a:lvl5pPr>
              <a:tabLst>
                <a:tab pos="737705" algn="l"/>
                <a:tab pos="1477000" algn="l"/>
                <a:tab pos="2214705" algn="l"/>
                <a:tab pos="2953999" algn="l"/>
              </a:tabLst>
              <a:defRPr sz="2400">
                <a:solidFill>
                  <a:schemeClr val="bg1"/>
                </a:solidFill>
                <a:latin typeface="Arial" charset="0"/>
                <a:ea typeface="MS PGothic" pitchFamily="34" charset="-128"/>
              </a:defRPr>
            </a:lvl5pPr>
            <a:lvl6pPr marL="2518372"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6pPr>
            <a:lvl7pPr marL="2976258"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7pPr>
            <a:lvl8pPr marL="3434144"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8pPr>
            <a:lvl9pPr marL="3892029" indent="-228943" defTabSz="457886" eaLnBrk="0" fontAlgn="base" hangingPunct="0">
              <a:spcBef>
                <a:spcPct val="0"/>
              </a:spcBef>
              <a:spcAft>
                <a:spcPct val="0"/>
              </a:spcAft>
              <a:tabLst>
                <a:tab pos="737705" algn="l"/>
                <a:tab pos="1477000" algn="l"/>
                <a:tab pos="2214705" algn="l"/>
                <a:tab pos="2953999" algn="l"/>
              </a:tabLst>
              <a:defRPr sz="2400">
                <a:solidFill>
                  <a:schemeClr val="bg1"/>
                </a:solidFill>
                <a:latin typeface="Arial" charset="0"/>
                <a:ea typeface="MS PGothic" pitchFamily="34" charset="-128"/>
              </a:defRPr>
            </a:lvl9pPr>
          </a:lstStyle>
          <a:p>
            <a:fld id="{EF67FF68-6E30-426F-8729-9CD08CD538A7}" type="slidenum">
              <a:rPr lang="en-US" altLang="en-US" sz="1200">
                <a:solidFill>
                  <a:srgbClr val="000000"/>
                </a:solidFill>
                <a:latin typeface="Times New Roman" pitchFamily="18" charset="0"/>
                <a:ea typeface="Arial Unicode MS" pitchFamily="34" charset="-128"/>
              </a:rPr>
              <a:pPr/>
              <a:t>177</a:t>
            </a:fld>
            <a:endParaRPr lang="en-US" altLang="en-US" sz="1200">
              <a:solidFill>
                <a:srgbClr val="000000"/>
              </a:solidFill>
              <a:latin typeface="Times New Roman" pitchFamily="18" charset="0"/>
              <a:ea typeface="Arial Unicode MS" pitchFamily="34" charset="-128"/>
            </a:endParaRPr>
          </a:p>
        </p:txBody>
      </p:sp>
      <p:sp>
        <p:nvSpPr>
          <p:cNvPr id="257028" name="Rectangle 1"/>
          <p:cNvSpPr>
            <a:spLocks noGrp="1" noRot="1" noChangeAspect="1" noChangeArrowheads="1" noTextEdit="1"/>
          </p:cNvSpPr>
          <p:nvPr>
            <p:ph type="sldImg"/>
          </p:nvPr>
        </p:nvSpPr>
        <p:spPr>
          <a:xfrm>
            <a:off x="1183240" y="697865"/>
            <a:ext cx="4656621" cy="3490913"/>
          </a:xfrm>
          <a:solidFill>
            <a:srgbClr val="FFFFFF"/>
          </a:solidFill>
          <a:ln/>
        </p:spPr>
      </p:sp>
      <p:sp>
        <p:nvSpPr>
          <p:cNvPr id="257029" name="Rectangle 2"/>
          <p:cNvSpPr>
            <a:spLocks noGrp="1" noChangeArrowheads="1"/>
          </p:cNvSpPr>
          <p:nvPr>
            <p:ph type="body" idx="1"/>
          </p:nvPr>
        </p:nvSpPr>
        <p:spPr>
          <a:xfrm>
            <a:off x="702947" y="4422459"/>
            <a:ext cx="5615618" cy="4188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863C43-760A-4E6C-AB4B-9039DCC51917}" type="datetimeFigureOut">
              <a:rPr lang="en-US"/>
              <a:pPr>
                <a:defRPr/>
              </a:pPr>
              <a:t>10/24/2019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3429A6-2F71-499D-B405-8D94234DFC6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B3786F-C448-4AA8-B363-7A03EE9E683C}" type="datetimeFigureOut">
              <a:rPr lang="en-US"/>
              <a:pPr>
                <a:defRPr/>
              </a:pPr>
              <a:t>10/24/2019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7F8585-9628-4C76-901C-ABB3E642FF93}"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863C43-760A-4E6C-AB4B-9039DCC51917}"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13429A6-2F71-499D-B405-8D94234DFC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3560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8FCF7-F1EC-4F8B-88AB-0F25ACDDAD3B}"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E176E5C-48E0-4F18-89B7-B727B9A1D0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02144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BDDF6C-4297-449C-A7C0-4C811CE610FA}"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A053759-00A5-4B81-B6A7-BA20EB4BA6E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1149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D8D1A4-7C18-4689-BF62-5F7521519F3A}"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70BD668-AEB2-4487-A6A6-8F309BB56F5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6853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041AA-5AE9-430F-A6B7-4C5A7736BD1A}"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5BB598B-7AF7-4528-91C6-2235DCBD697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8117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1F9D8A-5585-451D-A3D7-150A843797A0}"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4B4CE1E-74E3-4D3B-831F-17D3C0853C8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19599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464E7-48A3-4B8E-AFE4-F118CD1D89A7}"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DE68204-BA65-4356-88F2-929ECFF0E46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09431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897A5B-EEEE-434E-B674-D3090B1233D0}"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CCA7B94-78B9-4758-A49B-F211D97208B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7640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89CAE-87A2-46E0-8129-3DEE14279FD5}"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B176038-81B1-4828-B161-F0C9461AE7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65780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B3786F-C448-4AA8-B363-7A03EE9E683C}"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97F8585-9628-4C76-901C-ABB3E642FF9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376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9EBE4-6B47-4E2F-BC01-751B9F4F0811}" type="datetimeFigureOut">
              <a:rPr lang="en-US"/>
              <a:pPr>
                <a:defRPr/>
              </a:pPr>
              <a:t>10/24/2019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2B2E35-E824-4AA1-9119-2CB9EC8DA2B7}"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9EBE4-6B47-4E2F-BC01-751B9F4F0811}"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A2B2E35-E824-4AA1-9119-2CB9EC8DA2B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23950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5"/>
          <p:cNvSpPr>
            <a:spLocks noGrp="1" noChangeArrowheads="1"/>
          </p:cNvSpPr>
          <p:nvPr>
            <p:ph type="sldNum" idx="10"/>
          </p:nvPr>
        </p:nvSpPr>
        <p:spPr/>
        <p:txBody>
          <a:bodyPr/>
          <a:lstStyle>
            <a:lvl1pPr>
              <a:defRPr/>
            </a:lvl1pPr>
          </a:lstStyle>
          <a:p>
            <a:pPr>
              <a:defRPr/>
            </a:pPr>
            <a:fld id="{0BBF8C81-8A65-4FFB-8464-A04998216EEC}" type="slidenum">
              <a:rPr lang="en-US" altLang="en-US"/>
              <a:pPr>
                <a:defRPr/>
              </a:pPr>
              <a:t>‹#›</a:t>
            </a:fld>
            <a:endParaRPr lang="en-US" altLang="en-US"/>
          </a:p>
        </p:txBody>
      </p:sp>
    </p:spTree>
    <p:extLst>
      <p:ext uri="{BB962C8B-B14F-4D97-AF65-F5344CB8AC3E}">
        <p14:creationId xmlns:p14="http://schemas.microsoft.com/office/powerpoint/2010/main" val="25534775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idx="10"/>
          </p:nvPr>
        </p:nvSpPr>
        <p:spPr/>
        <p:txBody>
          <a:bodyPr/>
          <a:lstStyle>
            <a:lvl1pPr>
              <a:defRPr/>
            </a:lvl1pPr>
          </a:lstStyle>
          <a:p>
            <a:pPr>
              <a:defRPr/>
            </a:pPr>
            <a:fld id="{5D62F3DE-16CF-4258-AD4F-8AB4B5EBF485}" type="slidenum">
              <a:rPr lang="en-US" altLang="en-US"/>
              <a:pPr>
                <a:defRPr/>
              </a:pPr>
              <a:t>‹#›</a:t>
            </a:fld>
            <a:endParaRPr lang="en-US" altLang="en-US"/>
          </a:p>
        </p:txBody>
      </p:sp>
    </p:spTree>
    <p:extLst>
      <p:ext uri="{BB962C8B-B14F-4D97-AF65-F5344CB8AC3E}">
        <p14:creationId xmlns:p14="http://schemas.microsoft.com/office/powerpoint/2010/main" val="40475654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5"/>
          <p:cNvSpPr>
            <a:spLocks noGrp="1" noChangeArrowheads="1"/>
          </p:cNvSpPr>
          <p:nvPr>
            <p:ph type="sldNum" idx="10"/>
          </p:nvPr>
        </p:nvSpPr>
        <p:spPr/>
        <p:txBody>
          <a:bodyPr/>
          <a:lstStyle>
            <a:lvl1pPr>
              <a:defRPr/>
            </a:lvl1pPr>
          </a:lstStyle>
          <a:p>
            <a:pPr>
              <a:defRPr/>
            </a:pPr>
            <a:fld id="{2E1F712B-4CE8-4006-B723-5098715D770F}" type="slidenum">
              <a:rPr lang="en-US" altLang="en-US"/>
              <a:pPr>
                <a:defRPr/>
              </a:pPr>
              <a:t>‹#›</a:t>
            </a:fld>
            <a:endParaRPr lang="en-US" altLang="en-US"/>
          </a:p>
        </p:txBody>
      </p:sp>
    </p:spTree>
    <p:extLst>
      <p:ext uri="{BB962C8B-B14F-4D97-AF65-F5344CB8AC3E}">
        <p14:creationId xmlns:p14="http://schemas.microsoft.com/office/powerpoint/2010/main" val="11265286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5"/>
          <p:cNvSpPr>
            <a:spLocks noGrp="1" noChangeArrowheads="1"/>
          </p:cNvSpPr>
          <p:nvPr>
            <p:ph type="sldNum" idx="10"/>
          </p:nvPr>
        </p:nvSpPr>
        <p:spPr/>
        <p:txBody>
          <a:bodyPr/>
          <a:lstStyle>
            <a:lvl1pPr>
              <a:defRPr/>
            </a:lvl1pPr>
          </a:lstStyle>
          <a:p>
            <a:pPr>
              <a:defRPr/>
            </a:pPr>
            <a:fld id="{477283D7-FA5A-4DF3-91CE-915629BC2B53}" type="slidenum">
              <a:rPr lang="en-US" altLang="en-US"/>
              <a:pPr>
                <a:defRPr/>
              </a:pPr>
              <a:t>‹#›</a:t>
            </a:fld>
            <a:endParaRPr lang="en-US" altLang="en-US"/>
          </a:p>
        </p:txBody>
      </p:sp>
    </p:spTree>
    <p:extLst>
      <p:ext uri="{BB962C8B-B14F-4D97-AF65-F5344CB8AC3E}">
        <p14:creationId xmlns:p14="http://schemas.microsoft.com/office/powerpoint/2010/main" val="18503468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5"/>
          <p:cNvSpPr>
            <a:spLocks noGrp="1" noChangeArrowheads="1"/>
          </p:cNvSpPr>
          <p:nvPr>
            <p:ph type="sldNum" idx="10"/>
          </p:nvPr>
        </p:nvSpPr>
        <p:spPr/>
        <p:txBody>
          <a:bodyPr/>
          <a:lstStyle>
            <a:lvl1pPr>
              <a:defRPr/>
            </a:lvl1pPr>
          </a:lstStyle>
          <a:p>
            <a:pPr>
              <a:defRPr/>
            </a:pPr>
            <a:fld id="{5EE5989C-7F18-481B-A24C-D8130F6E120C}" type="slidenum">
              <a:rPr lang="en-US" altLang="en-US"/>
              <a:pPr>
                <a:defRPr/>
              </a:pPr>
              <a:t>‹#›</a:t>
            </a:fld>
            <a:endParaRPr lang="en-US" altLang="en-US"/>
          </a:p>
        </p:txBody>
      </p:sp>
    </p:spTree>
    <p:extLst>
      <p:ext uri="{BB962C8B-B14F-4D97-AF65-F5344CB8AC3E}">
        <p14:creationId xmlns:p14="http://schemas.microsoft.com/office/powerpoint/2010/main" val="49925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5"/>
          <p:cNvSpPr>
            <a:spLocks noGrp="1" noChangeArrowheads="1"/>
          </p:cNvSpPr>
          <p:nvPr>
            <p:ph type="sldNum" idx="10"/>
          </p:nvPr>
        </p:nvSpPr>
        <p:spPr/>
        <p:txBody>
          <a:bodyPr/>
          <a:lstStyle>
            <a:lvl1pPr>
              <a:defRPr/>
            </a:lvl1pPr>
          </a:lstStyle>
          <a:p>
            <a:pPr>
              <a:defRPr/>
            </a:pPr>
            <a:fld id="{36A0A984-D1EA-4575-80B6-43A74E56A4AC}" type="slidenum">
              <a:rPr lang="en-US" altLang="en-US"/>
              <a:pPr>
                <a:defRPr/>
              </a:pPr>
              <a:t>‹#›</a:t>
            </a:fld>
            <a:endParaRPr lang="en-US" altLang="en-US"/>
          </a:p>
        </p:txBody>
      </p:sp>
    </p:spTree>
    <p:extLst>
      <p:ext uri="{BB962C8B-B14F-4D97-AF65-F5344CB8AC3E}">
        <p14:creationId xmlns:p14="http://schemas.microsoft.com/office/powerpoint/2010/main" val="20723212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5"/>
          <p:cNvSpPr>
            <a:spLocks noGrp="1" noChangeArrowheads="1"/>
          </p:cNvSpPr>
          <p:nvPr>
            <p:ph type="sldNum" idx="10"/>
          </p:nvPr>
        </p:nvSpPr>
        <p:spPr/>
        <p:txBody>
          <a:bodyPr/>
          <a:lstStyle>
            <a:lvl1pPr>
              <a:defRPr/>
            </a:lvl1pPr>
          </a:lstStyle>
          <a:p>
            <a:pPr>
              <a:defRPr/>
            </a:pPr>
            <a:fld id="{CA1455F9-75CF-4D89-B220-406B3A77F915}" type="slidenum">
              <a:rPr lang="en-US" altLang="en-US"/>
              <a:pPr>
                <a:defRPr/>
              </a:pPr>
              <a:t>‹#›</a:t>
            </a:fld>
            <a:endParaRPr lang="en-US" altLang="en-US"/>
          </a:p>
        </p:txBody>
      </p:sp>
    </p:spTree>
    <p:extLst>
      <p:ext uri="{BB962C8B-B14F-4D97-AF65-F5344CB8AC3E}">
        <p14:creationId xmlns:p14="http://schemas.microsoft.com/office/powerpoint/2010/main" val="14596570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5"/>
          <p:cNvSpPr>
            <a:spLocks noGrp="1" noChangeArrowheads="1"/>
          </p:cNvSpPr>
          <p:nvPr>
            <p:ph type="sldNum" idx="10"/>
          </p:nvPr>
        </p:nvSpPr>
        <p:spPr/>
        <p:txBody>
          <a:bodyPr/>
          <a:lstStyle>
            <a:lvl1pPr>
              <a:defRPr/>
            </a:lvl1pPr>
          </a:lstStyle>
          <a:p>
            <a:pPr>
              <a:defRPr/>
            </a:pPr>
            <a:fld id="{058CC967-7A6E-4DB6-8EDA-6C82898BEE2F}" type="slidenum">
              <a:rPr lang="en-US" altLang="en-US"/>
              <a:pPr>
                <a:defRPr/>
              </a:pPr>
              <a:t>‹#›</a:t>
            </a:fld>
            <a:endParaRPr lang="en-US" altLang="en-US"/>
          </a:p>
        </p:txBody>
      </p:sp>
    </p:spTree>
    <p:extLst>
      <p:ext uri="{BB962C8B-B14F-4D97-AF65-F5344CB8AC3E}">
        <p14:creationId xmlns:p14="http://schemas.microsoft.com/office/powerpoint/2010/main" val="5313395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5"/>
          <p:cNvSpPr>
            <a:spLocks noGrp="1" noChangeArrowheads="1"/>
          </p:cNvSpPr>
          <p:nvPr>
            <p:ph type="sldNum" idx="10"/>
          </p:nvPr>
        </p:nvSpPr>
        <p:spPr/>
        <p:txBody>
          <a:bodyPr/>
          <a:lstStyle>
            <a:lvl1pPr>
              <a:defRPr/>
            </a:lvl1pPr>
          </a:lstStyle>
          <a:p>
            <a:pPr>
              <a:defRPr/>
            </a:pPr>
            <a:fld id="{D467481A-E79F-4143-A384-B2943F817201}" type="slidenum">
              <a:rPr lang="en-US" altLang="en-US"/>
              <a:pPr>
                <a:defRPr/>
              </a:pPr>
              <a:t>‹#›</a:t>
            </a:fld>
            <a:endParaRPr lang="en-US" altLang="en-US"/>
          </a:p>
        </p:txBody>
      </p:sp>
    </p:spTree>
    <p:extLst>
      <p:ext uri="{BB962C8B-B14F-4D97-AF65-F5344CB8AC3E}">
        <p14:creationId xmlns:p14="http://schemas.microsoft.com/office/powerpoint/2010/main" val="4054363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863C43-760A-4E6C-AB4B-9039DCC51917}"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3429A6-2F71-499D-B405-8D94234DFC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4302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idx="10"/>
          </p:nvPr>
        </p:nvSpPr>
        <p:spPr/>
        <p:txBody>
          <a:bodyPr/>
          <a:lstStyle>
            <a:lvl1pPr>
              <a:defRPr/>
            </a:lvl1pPr>
          </a:lstStyle>
          <a:p>
            <a:pPr>
              <a:defRPr/>
            </a:pPr>
            <a:fld id="{B846C1AE-FDFC-4E0F-889E-4375B0CC86C9}" type="slidenum">
              <a:rPr lang="en-US" altLang="en-US"/>
              <a:pPr>
                <a:defRPr/>
              </a:pPr>
              <a:t>‹#›</a:t>
            </a:fld>
            <a:endParaRPr lang="en-US" altLang="en-US"/>
          </a:p>
        </p:txBody>
      </p:sp>
    </p:spTree>
    <p:extLst>
      <p:ext uri="{BB962C8B-B14F-4D97-AF65-F5344CB8AC3E}">
        <p14:creationId xmlns:p14="http://schemas.microsoft.com/office/powerpoint/2010/main" val="908799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7813"/>
            <a:ext cx="2055812"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8213"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idx="10"/>
          </p:nvPr>
        </p:nvSpPr>
        <p:spPr/>
        <p:txBody>
          <a:bodyPr/>
          <a:lstStyle>
            <a:lvl1pPr>
              <a:defRPr/>
            </a:lvl1pPr>
          </a:lstStyle>
          <a:p>
            <a:pPr>
              <a:defRPr/>
            </a:pPr>
            <a:fld id="{1AFA8B4A-E77C-43EC-8EAC-7A87DE6F068A}" type="slidenum">
              <a:rPr lang="en-US" altLang="en-US"/>
              <a:pPr>
                <a:defRPr/>
              </a:pPr>
              <a:t>‹#›</a:t>
            </a:fld>
            <a:endParaRPr lang="en-US" altLang="en-US"/>
          </a:p>
        </p:txBody>
      </p:sp>
    </p:spTree>
    <p:extLst>
      <p:ext uri="{BB962C8B-B14F-4D97-AF65-F5344CB8AC3E}">
        <p14:creationId xmlns:p14="http://schemas.microsoft.com/office/powerpoint/2010/main" val="28914726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p:txBody>
          <a:bodyPr/>
          <a:lstStyle>
            <a:lvl1pPr>
              <a:defRPr/>
            </a:lvl1pPr>
          </a:lstStyle>
          <a:p>
            <a:pPr>
              <a:defRPr/>
            </a:pPr>
            <a:fld id="{0EFAC5D5-E8A9-4129-AED8-160B23D3CC1D}" type="slidenum">
              <a:rPr lang="en-US" altLang="en-US"/>
              <a:pPr>
                <a:defRPr/>
              </a:pPr>
              <a:t>‹#›</a:t>
            </a:fld>
            <a:endParaRPr lang="en-US" altLang="en-US"/>
          </a:p>
        </p:txBody>
      </p:sp>
    </p:spTree>
    <p:extLst>
      <p:ext uri="{BB962C8B-B14F-4D97-AF65-F5344CB8AC3E}">
        <p14:creationId xmlns:p14="http://schemas.microsoft.com/office/powerpoint/2010/main" val="3519962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8DF3469B-719F-4496-ADD3-CC0986AD8708}" type="slidenum">
              <a:rPr lang="en-US" altLang="en-US"/>
              <a:pPr>
                <a:defRPr/>
              </a:pPr>
              <a:t>‹#›</a:t>
            </a:fld>
            <a:endParaRPr lang="en-US" altLang="en-US"/>
          </a:p>
        </p:txBody>
      </p:sp>
    </p:spTree>
    <p:extLst>
      <p:ext uri="{BB962C8B-B14F-4D97-AF65-F5344CB8AC3E}">
        <p14:creationId xmlns:p14="http://schemas.microsoft.com/office/powerpoint/2010/main" val="8333172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p:txBody>
          <a:bodyPr/>
          <a:lstStyle>
            <a:lvl1pPr>
              <a:defRPr/>
            </a:lvl1pPr>
          </a:lstStyle>
          <a:p>
            <a:pPr>
              <a:defRPr/>
            </a:pPr>
            <a:fld id="{C7552A72-FFE0-4954-A34B-22178CC480C9}" type="slidenum">
              <a:rPr lang="en-US" altLang="en-US"/>
              <a:pPr>
                <a:defRPr/>
              </a:pPr>
              <a:t>‹#›</a:t>
            </a:fld>
            <a:endParaRPr lang="en-US" altLang="en-US"/>
          </a:p>
        </p:txBody>
      </p:sp>
    </p:spTree>
    <p:extLst>
      <p:ext uri="{BB962C8B-B14F-4D97-AF65-F5344CB8AC3E}">
        <p14:creationId xmlns:p14="http://schemas.microsoft.com/office/powerpoint/2010/main" val="32009780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p:txBody>
          <a:bodyPr/>
          <a:lstStyle>
            <a:lvl1pPr>
              <a:defRPr/>
            </a:lvl1pPr>
          </a:lstStyle>
          <a:p>
            <a:pPr>
              <a:defRPr/>
            </a:pPr>
            <a:fld id="{9A83CE7A-F7FD-4D5D-97B4-19E7286A9B9E}" type="slidenum">
              <a:rPr lang="en-US" altLang="en-US"/>
              <a:pPr>
                <a:defRPr/>
              </a:pPr>
              <a:t>‹#›</a:t>
            </a:fld>
            <a:endParaRPr lang="en-US" altLang="en-US"/>
          </a:p>
        </p:txBody>
      </p:sp>
    </p:spTree>
    <p:extLst>
      <p:ext uri="{BB962C8B-B14F-4D97-AF65-F5344CB8AC3E}">
        <p14:creationId xmlns:p14="http://schemas.microsoft.com/office/powerpoint/2010/main" val="34840172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p:txBody>
          <a:bodyPr/>
          <a:lstStyle>
            <a:lvl1pPr>
              <a:defRPr/>
            </a:lvl1pPr>
          </a:lstStyle>
          <a:p>
            <a:pPr>
              <a:defRPr/>
            </a:pPr>
            <a:fld id="{252D29DD-E84B-4888-B444-7330096165D0}" type="slidenum">
              <a:rPr lang="en-US" altLang="en-US"/>
              <a:pPr>
                <a:defRPr/>
              </a:pPr>
              <a:t>‹#›</a:t>
            </a:fld>
            <a:endParaRPr lang="en-US" altLang="en-US"/>
          </a:p>
        </p:txBody>
      </p:sp>
    </p:spTree>
    <p:extLst>
      <p:ext uri="{BB962C8B-B14F-4D97-AF65-F5344CB8AC3E}">
        <p14:creationId xmlns:p14="http://schemas.microsoft.com/office/powerpoint/2010/main" val="11950676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p:txBody>
          <a:bodyPr/>
          <a:lstStyle>
            <a:lvl1pPr>
              <a:defRPr/>
            </a:lvl1pPr>
          </a:lstStyle>
          <a:p>
            <a:pPr>
              <a:defRPr/>
            </a:pPr>
            <a:fld id="{4949DCC9-2E50-4742-BAAF-E4307673B22A}" type="slidenum">
              <a:rPr lang="en-US" altLang="en-US"/>
              <a:pPr>
                <a:defRPr/>
              </a:pPr>
              <a:t>‹#›</a:t>
            </a:fld>
            <a:endParaRPr lang="en-US" altLang="en-US"/>
          </a:p>
        </p:txBody>
      </p:sp>
    </p:spTree>
    <p:extLst>
      <p:ext uri="{BB962C8B-B14F-4D97-AF65-F5344CB8AC3E}">
        <p14:creationId xmlns:p14="http://schemas.microsoft.com/office/powerpoint/2010/main" val="12651492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lvl1pPr>
          </a:lstStyle>
          <a:p>
            <a:pPr>
              <a:defRPr/>
            </a:pPr>
            <a:fld id="{4906D315-7E83-458C-AF15-EB0B22AC978A}" type="slidenum">
              <a:rPr lang="en-US" altLang="en-US"/>
              <a:pPr>
                <a:defRPr/>
              </a:pPr>
              <a:t>‹#›</a:t>
            </a:fld>
            <a:endParaRPr lang="en-US" altLang="en-US"/>
          </a:p>
        </p:txBody>
      </p:sp>
    </p:spTree>
    <p:extLst>
      <p:ext uri="{BB962C8B-B14F-4D97-AF65-F5344CB8AC3E}">
        <p14:creationId xmlns:p14="http://schemas.microsoft.com/office/powerpoint/2010/main" val="20350383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a:defRPr/>
            </a:lvl1pPr>
          </a:lstStyle>
          <a:p>
            <a:pPr>
              <a:defRPr/>
            </a:pPr>
            <a:fld id="{FC2C365D-40BC-4936-BB81-7270BC84CA32}" type="slidenum">
              <a:rPr lang="en-US" altLang="en-US"/>
              <a:pPr>
                <a:defRPr/>
              </a:pPr>
              <a:t>‹#›</a:t>
            </a:fld>
            <a:endParaRPr lang="en-US" altLang="en-US"/>
          </a:p>
        </p:txBody>
      </p:sp>
    </p:spTree>
    <p:extLst>
      <p:ext uri="{BB962C8B-B14F-4D97-AF65-F5344CB8AC3E}">
        <p14:creationId xmlns:p14="http://schemas.microsoft.com/office/powerpoint/2010/main" val="282023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8FCF7-F1EC-4F8B-88AB-0F25ACDDAD3B}"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176E5C-48E0-4F18-89B7-B727B9A1D0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11718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a:defRPr/>
            </a:lvl1pPr>
          </a:lstStyle>
          <a:p>
            <a:pPr>
              <a:defRPr/>
            </a:pPr>
            <a:fld id="{F48CE4E6-9299-46FD-9E34-42EB2401572C}" type="slidenum">
              <a:rPr lang="en-US" altLang="en-US"/>
              <a:pPr>
                <a:defRPr/>
              </a:pPr>
              <a:t>‹#›</a:t>
            </a:fld>
            <a:endParaRPr lang="en-US" altLang="en-US"/>
          </a:p>
        </p:txBody>
      </p:sp>
    </p:spTree>
    <p:extLst>
      <p:ext uri="{BB962C8B-B14F-4D97-AF65-F5344CB8AC3E}">
        <p14:creationId xmlns:p14="http://schemas.microsoft.com/office/powerpoint/2010/main" val="18349210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560F112A-A0DA-4409-B3EB-A301506DFFD4}" type="slidenum">
              <a:rPr lang="en-US" altLang="en-US"/>
              <a:pPr>
                <a:defRPr/>
              </a:pPr>
              <a:t>‹#›</a:t>
            </a:fld>
            <a:endParaRPr lang="en-US" altLang="en-US"/>
          </a:p>
        </p:txBody>
      </p:sp>
    </p:spTree>
    <p:extLst>
      <p:ext uri="{BB962C8B-B14F-4D97-AF65-F5344CB8AC3E}">
        <p14:creationId xmlns:p14="http://schemas.microsoft.com/office/powerpoint/2010/main" val="7817716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7813"/>
            <a:ext cx="2055812"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8213"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3ADB015F-26C1-4C95-9950-765F9CF65C60}" type="slidenum">
              <a:rPr lang="en-US" altLang="en-US"/>
              <a:pPr>
                <a:defRPr/>
              </a:pPr>
              <a:t>‹#›</a:t>
            </a:fld>
            <a:endParaRPr lang="en-US" altLang="en-US"/>
          </a:p>
        </p:txBody>
      </p:sp>
    </p:spTree>
    <p:extLst>
      <p:ext uri="{BB962C8B-B14F-4D97-AF65-F5344CB8AC3E}">
        <p14:creationId xmlns:p14="http://schemas.microsoft.com/office/powerpoint/2010/main" val="15782096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buClr>
                <a:srgbClr val="000000"/>
              </a:buClr>
              <a:buSzPct val="100000"/>
              <a:buFont typeface="Times New Roman" pitchFamily="16" charset="0"/>
              <a:buNone/>
              <a:defRPr>
                <a:latin typeface="Arial" charset="0"/>
                <a:ea typeface="+mn-ea"/>
              </a:defRPr>
            </a:lvl1pPr>
          </a:lstStyle>
          <a:p>
            <a:pPr defTabSz="457200" eaLnBrk="0" hangingPunct="0">
              <a:defRPr/>
            </a:pPr>
            <a:endParaRPr lang="en-US" altLang="zh-CN" sz="2400">
              <a:solidFill>
                <a:srgbClr val="FFFFFF"/>
              </a:solidFill>
            </a:endParaRPr>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buClr>
                <a:srgbClr val="000000"/>
              </a:buClr>
              <a:buSzPct val="100000"/>
              <a:buFont typeface="Times New Roman" pitchFamily="16" charset="0"/>
              <a:buNone/>
              <a:defRPr>
                <a:latin typeface="Arial" charset="0"/>
                <a:ea typeface="+mn-ea"/>
              </a:defRPr>
            </a:lvl1pPr>
          </a:lstStyle>
          <a:p>
            <a:pPr defTabSz="457200" eaLnBrk="0" hangingPunct="0">
              <a:defRPr/>
            </a:pPr>
            <a:endParaRPr lang="en-US" altLang="zh-CN" sz="2400">
              <a:solidFill>
                <a:srgbClr val="FFFFFF"/>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55F4A213-EA7C-4F32-B98E-381DF6A3FEC8}" type="slidenum">
              <a:rPr lang="en-US" altLang="zh-CN"/>
              <a:pPr>
                <a:defRPr/>
              </a:pPr>
              <a:t>‹#›</a:t>
            </a:fld>
            <a:endParaRPr lang="en-US" altLang="zh-CN"/>
          </a:p>
        </p:txBody>
      </p:sp>
    </p:spTree>
    <p:extLst>
      <p:ext uri="{BB962C8B-B14F-4D97-AF65-F5344CB8AC3E}">
        <p14:creationId xmlns:p14="http://schemas.microsoft.com/office/powerpoint/2010/main" val="175318342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p:txBody>
          <a:bodyPr/>
          <a:lstStyle>
            <a:lvl1pPr>
              <a:defRPr/>
            </a:lvl1pPr>
          </a:lstStyle>
          <a:p>
            <a:pPr>
              <a:defRPr/>
            </a:pPr>
            <a:fld id="{A9D4FBC6-A34C-41EB-A680-B4533A0A922B}" type="slidenum">
              <a:rPr lang="en-GB" altLang="en-US"/>
              <a:pPr>
                <a:defRPr/>
              </a:pPr>
              <a:t>‹#›</a:t>
            </a:fld>
            <a:endParaRPr lang="en-GB" altLang="en-US"/>
          </a:p>
        </p:txBody>
      </p:sp>
    </p:spTree>
    <p:extLst>
      <p:ext uri="{BB962C8B-B14F-4D97-AF65-F5344CB8AC3E}">
        <p14:creationId xmlns:p14="http://schemas.microsoft.com/office/powerpoint/2010/main" val="16819782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41BD26C7-CB0D-4D5E-842D-AFD4A946DBD3}" type="slidenum">
              <a:rPr lang="en-GB" altLang="en-US"/>
              <a:pPr>
                <a:defRPr/>
              </a:pPr>
              <a:t>‹#›</a:t>
            </a:fld>
            <a:endParaRPr lang="en-GB" altLang="en-US"/>
          </a:p>
        </p:txBody>
      </p:sp>
    </p:spTree>
    <p:extLst>
      <p:ext uri="{BB962C8B-B14F-4D97-AF65-F5344CB8AC3E}">
        <p14:creationId xmlns:p14="http://schemas.microsoft.com/office/powerpoint/2010/main" val="33466965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p:txBody>
          <a:bodyPr/>
          <a:lstStyle>
            <a:lvl1pPr>
              <a:defRPr/>
            </a:lvl1pPr>
          </a:lstStyle>
          <a:p>
            <a:pPr>
              <a:defRPr/>
            </a:pPr>
            <a:fld id="{CE245919-56C6-4728-A381-CA654FEFC3D2}" type="slidenum">
              <a:rPr lang="en-GB" altLang="en-US"/>
              <a:pPr>
                <a:defRPr/>
              </a:pPr>
              <a:t>‹#›</a:t>
            </a:fld>
            <a:endParaRPr lang="en-GB" altLang="en-US"/>
          </a:p>
        </p:txBody>
      </p:sp>
    </p:spTree>
    <p:extLst>
      <p:ext uri="{BB962C8B-B14F-4D97-AF65-F5344CB8AC3E}">
        <p14:creationId xmlns:p14="http://schemas.microsoft.com/office/powerpoint/2010/main" val="8908701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p:txBody>
          <a:bodyPr/>
          <a:lstStyle>
            <a:lvl1pPr>
              <a:defRPr/>
            </a:lvl1pPr>
          </a:lstStyle>
          <a:p>
            <a:pPr>
              <a:defRPr/>
            </a:pPr>
            <a:fld id="{6BC208A8-D214-4BCE-8EDB-CFDACAC3B1E8}" type="slidenum">
              <a:rPr lang="en-GB" altLang="en-US"/>
              <a:pPr>
                <a:defRPr/>
              </a:pPr>
              <a:t>‹#›</a:t>
            </a:fld>
            <a:endParaRPr lang="en-GB" altLang="en-US"/>
          </a:p>
        </p:txBody>
      </p:sp>
    </p:spTree>
    <p:extLst>
      <p:ext uri="{BB962C8B-B14F-4D97-AF65-F5344CB8AC3E}">
        <p14:creationId xmlns:p14="http://schemas.microsoft.com/office/powerpoint/2010/main" val="12396925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p:txBody>
          <a:bodyPr/>
          <a:lstStyle>
            <a:lvl1pPr>
              <a:defRPr/>
            </a:lvl1pPr>
          </a:lstStyle>
          <a:p>
            <a:pPr>
              <a:defRPr/>
            </a:pPr>
            <a:fld id="{C3A7181D-2E23-4B20-937A-9EBA6F1A4C9B}" type="slidenum">
              <a:rPr lang="en-GB" altLang="en-US"/>
              <a:pPr>
                <a:defRPr/>
              </a:pPr>
              <a:t>‹#›</a:t>
            </a:fld>
            <a:endParaRPr lang="en-GB" altLang="en-US"/>
          </a:p>
        </p:txBody>
      </p:sp>
    </p:spTree>
    <p:extLst>
      <p:ext uri="{BB962C8B-B14F-4D97-AF65-F5344CB8AC3E}">
        <p14:creationId xmlns:p14="http://schemas.microsoft.com/office/powerpoint/2010/main" val="26174978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p:txBody>
          <a:bodyPr/>
          <a:lstStyle>
            <a:lvl1pPr>
              <a:defRPr/>
            </a:lvl1pPr>
          </a:lstStyle>
          <a:p>
            <a:pPr>
              <a:defRPr/>
            </a:pPr>
            <a:fld id="{F3B250C3-64C6-442F-A334-CDB7F51B0437}" type="slidenum">
              <a:rPr lang="en-GB" altLang="en-US"/>
              <a:pPr>
                <a:defRPr/>
              </a:pPr>
              <a:t>‹#›</a:t>
            </a:fld>
            <a:endParaRPr lang="en-GB" altLang="en-US"/>
          </a:p>
        </p:txBody>
      </p:sp>
    </p:spTree>
    <p:extLst>
      <p:ext uri="{BB962C8B-B14F-4D97-AF65-F5344CB8AC3E}">
        <p14:creationId xmlns:p14="http://schemas.microsoft.com/office/powerpoint/2010/main" val="2779929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BDDF6C-4297-449C-A7C0-4C811CE610FA}"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053759-00A5-4B81-B6A7-BA20EB4BA6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2933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lvl1pPr>
          </a:lstStyle>
          <a:p>
            <a:pPr>
              <a:defRPr/>
            </a:pPr>
            <a:fld id="{82D7FF0F-C466-41AF-BAE8-7F1DFB535C0A}" type="slidenum">
              <a:rPr lang="en-GB" altLang="en-US"/>
              <a:pPr>
                <a:defRPr/>
              </a:pPr>
              <a:t>‹#›</a:t>
            </a:fld>
            <a:endParaRPr lang="en-GB" altLang="en-US"/>
          </a:p>
        </p:txBody>
      </p:sp>
    </p:spTree>
    <p:extLst>
      <p:ext uri="{BB962C8B-B14F-4D97-AF65-F5344CB8AC3E}">
        <p14:creationId xmlns:p14="http://schemas.microsoft.com/office/powerpoint/2010/main" val="21136350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a:defRPr/>
            </a:lvl1pPr>
          </a:lstStyle>
          <a:p>
            <a:pPr>
              <a:defRPr/>
            </a:pPr>
            <a:fld id="{4A62EC12-00D0-4515-A82C-7BE761F89029}" type="slidenum">
              <a:rPr lang="en-GB" altLang="en-US"/>
              <a:pPr>
                <a:defRPr/>
              </a:pPr>
              <a:t>‹#›</a:t>
            </a:fld>
            <a:endParaRPr lang="en-GB" altLang="en-US"/>
          </a:p>
        </p:txBody>
      </p:sp>
    </p:spTree>
    <p:extLst>
      <p:ext uri="{BB962C8B-B14F-4D97-AF65-F5344CB8AC3E}">
        <p14:creationId xmlns:p14="http://schemas.microsoft.com/office/powerpoint/2010/main" val="41993796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a:defRPr/>
            </a:lvl1pPr>
          </a:lstStyle>
          <a:p>
            <a:pPr>
              <a:defRPr/>
            </a:pPr>
            <a:fld id="{B6953588-D09F-4A31-A59B-23634348E793}" type="slidenum">
              <a:rPr lang="en-GB" altLang="en-US"/>
              <a:pPr>
                <a:defRPr/>
              </a:pPr>
              <a:t>‹#›</a:t>
            </a:fld>
            <a:endParaRPr lang="en-GB" altLang="en-US"/>
          </a:p>
        </p:txBody>
      </p:sp>
    </p:spTree>
    <p:extLst>
      <p:ext uri="{BB962C8B-B14F-4D97-AF65-F5344CB8AC3E}">
        <p14:creationId xmlns:p14="http://schemas.microsoft.com/office/powerpoint/2010/main" val="24829896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590141F2-48E2-4555-A8BF-13324B26E31B}" type="slidenum">
              <a:rPr lang="en-GB" altLang="en-US"/>
              <a:pPr>
                <a:defRPr/>
              </a:pPr>
              <a:t>‹#›</a:t>
            </a:fld>
            <a:endParaRPr lang="en-GB" altLang="en-US"/>
          </a:p>
        </p:txBody>
      </p:sp>
    </p:spTree>
    <p:extLst>
      <p:ext uri="{BB962C8B-B14F-4D97-AF65-F5344CB8AC3E}">
        <p14:creationId xmlns:p14="http://schemas.microsoft.com/office/powerpoint/2010/main" val="17269532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128588"/>
            <a:ext cx="2055812" cy="599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8588"/>
            <a:ext cx="6018213" cy="599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A648A1EA-A0F2-47E1-87F5-81E50BCC0F6A}" type="slidenum">
              <a:rPr lang="en-GB" altLang="en-US"/>
              <a:pPr>
                <a:defRPr/>
              </a:pPr>
              <a:t>‹#›</a:t>
            </a:fld>
            <a:endParaRPr lang="en-GB" altLang="en-US"/>
          </a:p>
        </p:txBody>
      </p:sp>
    </p:spTree>
    <p:extLst>
      <p:ext uri="{BB962C8B-B14F-4D97-AF65-F5344CB8AC3E}">
        <p14:creationId xmlns:p14="http://schemas.microsoft.com/office/powerpoint/2010/main" val="18946857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3049 w 2780"/>
                <a:gd name="T1" fmla="*/ 18 h 953"/>
                <a:gd name="T2" fmla="*/ 2949 w 2780"/>
                <a:gd name="T3" fmla="*/ 24 h 953"/>
                <a:gd name="T4" fmla="*/ 2881 w 2780"/>
                <a:gd name="T5" fmla="*/ 102 h 953"/>
                <a:gd name="T6" fmla="*/ 2766 w 2780"/>
                <a:gd name="T7" fmla="*/ 156 h 953"/>
                <a:gd name="T8" fmla="*/ 2759 w 2780"/>
                <a:gd name="T9" fmla="*/ 222 h 953"/>
                <a:gd name="T10" fmla="*/ 2739 w 2780"/>
                <a:gd name="T11" fmla="*/ 246 h 953"/>
                <a:gd name="T12" fmla="*/ 2719 w 2780"/>
                <a:gd name="T13" fmla="*/ 252 h 953"/>
                <a:gd name="T14" fmla="*/ 2638 w 2780"/>
                <a:gd name="T15" fmla="*/ 210 h 953"/>
                <a:gd name="T16" fmla="*/ 2491 w 2780"/>
                <a:gd name="T17" fmla="*/ 192 h 953"/>
                <a:gd name="T18" fmla="*/ 2464 w 2780"/>
                <a:gd name="T19" fmla="*/ 186 h 953"/>
                <a:gd name="T20" fmla="*/ 2443 w 2780"/>
                <a:gd name="T21" fmla="*/ 192 h 953"/>
                <a:gd name="T22" fmla="*/ 2361 w 2780"/>
                <a:gd name="T23" fmla="*/ 228 h 953"/>
                <a:gd name="T24" fmla="*/ 2320 w 2780"/>
                <a:gd name="T25" fmla="*/ 240 h 953"/>
                <a:gd name="T26" fmla="*/ 2296 w 2780"/>
                <a:gd name="T27" fmla="*/ 246 h 953"/>
                <a:gd name="T28" fmla="*/ 2284 w 2780"/>
                <a:gd name="T29" fmla="*/ 258 h 953"/>
                <a:gd name="T30" fmla="*/ 2284 w 2780"/>
                <a:gd name="T31" fmla="*/ 276 h 953"/>
                <a:gd name="T32" fmla="*/ 2261 w 2780"/>
                <a:gd name="T33" fmla="*/ 300 h 953"/>
                <a:gd name="T34" fmla="*/ 2243 w 2780"/>
                <a:gd name="T35" fmla="*/ 312 h 953"/>
                <a:gd name="T36" fmla="*/ 2231 w 2780"/>
                <a:gd name="T37" fmla="*/ 324 h 953"/>
                <a:gd name="T38" fmla="*/ 2219 w 2780"/>
                <a:gd name="T39" fmla="*/ 336 h 953"/>
                <a:gd name="T40" fmla="*/ 2184 w 2780"/>
                <a:gd name="T41" fmla="*/ 342 h 953"/>
                <a:gd name="T42" fmla="*/ 2107 w 2780"/>
                <a:gd name="T43" fmla="*/ 336 h 953"/>
                <a:gd name="T44" fmla="*/ 2065 w 2780"/>
                <a:gd name="T45" fmla="*/ 330 h 953"/>
                <a:gd name="T46" fmla="*/ 2051 w 2780"/>
                <a:gd name="T47" fmla="*/ 342 h 953"/>
                <a:gd name="T48" fmla="*/ 2037 w 2780"/>
                <a:gd name="T49" fmla="*/ 354 h 953"/>
                <a:gd name="T50" fmla="*/ 2003 w 2780"/>
                <a:gd name="T51" fmla="*/ 360 h 953"/>
                <a:gd name="T52" fmla="*/ 1944 w 2780"/>
                <a:gd name="T53" fmla="*/ 342 h 953"/>
                <a:gd name="T54" fmla="*/ 1920 w 2780"/>
                <a:gd name="T55" fmla="*/ 342 h 953"/>
                <a:gd name="T56" fmla="*/ 1896 w 2780"/>
                <a:gd name="T57" fmla="*/ 354 h 953"/>
                <a:gd name="T58" fmla="*/ 1827 w 2780"/>
                <a:gd name="T59" fmla="*/ 425 h 953"/>
                <a:gd name="T60" fmla="*/ 1777 w 2780"/>
                <a:gd name="T61" fmla="*/ 569 h 953"/>
                <a:gd name="T62" fmla="*/ 1777 w 2780"/>
                <a:gd name="T63" fmla="*/ 593 h 953"/>
                <a:gd name="T64" fmla="*/ 1784 w 2780"/>
                <a:gd name="T65" fmla="*/ 641 h 953"/>
                <a:gd name="T66" fmla="*/ 1805 w 2780"/>
                <a:gd name="T67" fmla="*/ 659 h 953"/>
                <a:gd name="T68" fmla="*/ 1798 w 2780"/>
                <a:gd name="T69" fmla="*/ 671 h 953"/>
                <a:gd name="T70" fmla="*/ 1784 w 2780"/>
                <a:gd name="T71" fmla="*/ 683 h 953"/>
                <a:gd name="T72" fmla="*/ 1692 w 2780"/>
                <a:gd name="T73" fmla="*/ 689 h 953"/>
                <a:gd name="T74" fmla="*/ 1615 w 2780"/>
                <a:gd name="T75" fmla="*/ 629 h 953"/>
                <a:gd name="T76" fmla="*/ 1468 w 2780"/>
                <a:gd name="T77" fmla="*/ 587 h 953"/>
                <a:gd name="T78" fmla="*/ 1304 w 2780"/>
                <a:gd name="T79" fmla="*/ 671 h 953"/>
                <a:gd name="T80" fmla="*/ 1114 w 2780"/>
                <a:gd name="T81" fmla="*/ 731 h 953"/>
                <a:gd name="T82" fmla="*/ 903 w 2780"/>
                <a:gd name="T83" fmla="*/ 743 h 953"/>
                <a:gd name="T84" fmla="*/ 688 w 2780"/>
                <a:gd name="T85" fmla="*/ 701 h 953"/>
                <a:gd name="T86" fmla="*/ 628 w 2780"/>
                <a:gd name="T87" fmla="*/ 695 h 953"/>
                <a:gd name="T88" fmla="*/ 616 w 2780"/>
                <a:gd name="T89" fmla="*/ 701 h 953"/>
                <a:gd name="T90" fmla="*/ 580 w 2780"/>
                <a:gd name="T91" fmla="*/ 731 h 953"/>
                <a:gd name="T92" fmla="*/ 468 w 2780"/>
                <a:gd name="T93" fmla="*/ 809 h 953"/>
                <a:gd name="T94" fmla="*/ 436 w 2780"/>
                <a:gd name="T95" fmla="*/ 821 h 953"/>
                <a:gd name="T96" fmla="*/ 412 w 2780"/>
                <a:gd name="T97" fmla="*/ 821 h 953"/>
                <a:gd name="T98" fmla="*/ 365 w 2780"/>
                <a:gd name="T99" fmla="*/ 827 h 953"/>
                <a:gd name="T100" fmla="*/ 239 w 2780"/>
                <a:gd name="T101" fmla="*/ 851 h 953"/>
                <a:gd name="T102" fmla="*/ 20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306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457200" eaLnBrk="0" hangingPunct="0"/>
              <a:endParaRPr lang="en-US" sz="2400" smtClean="0">
                <a:solidFill>
                  <a:srgbClr val="006666"/>
                </a:solidFill>
                <a:ea typeface="MS PGothic" pitchFamily="34" charset="-128"/>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grpSp>
      <p:sp>
        <p:nvSpPr>
          <p:cNvPr id="14354"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4355"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21" name="Rectangle 21"/>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6629BE1F-FAC1-4E63-AC8A-C4F495565356}" type="slidenum">
              <a:rPr lang="en-US" altLang="en-US"/>
              <a:pPr>
                <a:defRPr/>
              </a:pPr>
              <a:t>‹#›</a:t>
            </a:fld>
            <a:endParaRPr lang="en-US" altLang="en-US"/>
          </a:p>
        </p:txBody>
      </p:sp>
    </p:spTree>
    <p:extLst>
      <p:ext uri="{BB962C8B-B14F-4D97-AF65-F5344CB8AC3E}">
        <p14:creationId xmlns:p14="http://schemas.microsoft.com/office/powerpoint/2010/main" val="14397907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5" name="Rectangle 20"/>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F9588525-73C5-4D9D-8EE4-6AD1D05935DB}" type="slidenum">
              <a:rPr lang="en-US" altLang="en-US"/>
              <a:pPr>
                <a:defRPr/>
              </a:pPr>
              <a:t>‹#›</a:t>
            </a:fld>
            <a:endParaRPr lang="en-US" altLang="en-US"/>
          </a:p>
        </p:txBody>
      </p:sp>
    </p:spTree>
    <p:extLst>
      <p:ext uri="{BB962C8B-B14F-4D97-AF65-F5344CB8AC3E}">
        <p14:creationId xmlns:p14="http://schemas.microsoft.com/office/powerpoint/2010/main" val="31806505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5" name="Rectangle 20"/>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572ED4F0-1DAB-4326-839E-44D58E0D151F}" type="slidenum">
              <a:rPr lang="en-US" altLang="en-US"/>
              <a:pPr>
                <a:defRPr/>
              </a:pPr>
              <a:t>‹#›</a:t>
            </a:fld>
            <a:endParaRPr lang="en-US" altLang="en-US"/>
          </a:p>
        </p:txBody>
      </p:sp>
    </p:spTree>
    <p:extLst>
      <p:ext uri="{BB962C8B-B14F-4D97-AF65-F5344CB8AC3E}">
        <p14:creationId xmlns:p14="http://schemas.microsoft.com/office/powerpoint/2010/main" val="25767764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6" name="Rectangle 20"/>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FE4AC5E7-6B7A-4E20-9261-149F3B60AA2C}" type="slidenum">
              <a:rPr lang="en-US" altLang="en-US"/>
              <a:pPr>
                <a:defRPr/>
              </a:pPr>
              <a:t>‹#›</a:t>
            </a:fld>
            <a:endParaRPr lang="en-US" altLang="en-US"/>
          </a:p>
        </p:txBody>
      </p:sp>
    </p:spTree>
    <p:extLst>
      <p:ext uri="{BB962C8B-B14F-4D97-AF65-F5344CB8AC3E}">
        <p14:creationId xmlns:p14="http://schemas.microsoft.com/office/powerpoint/2010/main" val="12904680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8" name="Rectangle 20"/>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9" name="Rectangle 21"/>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6984A1AB-F223-476B-9E4A-6DB58500F033}" type="slidenum">
              <a:rPr lang="en-US" altLang="en-US"/>
              <a:pPr>
                <a:defRPr/>
              </a:pPr>
              <a:t>‹#›</a:t>
            </a:fld>
            <a:endParaRPr lang="en-US" altLang="en-US"/>
          </a:p>
        </p:txBody>
      </p:sp>
    </p:spTree>
    <p:extLst>
      <p:ext uri="{BB962C8B-B14F-4D97-AF65-F5344CB8AC3E}">
        <p14:creationId xmlns:p14="http://schemas.microsoft.com/office/powerpoint/2010/main" val="3879866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D8D1A4-7C18-4689-BF62-5F7521519F3A}"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70BD668-AEB2-4487-A6A6-8F309BB56F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3611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4" name="Rectangle 20"/>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5" name="Rectangle 21"/>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B63423CF-E559-49D7-A4CF-2C7311E9CA2D}" type="slidenum">
              <a:rPr lang="en-US" altLang="en-US"/>
              <a:pPr>
                <a:defRPr/>
              </a:pPr>
              <a:t>‹#›</a:t>
            </a:fld>
            <a:endParaRPr lang="en-US" altLang="en-US"/>
          </a:p>
        </p:txBody>
      </p:sp>
    </p:spTree>
    <p:extLst>
      <p:ext uri="{BB962C8B-B14F-4D97-AF65-F5344CB8AC3E}">
        <p14:creationId xmlns:p14="http://schemas.microsoft.com/office/powerpoint/2010/main" val="3552069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3" name="Rectangle 20"/>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4" name="Rectangle 21"/>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044985E2-5BF0-438E-A370-ED9A77A33184}" type="slidenum">
              <a:rPr lang="en-US" altLang="en-US"/>
              <a:pPr>
                <a:defRPr/>
              </a:pPr>
              <a:t>‹#›</a:t>
            </a:fld>
            <a:endParaRPr lang="en-US" altLang="en-US"/>
          </a:p>
        </p:txBody>
      </p:sp>
    </p:spTree>
    <p:extLst>
      <p:ext uri="{BB962C8B-B14F-4D97-AF65-F5344CB8AC3E}">
        <p14:creationId xmlns:p14="http://schemas.microsoft.com/office/powerpoint/2010/main" val="19736886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6" name="Rectangle 20"/>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82A1E334-8063-43E3-A37C-0CB365A1EDB9}" type="slidenum">
              <a:rPr lang="en-US" altLang="en-US"/>
              <a:pPr>
                <a:defRPr/>
              </a:pPr>
              <a:t>‹#›</a:t>
            </a:fld>
            <a:endParaRPr lang="en-US" altLang="en-US"/>
          </a:p>
        </p:txBody>
      </p:sp>
    </p:spTree>
    <p:extLst>
      <p:ext uri="{BB962C8B-B14F-4D97-AF65-F5344CB8AC3E}">
        <p14:creationId xmlns:p14="http://schemas.microsoft.com/office/powerpoint/2010/main" val="32623903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6" name="Rectangle 20"/>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F1C38E0A-C811-4B03-9E60-2A7D679A3AF7}" type="slidenum">
              <a:rPr lang="en-US" altLang="en-US"/>
              <a:pPr>
                <a:defRPr/>
              </a:pPr>
              <a:t>‹#›</a:t>
            </a:fld>
            <a:endParaRPr lang="en-US" altLang="en-US"/>
          </a:p>
        </p:txBody>
      </p:sp>
    </p:spTree>
    <p:extLst>
      <p:ext uri="{BB962C8B-B14F-4D97-AF65-F5344CB8AC3E}">
        <p14:creationId xmlns:p14="http://schemas.microsoft.com/office/powerpoint/2010/main" val="19828310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5" name="Rectangle 20"/>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75898B54-ECA3-4837-8454-6AB8BA6D3903}" type="slidenum">
              <a:rPr lang="en-US" altLang="en-US"/>
              <a:pPr>
                <a:defRPr/>
              </a:pPr>
              <a:t>‹#›</a:t>
            </a:fld>
            <a:endParaRPr lang="en-US" altLang="en-US"/>
          </a:p>
        </p:txBody>
      </p:sp>
    </p:spTree>
    <p:extLst>
      <p:ext uri="{BB962C8B-B14F-4D97-AF65-F5344CB8AC3E}">
        <p14:creationId xmlns:p14="http://schemas.microsoft.com/office/powerpoint/2010/main" val="10556409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5" name="Rectangle 20"/>
          <p:cNvSpPr>
            <a:spLocks noGrp="1" noChangeArrowheads="1"/>
          </p:cNvSpPr>
          <p:nvPr>
            <p:ph type="ftr" sz="quarter" idx="11"/>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atin typeface="Arial" charset="0"/>
              </a:defRPr>
            </a:lvl1pPr>
          </a:lstStyle>
          <a:p>
            <a:pPr>
              <a:defRPr/>
            </a:pPr>
            <a:fld id="{42C8890C-57BE-4E75-8E07-7C942AA38DF4}" type="slidenum">
              <a:rPr lang="en-US" altLang="en-US"/>
              <a:pPr>
                <a:defRPr/>
              </a:pPr>
              <a:t>‹#›</a:t>
            </a:fld>
            <a:endParaRPr lang="en-US" altLang="en-US"/>
          </a:p>
        </p:txBody>
      </p:sp>
    </p:spTree>
    <p:extLst>
      <p:ext uri="{BB962C8B-B14F-4D97-AF65-F5344CB8AC3E}">
        <p14:creationId xmlns:p14="http://schemas.microsoft.com/office/powerpoint/2010/main" val="9942070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p:txBody>
          <a:bodyPr/>
          <a:lstStyle>
            <a:lvl1pPr>
              <a:defRPr/>
            </a:lvl1pPr>
          </a:lstStyle>
          <a:p>
            <a:pPr>
              <a:defRPr/>
            </a:pPr>
            <a:fld id="{F6771B43-B1AD-4413-A549-59601C8E8906}" type="slidenum">
              <a:rPr lang="en-US" altLang="en-US"/>
              <a:pPr>
                <a:defRPr/>
              </a:pPr>
              <a:t>‹#›</a:t>
            </a:fld>
            <a:endParaRPr lang="en-US" altLang="en-US"/>
          </a:p>
        </p:txBody>
      </p:sp>
    </p:spTree>
    <p:extLst>
      <p:ext uri="{BB962C8B-B14F-4D97-AF65-F5344CB8AC3E}">
        <p14:creationId xmlns:p14="http://schemas.microsoft.com/office/powerpoint/2010/main" val="26964788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41648ADF-02EB-4A29-BDB6-F36CC9F7D133}" type="slidenum">
              <a:rPr lang="en-US" altLang="en-US"/>
              <a:pPr>
                <a:defRPr/>
              </a:pPr>
              <a:t>‹#›</a:t>
            </a:fld>
            <a:endParaRPr lang="en-US" altLang="en-US"/>
          </a:p>
        </p:txBody>
      </p:sp>
    </p:spTree>
    <p:extLst>
      <p:ext uri="{BB962C8B-B14F-4D97-AF65-F5344CB8AC3E}">
        <p14:creationId xmlns:p14="http://schemas.microsoft.com/office/powerpoint/2010/main" val="18739898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p:txBody>
          <a:bodyPr/>
          <a:lstStyle>
            <a:lvl1pPr>
              <a:defRPr/>
            </a:lvl1pPr>
          </a:lstStyle>
          <a:p>
            <a:pPr>
              <a:defRPr/>
            </a:pPr>
            <a:fld id="{02B6ED12-1666-4040-8FB1-0057BB30CA6E}" type="slidenum">
              <a:rPr lang="en-US" altLang="en-US"/>
              <a:pPr>
                <a:defRPr/>
              </a:pPr>
              <a:t>‹#›</a:t>
            </a:fld>
            <a:endParaRPr lang="en-US" altLang="en-US"/>
          </a:p>
        </p:txBody>
      </p:sp>
    </p:spTree>
    <p:extLst>
      <p:ext uri="{BB962C8B-B14F-4D97-AF65-F5344CB8AC3E}">
        <p14:creationId xmlns:p14="http://schemas.microsoft.com/office/powerpoint/2010/main" val="17055379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p:txBody>
          <a:bodyPr/>
          <a:lstStyle>
            <a:lvl1pPr>
              <a:defRPr/>
            </a:lvl1pPr>
          </a:lstStyle>
          <a:p>
            <a:pPr>
              <a:defRPr/>
            </a:pPr>
            <a:fld id="{0486159F-68ED-4B95-AD39-AAC47709BAA4}" type="slidenum">
              <a:rPr lang="en-US" altLang="en-US"/>
              <a:pPr>
                <a:defRPr/>
              </a:pPr>
              <a:t>‹#›</a:t>
            </a:fld>
            <a:endParaRPr lang="en-US" altLang="en-US"/>
          </a:p>
        </p:txBody>
      </p:sp>
    </p:spTree>
    <p:extLst>
      <p:ext uri="{BB962C8B-B14F-4D97-AF65-F5344CB8AC3E}">
        <p14:creationId xmlns:p14="http://schemas.microsoft.com/office/powerpoint/2010/main" val="1353745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041AA-5AE9-430F-A6B7-4C5A7736BD1A}" type="datetimeFigureOut">
              <a:rPr lang="en-US">
                <a:solidFill>
                  <a:prstClr val="black">
                    <a:tint val="75000"/>
                  </a:prstClr>
                </a:solidFill>
              </a:rPr>
              <a:pPr>
                <a:defRPr/>
              </a:pPr>
              <a:t>10/24/2019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5BB598B-7AF7-4528-91C6-2235DCBD69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77715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p:txBody>
          <a:bodyPr/>
          <a:lstStyle>
            <a:lvl1pPr>
              <a:defRPr/>
            </a:lvl1pPr>
          </a:lstStyle>
          <a:p>
            <a:pPr>
              <a:defRPr/>
            </a:pPr>
            <a:fld id="{3DB2905F-5AE3-4670-A8D3-4ADCC58CB82C}" type="slidenum">
              <a:rPr lang="en-US" altLang="en-US"/>
              <a:pPr>
                <a:defRPr/>
              </a:pPr>
              <a:t>‹#›</a:t>
            </a:fld>
            <a:endParaRPr lang="en-US" altLang="en-US"/>
          </a:p>
        </p:txBody>
      </p:sp>
    </p:spTree>
    <p:extLst>
      <p:ext uri="{BB962C8B-B14F-4D97-AF65-F5344CB8AC3E}">
        <p14:creationId xmlns:p14="http://schemas.microsoft.com/office/powerpoint/2010/main" val="17081983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p:txBody>
          <a:bodyPr/>
          <a:lstStyle>
            <a:lvl1pPr>
              <a:defRPr/>
            </a:lvl1pPr>
          </a:lstStyle>
          <a:p>
            <a:pPr>
              <a:defRPr/>
            </a:pPr>
            <a:fld id="{29A9E970-3B86-4780-8206-C5D75B92D477}" type="slidenum">
              <a:rPr lang="en-US" altLang="en-US"/>
              <a:pPr>
                <a:defRPr/>
              </a:pPr>
              <a:t>‹#›</a:t>
            </a:fld>
            <a:endParaRPr lang="en-US" altLang="en-US"/>
          </a:p>
        </p:txBody>
      </p:sp>
    </p:spTree>
    <p:extLst>
      <p:ext uri="{BB962C8B-B14F-4D97-AF65-F5344CB8AC3E}">
        <p14:creationId xmlns:p14="http://schemas.microsoft.com/office/powerpoint/2010/main" val="11083414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lvl1pPr>
          </a:lstStyle>
          <a:p>
            <a:pPr>
              <a:defRPr/>
            </a:pPr>
            <a:fld id="{5F016CF3-2619-43D6-9486-672C9A812DD9}" type="slidenum">
              <a:rPr lang="en-US" altLang="en-US"/>
              <a:pPr>
                <a:defRPr/>
              </a:pPr>
              <a:t>‹#›</a:t>
            </a:fld>
            <a:endParaRPr lang="en-US" altLang="en-US"/>
          </a:p>
        </p:txBody>
      </p:sp>
    </p:spTree>
    <p:extLst>
      <p:ext uri="{BB962C8B-B14F-4D97-AF65-F5344CB8AC3E}">
        <p14:creationId xmlns:p14="http://schemas.microsoft.com/office/powerpoint/2010/main" val="28498987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a:defRPr/>
            </a:lvl1pPr>
          </a:lstStyle>
          <a:p>
            <a:pPr>
              <a:defRPr/>
            </a:pPr>
            <a:fld id="{C04902D2-6A1E-42C1-9A2E-A113A391961F}" type="slidenum">
              <a:rPr lang="en-US" altLang="en-US"/>
              <a:pPr>
                <a:defRPr/>
              </a:pPr>
              <a:t>‹#›</a:t>
            </a:fld>
            <a:endParaRPr lang="en-US" altLang="en-US"/>
          </a:p>
        </p:txBody>
      </p:sp>
    </p:spTree>
    <p:extLst>
      <p:ext uri="{BB962C8B-B14F-4D97-AF65-F5344CB8AC3E}">
        <p14:creationId xmlns:p14="http://schemas.microsoft.com/office/powerpoint/2010/main" val="33231769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a:defRPr/>
            </a:lvl1pPr>
          </a:lstStyle>
          <a:p>
            <a:pPr>
              <a:defRPr/>
            </a:pPr>
            <a:fld id="{E3E26761-F2A9-498E-8614-7831E6B46493}" type="slidenum">
              <a:rPr lang="en-US" altLang="en-US"/>
              <a:pPr>
                <a:defRPr/>
              </a:pPr>
              <a:t>‹#›</a:t>
            </a:fld>
            <a:endParaRPr lang="en-US" altLang="en-US"/>
          </a:p>
        </p:txBody>
      </p:sp>
    </p:spTree>
    <p:extLst>
      <p:ext uri="{BB962C8B-B14F-4D97-AF65-F5344CB8AC3E}">
        <p14:creationId xmlns:p14="http://schemas.microsoft.com/office/powerpoint/2010/main" val="586360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FB55D729-F40C-4567-B5D9-F92F66EC2E58}" type="slidenum">
              <a:rPr lang="en-US" altLang="en-US"/>
              <a:pPr>
                <a:defRPr/>
              </a:pPr>
              <a:t>‹#›</a:t>
            </a:fld>
            <a:endParaRPr lang="en-US" altLang="en-US"/>
          </a:p>
        </p:txBody>
      </p:sp>
    </p:spTree>
    <p:extLst>
      <p:ext uri="{BB962C8B-B14F-4D97-AF65-F5344CB8AC3E}">
        <p14:creationId xmlns:p14="http://schemas.microsoft.com/office/powerpoint/2010/main" val="12005185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7813"/>
            <a:ext cx="2055812"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8213"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29AA3977-92D8-41B8-AE59-95287311F307}" type="slidenum">
              <a:rPr lang="en-US" altLang="en-US"/>
              <a:pPr>
                <a:defRPr/>
              </a:pPr>
              <a:t>‹#›</a:t>
            </a:fld>
            <a:endParaRPr lang="en-US" altLang="en-US"/>
          </a:p>
        </p:txBody>
      </p:sp>
    </p:spTree>
    <p:extLst>
      <p:ext uri="{BB962C8B-B14F-4D97-AF65-F5344CB8AC3E}">
        <p14:creationId xmlns:p14="http://schemas.microsoft.com/office/powerpoint/2010/main" val="35125910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p:txBody>
          <a:bodyPr/>
          <a:lstStyle>
            <a:lvl1pPr eaLnBrk="0" hangingPunct="0">
              <a:defRPr sz="2400"/>
            </a:lvl1pPr>
          </a:lstStyle>
          <a:p>
            <a:pPr>
              <a:defRPr/>
            </a:pPr>
            <a:fld id="{AB327461-2D30-4717-9C25-8964727DF2B0}" type="slidenum">
              <a:rPr lang="en-US" altLang="en-US"/>
              <a:pPr>
                <a:defRPr/>
              </a:pPr>
              <a:t>‹#›</a:t>
            </a:fld>
            <a:endParaRPr lang="en-US" altLang="en-US"/>
          </a:p>
        </p:txBody>
      </p:sp>
    </p:spTree>
    <p:extLst>
      <p:ext uri="{BB962C8B-B14F-4D97-AF65-F5344CB8AC3E}">
        <p14:creationId xmlns:p14="http://schemas.microsoft.com/office/powerpoint/2010/main" val="3238913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eaLnBrk="0" hangingPunct="0">
              <a:defRPr sz="2400"/>
            </a:lvl1pPr>
          </a:lstStyle>
          <a:p>
            <a:pPr>
              <a:defRPr/>
            </a:pPr>
            <a:fld id="{C6D61DFA-834F-4030-9F7A-4AAD40E419AF}" type="slidenum">
              <a:rPr lang="en-US" altLang="en-US"/>
              <a:pPr>
                <a:defRPr/>
              </a:pPr>
              <a:t>‹#›</a:t>
            </a:fld>
            <a:endParaRPr lang="en-US" altLang="en-US"/>
          </a:p>
        </p:txBody>
      </p:sp>
    </p:spTree>
    <p:extLst>
      <p:ext uri="{BB962C8B-B14F-4D97-AF65-F5344CB8AC3E}">
        <p14:creationId xmlns:p14="http://schemas.microsoft.com/office/powerpoint/2010/main" val="27139151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p:txBody>
          <a:bodyPr/>
          <a:lstStyle>
            <a:lvl1pPr eaLnBrk="0" hangingPunct="0">
              <a:defRPr sz="2400"/>
            </a:lvl1pPr>
          </a:lstStyle>
          <a:p>
            <a:pPr>
              <a:defRPr/>
            </a:pPr>
            <a:fld id="{317F0538-AE04-4203-8B49-2A20E7F07DDF}" type="slidenum">
              <a:rPr lang="en-US" altLang="en-US"/>
              <a:pPr>
                <a:defRPr/>
              </a:pPr>
              <a:t>‹#›</a:t>
            </a:fld>
            <a:endParaRPr lang="en-US" altLang="en-US"/>
          </a:p>
        </p:txBody>
      </p:sp>
    </p:spTree>
    <p:extLst>
      <p:ext uri="{BB962C8B-B14F-4D97-AF65-F5344CB8AC3E}">
        <p14:creationId xmlns:p14="http://schemas.microsoft.com/office/powerpoint/2010/main" val="2116813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1F9D8A-5585-451D-A3D7-150A843797A0}" type="datetimeFigureOut">
              <a:rPr lang="en-US">
                <a:solidFill>
                  <a:prstClr val="black">
                    <a:tint val="75000"/>
                  </a:prstClr>
                </a:solidFill>
              </a:rPr>
              <a:pPr>
                <a:defRPr/>
              </a:pPr>
              <a:t>10/24/2019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B4CE1E-74E3-4D3B-831F-17D3C0853C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870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p:txBody>
          <a:bodyPr/>
          <a:lstStyle>
            <a:lvl1pPr eaLnBrk="0" hangingPunct="0">
              <a:defRPr sz="2400"/>
            </a:lvl1pPr>
          </a:lstStyle>
          <a:p>
            <a:pPr>
              <a:defRPr/>
            </a:pPr>
            <a:fld id="{18A30028-B346-49CF-A32C-53134C765365}" type="slidenum">
              <a:rPr lang="en-US" altLang="en-US"/>
              <a:pPr>
                <a:defRPr/>
              </a:pPr>
              <a:t>‹#›</a:t>
            </a:fld>
            <a:endParaRPr lang="en-US" altLang="en-US"/>
          </a:p>
        </p:txBody>
      </p:sp>
    </p:spTree>
    <p:extLst>
      <p:ext uri="{BB962C8B-B14F-4D97-AF65-F5344CB8AC3E}">
        <p14:creationId xmlns:p14="http://schemas.microsoft.com/office/powerpoint/2010/main" val="22105595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p:txBody>
          <a:bodyPr/>
          <a:lstStyle>
            <a:lvl1pPr eaLnBrk="0" hangingPunct="0">
              <a:defRPr sz="2400"/>
            </a:lvl1pPr>
          </a:lstStyle>
          <a:p>
            <a:pPr>
              <a:defRPr/>
            </a:pPr>
            <a:fld id="{5C7A7287-3932-49A1-B7E6-140C34DD42F2}" type="slidenum">
              <a:rPr lang="en-US" altLang="en-US"/>
              <a:pPr>
                <a:defRPr/>
              </a:pPr>
              <a:t>‹#›</a:t>
            </a:fld>
            <a:endParaRPr lang="en-US" altLang="en-US"/>
          </a:p>
        </p:txBody>
      </p:sp>
    </p:spTree>
    <p:extLst>
      <p:ext uri="{BB962C8B-B14F-4D97-AF65-F5344CB8AC3E}">
        <p14:creationId xmlns:p14="http://schemas.microsoft.com/office/powerpoint/2010/main" val="19841725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p:txBody>
          <a:bodyPr/>
          <a:lstStyle>
            <a:lvl1pPr eaLnBrk="0" hangingPunct="0">
              <a:defRPr sz="2400"/>
            </a:lvl1pPr>
          </a:lstStyle>
          <a:p>
            <a:pPr>
              <a:defRPr/>
            </a:pPr>
            <a:fld id="{0D1F11AD-CD42-484E-9118-7D21C195C93C}" type="slidenum">
              <a:rPr lang="en-US" altLang="en-US"/>
              <a:pPr>
                <a:defRPr/>
              </a:pPr>
              <a:t>‹#›</a:t>
            </a:fld>
            <a:endParaRPr lang="en-US" altLang="en-US"/>
          </a:p>
        </p:txBody>
      </p:sp>
    </p:spTree>
    <p:extLst>
      <p:ext uri="{BB962C8B-B14F-4D97-AF65-F5344CB8AC3E}">
        <p14:creationId xmlns:p14="http://schemas.microsoft.com/office/powerpoint/2010/main" val="171758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sz="2400"/>
            </a:lvl1pPr>
          </a:lstStyle>
          <a:p>
            <a:pPr>
              <a:defRPr/>
            </a:pPr>
            <a:fld id="{51D703DF-B8DD-4718-9AD5-02D6D3C87C85}" type="slidenum">
              <a:rPr lang="en-US" altLang="en-US"/>
              <a:pPr>
                <a:defRPr/>
              </a:pPr>
              <a:t>‹#›</a:t>
            </a:fld>
            <a:endParaRPr lang="en-US" altLang="en-US"/>
          </a:p>
        </p:txBody>
      </p:sp>
    </p:spTree>
    <p:extLst>
      <p:ext uri="{BB962C8B-B14F-4D97-AF65-F5344CB8AC3E}">
        <p14:creationId xmlns:p14="http://schemas.microsoft.com/office/powerpoint/2010/main" val="16422600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eaLnBrk="0" hangingPunct="0">
              <a:defRPr sz="2400"/>
            </a:lvl1pPr>
          </a:lstStyle>
          <a:p>
            <a:pPr>
              <a:defRPr/>
            </a:pPr>
            <a:fld id="{71AA0878-981D-4B20-90C0-96D358EEC447}" type="slidenum">
              <a:rPr lang="en-US" altLang="en-US"/>
              <a:pPr>
                <a:defRPr/>
              </a:pPr>
              <a:t>‹#›</a:t>
            </a:fld>
            <a:endParaRPr lang="en-US" altLang="en-US"/>
          </a:p>
        </p:txBody>
      </p:sp>
    </p:spTree>
    <p:extLst>
      <p:ext uri="{BB962C8B-B14F-4D97-AF65-F5344CB8AC3E}">
        <p14:creationId xmlns:p14="http://schemas.microsoft.com/office/powerpoint/2010/main" val="31914803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eaLnBrk="0" hangingPunct="0">
              <a:defRPr sz="2400"/>
            </a:lvl1pPr>
          </a:lstStyle>
          <a:p>
            <a:pPr>
              <a:defRPr/>
            </a:pPr>
            <a:fld id="{68B11B01-5C20-4724-8236-87768D2E7ECF}" type="slidenum">
              <a:rPr lang="en-US" altLang="en-US"/>
              <a:pPr>
                <a:defRPr/>
              </a:pPr>
              <a:t>‹#›</a:t>
            </a:fld>
            <a:endParaRPr lang="en-US" altLang="en-US"/>
          </a:p>
        </p:txBody>
      </p:sp>
    </p:spTree>
    <p:extLst>
      <p:ext uri="{BB962C8B-B14F-4D97-AF65-F5344CB8AC3E}">
        <p14:creationId xmlns:p14="http://schemas.microsoft.com/office/powerpoint/2010/main" val="4398468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eaLnBrk="0" hangingPunct="0">
              <a:defRPr sz="2400"/>
            </a:lvl1pPr>
          </a:lstStyle>
          <a:p>
            <a:pPr>
              <a:defRPr/>
            </a:pPr>
            <a:fld id="{83C2330E-BB47-4B30-930A-1C734F9A8BD9}" type="slidenum">
              <a:rPr lang="en-US" altLang="en-US"/>
              <a:pPr>
                <a:defRPr/>
              </a:pPr>
              <a:t>‹#›</a:t>
            </a:fld>
            <a:endParaRPr lang="en-US" altLang="en-US"/>
          </a:p>
        </p:txBody>
      </p:sp>
    </p:spTree>
    <p:extLst>
      <p:ext uri="{BB962C8B-B14F-4D97-AF65-F5344CB8AC3E}">
        <p14:creationId xmlns:p14="http://schemas.microsoft.com/office/powerpoint/2010/main" val="471106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4638"/>
            <a:ext cx="2055812"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8213"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eaLnBrk="0" hangingPunct="0">
              <a:defRPr sz="2400"/>
            </a:lvl1pPr>
          </a:lstStyle>
          <a:p>
            <a:pPr>
              <a:defRPr/>
            </a:pPr>
            <a:fld id="{A0910367-1450-4159-B317-3CF8A3521DE9}" type="slidenum">
              <a:rPr lang="en-US" altLang="en-US"/>
              <a:pPr>
                <a:defRPr/>
              </a:pPr>
              <a:t>‹#›</a:t>
            </a:fld>
            <a:endParaRPr lang="en-US" altLang="en-US"/>
          </a:p>
        </p:txBody>
      </p:sp>
    </p:spTree>
    <p:extLst>
      <p:ext uri="{BB962C8B-B14F-4D97-AF65-F5344CB8AC3E}">
        <p14:creationId xmlns:p14="http://schemas.microsoft.com/office/powerpoint/2010/main" val="9230498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p:txBody>
          <a:bodyPr/>
          <a:lstStyle>
            <a:lvl1pPr eaLnBrk="0" hangingPunct="0">
              <a:defRPr sz="2400"/>
            </a:lvl1pPr>
          </a:lstStyle>
          <a:p>
            <a:pPr>
              <a:defRPr/>
            </a:pPr>
            <a:fld id="{304BC7C3-17F4-488C-8D9F-8F8C5FAA1DEA}" type="slidenum">
              <a:rPr lang="en-US" altLang="en-US"/>
              <a:pPr>
                <a:defRPr/>
              </a:pPr>
              <a:t>‹#›</a:t>
            </a:fld>
            <a:endParaRPr lang="en-US" altLang="en-US"/>
          </a:p>
        </p:txBody>
      </p:sp>
    </p:spTree>
    <p:extLst>
      <p:ext uri="{BB962C8B-B14F-4D97-AF65-F5344CB8AC3E}">
        <p14:creationId xmlns:p14="http://schemas.microsoft.com/office/powerpoint/2010/main" val="3330948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eaLnBrk="0" hangingPunct="0">
              <a:defRPr sz="2400"/>
            </a:lvl1pPr>
          </a:lstStyle>
          <a:p>
            <a:pPr>
              <a:defRPr/>
            </a:pPr>
            <a:fld id="{487F87B4-AD86-48CF-91B5-A84A5B213795}" type="slidenum">
              <a:rPr lang="en-US" altLang="en-US"/>
              <a:pPr>
                <a:defRPr/>
              </a:pPr>
              <a:t>‹#›</a:t>
            </a:fld>
            <a:endParaRPr lang="en-US" altLang="en-US"/>
          </a:p>
        </p:txBody>
      </p:sp>
    </p:spTree>
    <p:extLst>
      <p:ext uri="{BB962C8B-B14F-4D97-AF65-F5344CB8AC3E}">
        <p14:creationId xmlns:p14="http://schemas.microsoft.com/office/powerpoint/2010/main" val="2348681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464E7-48A3-4B8E-AFE4-F118CD1D89A7}" type="datetimeFigureOut">
              <a:rPr lang="en-US">
                <a:solidFill>
                  <a:prstClr val="black">
                    <a:tint val="75000"/>
                  </a:prstClr>
                </a:solidFill>
              </a:rPr>
              <a:pPr>
                <a:defRPr/>
              </a:pPr>
              <a:t>10/24/2019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DE68204-BA65-4356-88F2-929ECFF0E4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6627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p:txBody>
          <a:bodyPr/>
          <a:lstStyle>
            <a:lvl1pPr eaLnBrk="0" hangingPunct="0">
              <a:defRPr sz="2400"/>
            </a:lvl1pPr>
          </a:lstStyle>
          <a:p>
            <a:pPr>
              <a:defRPr/>
            </a:pPr>
            <a:fld id="{5365FD3D-EFF6-4376-BEB6-A3AB94D9D96F}" type="slidenum">
              <a:rPr lang="en-US" altLang="en-US"/>
              <a:pPr>
                <a:defRPr/>
              </a:pPr>
              <a:t>‹#›</a:t>
            </a:fld>
            <a:endParaRPr lang="en-US" altLang="en-US"/>
          </a:p>
        </p:txBody>
      </p:sp>
    </p:spTree>
    <p:extLst>
      <p:ext uri="{BB962C8B-B14F-4D97-AF65-F5344CB8AC3E}">
        <p14:creationId xmlns:p14="http://schemas.microsoft.com/office/powerpoint/2010/main" val="29971776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p:txBody>
          <a:bodyPr/>
          <a:lstStyle>
            <a:lvl1pPr eaLnBrk="0" hangingPunct="0">
              <a:defRPr sz="2400"/>
            </a:lvl1pPr>
          </a:lstStyle>
          <a:p>
            <a:pPr>
              <a:defRPr/>
            </a:pPr>
            <a:fld id="{CBF4BC4E-904E-4312-A106-F5440E313C99}" type="slidenum">
              <a:rPr lang="en-US" altLang="en-US"/>
              <a:pPr>
                <a:defRPr/>
              </a:pPr>
              <a:t>‹#›</a:t>
            </a:fld>
            <a:endParaRPr lang="en-US" altLang="en-US"/>
          </a:p>
        </p:txBody>
      </p:sp>
    </p:spTree>
    <p:extLst>
      <p:ext uri="{BB962C8B-B14F-4D97-AF65-F5344CB8AC3E}">
        <p14:creationId xmlns:p14="http://schemas.microsoft.com/office/powerpoint/2010/main" val="9614857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p:txBody>
          <a:bodyPr/>
          <a:lstStyle>
            <a:lvl1pPr eaLnBrk="0" hangingPunct="0">
              <a:defRPr sz="2400"/>
            </a:lvl1pPr>
          </a:lstStyle>
          <a:p>
            <a:pPr>
              <a:defRPr/>
            </a:pPr>
            <a:fld id="{4AD8F547-167F-4C90-9CED-574147B8690C}" type="slidenum">
              <a:rPr lang="en-US" altLang="en-US"/>
              <a:pPr>
                <a:defRPr/>
              </a:pPr>
              <a:t>‹#›</a:t>
            </a:fld>
            <a:endParaRPr lang="en-US" altLang="en-US"/>
          </a:p>
        </p:txBody>
      </p:sp>
    </p:spTree>
    <p:extLst>
      <p:ext uri="{BB962C8B-B14F-4D97-AF65-F5344CB8AC3E}">
        <p14:creationId xmlns:p14="http://schemas.microsoft.com/office/powerpoint/2010/main" val="32042390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p:txBody>
          <a:bodyPr/>
          <a:lstStyle>
            <a:lvl1pPr eaLnBrk="0" hangingPunct="0">
              <a:defRPr sz="2400"/>
            </a:lvl1pPr>
          </a:lstStyle>
          <a:p>
            <a:pPr>
              <a:defRPr/>
            </a:pPr>
            <a:fld id="{C88BED92-CDF1-4CC7-BB0A-A2AA224CB45C}" type="slidenum">
              <a:rPr lang="en-US" altLang="en-US"/>
              <a:pPr>
                <a:defRPr/>
              </a:pPr>
              <a:t>‹#›</a:t>
            </a:fld>
            <a:endParaRPr lang="en-US" altLang="en-US"/>
          </a:p>
        </p:txBody>
      </p:sp>
    </p:spTree>
    <p:extLst>
      <p:ext uri="{BB962C8B-B14F-4D97-AF65-F5344CB8AC3E}">
        <p14:creationId xmlns:p14="http://schemas.microsoft.com/office/powerpoint/2010/main" val="17549836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sz="2400"/>
            </a:lvl1pPr>
          </a:lstStyle>
          <a:p>
            <a:pPr>
              <a:defRPr/>
            </a:pPr>
            <a:fld id="{F2F779D6-B26F-4617-BF45-8F2B6F5B6ECD}" type="slidenum">
              <a:rPr lang="en-US" altLang="en-US"/>
              <a:pPr>
                <a:defRPr/>
              </a:pPr>
              <a:t>‹#›</a:t>
            </a:fld>
            <a:endParaRPr lang="en-US" altLang="en-US"/>
          </a:p>
        </p:txBody>
      </p:sp>
    </p:spTree>
    <p:extLst>
      <p:ext uri="{BB962C8B-B14F-4D97-AF65-F5344CB8AC3E}">
        <p14:creationId xmlns:p14="http://schemas.microsoft.com/office/powerpoint/2010/main" val="31097456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eaLnBrk="0" hangingPunct="0">
              <a:defRPr sz="2400"/>
            </a:lvl1pPr>
          </a:lstStyle>
          <a:p>
            <a:pPr>
              <a:defRPr/>
            </a:pPr>
            <a:fld id="{3B23A80C-FE39-4EAB-B84A-5C3BFAEED065}" type="slidenum">
              <a:rPr lang="en-US" altLang="en-US"/>
              <a:pPr>
                <a:defRPr/>
              </a:pPr>
              <a:t>‹#›</a:t>
            </a:fld>
            <a:endParaRPr lang="en-US" altLang="en-US"/>
          </a:p>
        </p:txBody>
      </p:sp>
    </p:spTree>
    <p:extLst>
      <p:ext uri="{BB962C8B-B14F-4D97-AF65-F5344CB8AC3E}">
        <p14:creationId xmlns:p14="http://schemas.microsoft.com/office/powerpoint/2010/main" val="26744258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eaLnBrk="0" hangingPunct="0">
              <a:defRPr sz="2400"/>
            </a:lvl1pPr>
          </a:lstStyle>
          <a:p>
            <a:pPr>
              <a:defRPr/>
            </a:pPr>
            <a:fld id="{1D5E434F-0CA5-4FF7-9171-1B4B44489890}" type="slidenum">
              <a:rPr lang="en-US" altLang="en-US"/>
              <a:pPr>
                <a:defRPr/>
              </a:pPr>
              <a:t>‹#›</a:t>
            </a:fld>
            <a:endParaRPr lang="en-US" altLang="en-US"/>
          </a:p>
        </p:txBody>
      </p:sp>
    </p:spTree>
    <p:extLst>
      <p:ext uri="{BB962C8B-B14F-4D97-AF65-F5344CB8AC3E}">
        <p14:creationId xmlns:p14="http://schemas.microsoft.com/office/powerpoint/2010/main" val="8042456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eaLnBrk="0" hangingPunct="0">
              <a:defRPr sz="2400"/>
            </a:lvl1pPr>
          </a:lstStyle>
          <a:p>
            <a:pPr>
              <a:defRPr/>
            </a:pPr>
            <a:fld id="{D2DC0303-242B-4DFE-A56A-6899B6B12950}" type="slidenum">
              <a:rPr lang="en-US" altLang="en-US"/>
              <a:pPr>
                <a:defRPr/>
              </a:pPr>
              <a:t>‹#›</a:t>
            </a:fld>
            <a:endParaRPr lang="en-US" altLang="en-US"/>
          </a:p>
        </p:txBody>
      </p:sp>
    </p:spTree>
    <p:extLst>
      <p:ext uri="{BB962C8B-B14F-4D97-AF65-F5344CB8AC3E}">
        <p14:creationId xmlns:p14="http://schemas.microsoft.com/office/powerpoint/2010/main" val="26436456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eaLnBrk="0" hangingPunct="0">
              <a:defRPr sz="2400"/>
            </a:lvl1pPr>
          </a:lstStyle>
          <a:p>
            <a:pPr>
              <a:defRPr/>
            </a:pPr>
            <a:fld id="{CE1A77C2-2B85-4961-81F8-EF36E421C366}" type="slidenum">
              <a:rPr lang="en-US" altLang="en-US"/>
              <a:pPr>
                <a:defRPr/>
              </a:pPr>
              <a:t>‹#›</a:t>
            </a:fld>
            <a:endParaRPr lang="en-US" altLang="en-US"/>
          </a:p>
        </p:txBody>
      </p:sp>
    </p:spTree>
    <p:extLst>
      <p:ext uri="{BB962C8B-B14F-4D97-AF65-F5344CB8AC3E}">
        <p14:creationId xmlns:p14="http://schemas.microsoft.com/office/powerpoint/2010/main" val="1335608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897A5B-EEEE-434E-B674-D3090B1233D0}"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CA7B94-78B9-4758-A49B-F211D97208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639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8FCF7-F1EC-4F8B-88AB-0F25ACDDAD3B}" type="datetimeFigureOut">
              <a:rPr lang="en-US"/>
              <a:pPr>
                <a:defRPr/>
              </a:pPr>
              <a:t>10/24/2019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176E5C-48E0-4F18-89B7-B727B9A1D04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89CAE-87A2-46E0-8129-3DEE14279FD5}"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176038-81B1-4828-B161-F0C9461AE7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9661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B3786F-C448-4AA8-B363-7A03EE9E683C}"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7F8585-9628-4C76-901C-ABB3E642FF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2696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9EBE4-6B47-4E2F-BC01-751B9F4F0811}"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B2E35-E824-4AA1-9119-2CB9EC8DA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5509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863C43-760A-4E6C-AB4B-9039DCC51917}"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3429A6-2F71-499D-B405-8D94234DFC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34398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8FCF7-F1EC-4F8B-88AB-0F25ACDDAD3B}"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176E5C-48E0-4F18-89B7-B727B9A1D0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2476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BDDF6C-4297-449C-A7C0-4C811CE610FA}"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053759-00A5-4B81-B6A7-BA20EB4BA6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4940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D8D1A4-7C18-4689-BF62-5F7521519F3A}"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70BD668-AEB2-4487-A6A6-8F309BB56F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2323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041AA-5AE9-430F-A6B7-4C5A7736BD1A}" type="datetimeFigureOut">
              <a:rPr lang="en-US">
                <a:solidFill>
                  <a:prstClr val="black">
                    <a:tint val="75000"/>
                  </a:prstClr>
                </a:solidFill>
              </a:rPr>
              <a:pPr>
                <a:defRPr/>
              </a:pPr>
              <a:t>10/24/2019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5BB598B-7AF7-4528-91C6-2235DCBD69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1336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1F9D8A-5585-451D-A3D7-150A843797A0}" type="datetimeFigureOut">
              <a:rPr lang="en-US">
                <a:solidFill>
                  <a:prstClr val="black">
                    <a:tint val="75000"/>
                  </a:prstClr>
                </a:solidFill>
              </a:rPr>
              <a:pPr>
                <a:defRPr/>
              </a:pPr>
              <a:t>10/24/2019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B4CE1E-74E3-4D3B-831F-17D3C0853C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2680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464E7-48A3-4B8E-AFE4-F118CD1D89A7}" type="datetimeFigureOut">
              <a:rPr lang="en-US">
                <a:solidFill>
                  <a:prstClr val="black">
                    <a:tint val="75000"/>
                  </a:prstClr>
                </a:solidFill>
              </a:rPr>
              <a:pPr>
                <a:defRPr/>
              </a:pPr>
              <a:t>10/24/2019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DE68204-BA65-4356-88F2-929ECFF0E4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887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BDDF6C-4297-449C-A7C0-4C811CE610FA}" type="datetimeFigureOut">
              <a:rPr lang="en-US"/>
              <a:pPr>
                <a:defRPr/>
              </a:pPr>
              <a:t>10/24/2019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053759-00A5-4B81-B6A7-BA20EB4BA6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897A5B-EEEE-434E-B674-D3090B1233D0}"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CA7B94-78B9-4758-A49B-F211D97208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9617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89CAE-87A2-46E0-8129-3DEE14279FD5}"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176038-81B1-4828-B161-F0C9461AE7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7263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B3786F-C448-4AA8-B363-7A03EE9E683C}"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7F8585-9628-4C76-901C-ABB3E642FF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4886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9EBE4-6B47-4E2F-BC01-751B9F4F0811}"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B2E35-E824-4AA1-9119-2CB9EC8DA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7297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863C43-760A-4E6C-AB4B-9039DCC51917}"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3429A6-2F71-499D-B405-8D94234DFC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4810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8FCF7-F1EC-4F8B-88AB-0F25ACDDAD3B}"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176E5C-48E0-4F18-89B7-B727B9A1D0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6488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BDDF6C-4297-449C-A7C0-4C811CE610FA}"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053759-00A5-4B81-B6A7-BA20EB4BA6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5935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D8D1A4-7C18-4689-BF62-5F7521519F3A}"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70BD668-AEB2-4487-A6A6-8F309BB56F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2446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041AA-5AE9-430F-A6B7-4C5A7736BD1A}" type="datetimeFigureOut">
              <a:rPr lang="en-US">
                <a:solidFill>
                  <a:prstClr val="black">
                    <a:tint val="75000"/>
                  </a:prstClr>
                </a:solidFill>
              </a:rPr>
              <a:pPr>
                <a:defRPr/>
              </a:pPr>
              <a:t>10/24/2019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5BB598B-7AF7-4528-91C6-2235DCBD69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1980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1F9D8A-5585-451D-A3D7-150A843797A0}" type="datetimeFigureOut">
              <a:rPr lang="en-US">
                <a:solidFill>
                  <a:prstClr val="black">
                    <a:tint val="75000"/>
                  </a:prstClr>
                </a:solidFill>
              </a:rPr>
              <a:pPr>
                <a:defRPr/>
              </a:pPr>
              <a:t>10/24/2019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B4CE1E-74E3-4D3B-831F-17D3C0853C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796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D8D1A4-7C18-4689-BF62-5F7521519F3A}" type="datetimeFigureOut">
              <a:rPr lang="en-US"/>
              <a:pPr>
                <a:defRPr/>
              </a:pPr>
              <a:t>10/24/2019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0BD668-AEB2-4487-A6A6-8F309BB56F51}"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464E7-48A3-4B8E-AFE4-F118CD1D89A7}" type="datetimeFigureOut">
              <a:rPr lang="en-US">
                <a:solidFill>
                  <a:prstClr val="black">
                    <a:tint val="75000"/>
                  </a:prstClr>
                </a:solidFill>
              </a:rPr>
              <a:pPr>
                <a:defRPr/>
              </a:pPr>
              <a:t>10/24/2019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DE68204-BA65-4356-88F2-929ECFF0E4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8612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897A5B-EEEE-434E-B674-D3090B1233D0}"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CA7B94-78B9-4758-A49B-F211D97208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4557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89CAE-87A2-46E0-8129-3DEE14279FD5}"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176038-81B1-4828-B161-F0C9461AE7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99387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B3786F-C448-4AA8-B363-7A03EE9E683C}"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7F8585-9628-4C76-901C-ABB3E642FF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7875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9EBE4-6B47-4E2F-BC01-751B9F4F0811}"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B2E35-E824-4AA1-9119-2CB9EC8DA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3751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863C43-760A-4E6C-AB4B-9039DCC51917}"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3429A6-2F71-499D-B405-8D94234DFC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5187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8FCF7-F1EC-4F8B-88AB-0F25ACDDAD3B}"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176E5C-48E0-4F18-89B7-B727B9A1D0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3270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BDDF6C-4297-449C-A7C0-4C811CE610FA}"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053759-00A5-4B81-B6A7-BA20EB4BA6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968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D8D1A4-7C18-4689-BF62-5F7521519F3A}"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70BD668-AEB2-4487-A6A6-8F309BB56F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2226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041AA-5AE9-430F-A6B7-4C5A7736BD1A}" type="datetimeFigureOut">
              <a:rPr lang="en-US">
                <a:solidFill>
                  <a:prstClr val="black">
                    <a:tint val="75000"/>
                  </a:prstClr>
                </a:solidFill>
              </a:rPr>
              <a:pPr>
                <a:defRPr/>
              </a:pPr>
              <a:t>10/24/2019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5BB598B-7AF7-4528-91C6-2235DCBD69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427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041AA-5AE9-430F-A6B7-4C5A7736BD1A}" type="datetimeFigureOut">
              <a:rPr lang="en-US"/>
              <a:pPr>
                <a:defRPr/>
              </a:pPr>
              <a:t>10/24/2019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5BB598B-7AF7-4528-91C6-2235DCBD6978}"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1F9D8A-5585-451D-A3D7-150A843797A0}" type="datetimeFigureOut">
              <a:rPr lang="en-US">
                <a:solidFill>
                  <a:prstClr val="black">
                    <a:tint val="75000"/>
                  </a:prstClr>
                </a:solidFill>
              </a:rPr>
              <a:pPr>
                <a:defRPr/>
              </a:pPr>
              <a:t>10/24/2019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B4CE1E-74E3-4D3B-831F-17D3C0853C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4738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464E7-48A3-4B8E-AFE4-F118CD1D89A7}" type="datetimeFigureOut">
              <a:rPr lang="en-US">
                <a:solidFill>
                  <a:prstClr val="black">
                    <a:tint val="75000"/>
                  </a:prstClr>
                </a:solidFill>
              </a:rPr>
              <a:pPr>
                <a:defRPr/>
              </a:pPr>
              <a:t>10/24/2019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DE68204-BA65-4356-88F2-929ECFF0E4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17438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897A5B-EEEE-434E-B674-D3090B1233D0}"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CA7B94-78B9-4758-A49B-F211D97208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27365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89CAE-87A2-46E0-8129-3DEE14279FD5}"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176038-81B1-4828-B161-F0C9461AE7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0682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B3786F-C448-4AA8-B363-7A03EE9E683C}"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7F8585-9628-4C76-901C-ABB3E642FF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951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9EBE4-6B47-4E2F-BC01-751B9F4F0811}"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B2E35-E824-4AA1-9119-2CB9EC8DA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4792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863C43-760A-4E6C-AB4B-9039DCC51917}"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3429A6-2F71-499D-B405-8D94234DFC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256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8FCF7-F1EC-4F8B-88AB-0F25ACDDAD3B}"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176E5C-48E0-4F18-89B7-B727B9A1D0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2229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BDDF6C-4297-449C-A7C0-4C811CE610FA}"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053759-00A5-4B81-B6A7-BA20EB4BA6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7827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D8D1A4-7C18-4689-BF62-5F7521519F3A}"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70BD668-AEB2-4487-A6A6-8F309BB56F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134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1F9D8A-5585-451D-A3D7-150A843797A0}" type="datetimeFigureOut">
              <a:rPr lang="en-US"/>
              <a:pPr>
                <a:defRPr/>
              </a:pPr>
              <a:t>10/24/2019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4B4CE1E-74E3-4D3B-831F-17D3C0853C8B}"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041AA-5AE9-430F-A6B7-4C5A7736BD1A}" type="datetimeFigureOut">
              <a:rPr lang="en-US">
                <a:solidFill>
                  <a:prstClr val="black">
                    <a:tint val="75000"/>
                  </a:prstClr>
                </a:solidFill>
              </a:rPr>
              <a:pPr>
                <a:defRPr/>
              </a:pPr>
              <a:t>10/24/2019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5BB598B-7AF7-4528-91C6-2235DCBD69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1277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1F9D8A-5585-451D-A3D7-150A843797A0}" type="datetimeFigureOut">
              <a:rPr lang="en-US">
                <a:solidFill>
                  <a:prstClr val="black">
                    <a:tint val="75000"/>
                  </a:prstClr>
                </a:solidFill>
              </a:rPr>
              <a:pPr>
                <a:defRPr/>
              </a:pPr>
              <a:t>10/24/2019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B4CE1E-74E3-4D3B-831F-17D3C0853C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21341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464E7-48A3-4B8E-AFE4-F118CD1D89A7}" type="datetimeFigureOut">
              <a:rPr lang="en-US">
                <a:solidFill>
                  <a:prstClr val="black">
                    <a:tint val="75000"/>
                  </a:prstClr>
                </a:solidFill>
              </a:rPr>
              <a:pPr>
                <a:defRPr/>
              </a:pPr>
              <a:t>10/24/2019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DE68204-BA65-4356-88F2-929ECFF0E4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3561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897A5B-EEEE-434E-B674-D3090B1233D0}"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CA7B94-78B9-4758-A49B-F211D97208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50819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89CAE-87A2-46E0-8129-3DEE14279FD5}"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176038-81B1-4828-B161-F0C9461AE7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3139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B3786F-C448-4AA8-B363-7A03EE9E683C}"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7F8585-9628-4C76-901C-ABB3E642FF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4780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9EBE4-6B47-4E2F-BC01-751B9F4F0811}"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B2E35-E824-4AA1-9119-2CB9EC8DA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77255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863C43-760A-4E6C-AB4B-9039DCC51917}"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3429A6-2F71-499D-B405-8D94234DFC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4257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8FCF7-F1EC-4F8B-88AB-0F25ACDDAD3B}"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176E5C-48E0-4F18-89B7-B727B9A1D0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93365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BDDF6C-4297-449C-A7C0-4C811CE610FA}"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053759-00A5-4B81-B6A7-BA20EB4BA6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981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464E7-48A3-4B8E-AFE4-F118CD1D89A7}" type="datetimeFigureOut">
              <a:rPr lang="en-US"/>
              <a:pPr>
                <a:defRPr/>
              </a:pPr>
              <a:t>10/24/2019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DE68204-BA65-4356-88F2-929ECFF0E464}"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D8D1A4-7C18-4689-BF62-5F7521519F3A}"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70BD668-AEB2-4487-A6A6-8F309BB56F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76781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041AA-5AE9-430F-A6B7-4C5A7736BD1A}" type="datetimeFigureOut">
              <a:rPr lang="en-US">
                <a:solidFill>
                  <a:prstClr val="black">
                    <a:tint val="75000"/>
                  </a:prstClr>
                </a:solidFill>
              </a:rPr>
              <a:pPr>
                <a:defRPr/>
              </a:pPr>
              <a:t>10/24/2019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5BB598B-7AF7-4528-91C6-2235DCBD69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34288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1F9D8A-5585-451D-A3D7-150A843797A0}" type="datetimeFigureOut">
              <a:rPr lang="en-US">
                <a:solidFill>
                  <a:prstClr val="black">
                    <a:tint val="75000"/>
                  </a:prstClr>
                </a:solidFill>
              </a:rPr>
              <a:pPr>
                <a:defRPr/>
              </a:pPr>
              <a:t>10/24/2019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B4CE1E-74E3-4D3B-831F-17D3C0853C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95976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464E7-48A3-4B8E-AFE4-F118CD1D89A7}" type="datetimeFigureOut">
              <a:rPr lang="en-US">
                <a:solidFill>
                  <a:prstClr val="black">
                    <a:tint val="75000"/>
                  </a:prstClr>
                </a:solidFill>
              </a:rPr>
              <a:pPr>
                <a:defRPr/>
              </a:pPr>
              <a:t>10/24/2019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DE68204-BA65-4356-88F2-929ECFF0E4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35870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897A5B-EEEE-434E-B674-D3090B1233D0}"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CA7B94-78B9-4758-A49B-F211D97208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93604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89CAE-87A2-46E0-8129-3DEE14279FD5}"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176038-81B1-4828-B161-F0C9461AE7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289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B3786F-C448-4AA8-B363-7A03EE9E683C}"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7F8585-9628-4C76-901C-ABB3E642FF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1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9EBE4-6B47-4E2F-BC01-751B9F4F0811}"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B2E35-E824-4AA1-9119-2CB9EC8DA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0420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863C43-760A-4E6C-AB4B-9039DCC51917}"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13429A6-2F71-499D-B405-8D94234DFC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91645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8FCF7-F1EC-4F8B-88AB-0F25ACDDAD3B}"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E176E5C-48E0-4F18-89B7-B727B9A1D0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467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897A5B-EEEE-434E-B674-D3090B1233D0}" type="datetimeFigureOut">
              <a:rPr lang="en-US"/>
              <a:pPr>
                <a:defRPr/>
              </a:pPr>
              <a:t>10/24/2019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CA7B94-78B9-4758-A49B-F211D97208BF}"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BDDF6C-4297-449C-A7C0-4C811CE610FA}"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A053759-00A5-4B81-B6A7-BA20EB4BA6E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84838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D8D1A4-7C18-4689-BF62-5F7521519F3A}"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70BD668-AEB2-4487-A6A6-8F309BB56F5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56839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041AA-5AE9-430F-A6B7-4C5A7736BD1A}"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5BB598B-7AF7-4528-91C6-2235DCBD697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7072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1F9D8A-5585-451D-A3D7-150A843797A0}"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4B4CE1E-74E3-4D3B-831F-17D3C0853C8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83231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464E7-48A3-4B8E-AFE4-F118CD1D89A7}"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DE68204-BA65-4356-88F2-929ECFF0E46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27195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897A5B-EEEE-434E-B674-D3090B1233D0}"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CCA7B94-78B9-4758-A49B-F211D97208B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27330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89CAE-87A2-46E0-8129-3DEE14279FD5}"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B176038-81B1-4828-B161-F0C9461AE7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8568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B3786F-C448-4AA8-B363-7A03EE9E683C}"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97F8585-9628-4C76-901C-ABB3E642FF9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00381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9EBE4-6B47-4E2F-BC01-751B9F4F0811}"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A2B2E35-E824-4AA1-9119-2CB9EC8DA2B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43521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863C43-760A-4E6C-AB4B-9039DCC51917}"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3429A6-2F71-499D-B405-8D94234DFC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884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89CAE-87A2-46E0-8129-3DEE14279FD5}" type="datetimeFigureOut">
              <a:rPr lang="en-US"/>
              <a:pPr>
                <a:defRPr/>
              </a:pPr>
              <a:t>10/24/2019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176038-81B1-4828-B161-F0C9461AE72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8FCF7-F1EC-4F8B-88AB-0F25ACDDAD3B}"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176E5C-48E0-4F18-89B7-B727B9A1D0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23048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BDDF6C-4297-449C-A7C0-4C811CE610FA}"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053759-00A5-4B81-B6A7-BA20EB4BA6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50051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7D8D1A4-7C18-4689-BF62-5F7521519F3A}"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70BD668-AEB2-4487-A6A6-8F309BB56F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07723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041AA-5AE9-430F-A6B7-4C5A7736BD1A}" type="datetimeFigureOut">
              <a:rPr lang="en-US">
                <a:solidFill>
                  <a:prstClr val="black">
                    <a:tint val="75000"/>
                  </a:prstClr>
                </a:solidFill>
              </a:rPr>
              <a:pPr>
                <a:defRPr/>
              </a:pPr>
              <a:t>10/24/2019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5BB598B-7AF7-4528-91C6-2235DCBD69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32149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1F9D8A-5585-451D-A3D7-150A843797A0}" type="datetimeFigureOut">
              <a:rPr lang="en-US">
                <a:solidFill>
                  <a:prstClr val="black">
                    <a:tint val="75000"/>
                  </a:prstClr>
                </a:solidFill>
              </a:rPr>
              <a:pPr>
                <a:defRPr/>
              </a:pPr>
              <a:t>10/24/2019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B4CE1E-74E3-4D3B-831F-17D3C0853C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3532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464E7-48A3-4B8E-AFE4-F118CD1D89A7}" type="datetimeFigureOut">
              <a:rPr lang="en-US">
                <a:solidFill>
                  <a:prstClr val="black">
                    <a:tint val="75000"/>
                  </a:prstClr>
                </a:solidFill>
              </a:rPr>
              <a:pPr>
                <a:defRPr/>
              </a:pPr>
              <a:t>10/24/2019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DE68204-BA65-4356-88F2-929ECFF0E4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6829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897A5B-EEEE-434E-B674-D3090B1233D0}"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CA7B94-78B9-4758-A49B-F211D97208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34338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89CAE-87A2-46E0-8129-3DEE14279FD5}" type="datetimeFigureOut">
              <a:rPr lang="en-US">
                <a:solidFill>
                  <a:prstClr val="black">
                    <a:tint val="75000"/>
                  </a:prstClr>
                </a:solidFill>
              </a:rPr>
              <a:pPr>
                <a:defRPr/>
              </a:pPr>
              <a:t>10/24/2019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176038-81B1-4828-B161-F0C9461AE7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68824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B3786F-C448-4AA8-B363-7A03EE9E683C}"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7F8585-9628-4C76-901C-ABB3E642FF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16399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9EBE4-6B47-4E2F-BC01-751B9F4F0811}"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B2E35-E824-4AA1-9119-2CB9EC8DA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928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AC7E3E4-8EBA-4A2D-BBB3-7A1CCA6D1BB5}" type="datetimeFigureOut">
              <a:rPr lang="en-US"/>
              <a:pPr>
                <a:defRPr/>
              </a:pPr>
              <a:t>10/24/2019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BFED20-FFC3-42A7-AC89-CDC420727F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AC7E3E4-8EBA-4A2D-BBB3-7A1CCA6D1BB5}"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BFED20-FFC3-42A7-AC89-CDC420727FF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033200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60C99C"/>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0"/>
            <a:ext cx="9142413" cy="6854825"/>
            <a:chOff x="0" y="0"/>
            <a:chExt cx="5759" cy="4318"/>
          </a:xfrm>
        </p:grpSpPr>
        <p:sp>
          <p:nvSpPr>
            <p:cNvPr id="2056" name="AutoShape 2"/>
            <p:cNvSpPr>
              <a:spLocks noChangeArrowheads="1"/>
            </p:cNvSpPr>
            <p:nvPr/>
          </p:nvSpPr>
          <p:spPr bwMode="auto">
            <a:xfrm>
              <a:off x="0" y="12"/>
              <a:ext cx="5758" cy="3273"/>
            </a:xfrm>
            <a:custGeom>
              <a:avLst/>
              <a:gdLst>
                <a:gd name="T0" fmla="*/ 3518 w 5740"/>
                <a:gd name="T1" fmla="*/ 1816 h 3273"/>
                <a:gd name="T2" fmla="*/ 0 w 5740"/>
                <a:gd name="T3" fmla="*/ 0 h 3273"/>
                <a:gd name="T4" fmla="*/ 0 w 5740"/>
                <a:gd name="T5" fmla="*/ 522 h 3273"/>
                <a:gd name="T6" fmla="*/ 3347 w 5740"/>
                <a:gd name="T7" fmla="*/ 1978 h 3273"/>
                <a:gd name="T8" fmla="*/ 6325 w 5740"/>
                <a:gd name="T9" fmla="*/ 3273 h 3273"/>
                <a:gd name="T10" fmla="*/ 6325 w 5740"/>
                <a:gd name="T11" fmla="*/ 3267 h 3273"/>
                <a:gd name="T12" fmla="*/ 3518 w 5740"/>
                <a:gd name="T13" fmla="*/ 1816 h 3273"/>
                <a:gd name="T14" fmla="*/ 3518 w 5740"/>
                <a:gd name="T15" fmla="*/ 1816 h 3273"/>
                <a:gd name="T16" fmla="*/ 0 60000 65536"/>
                <a:gd name="T17" fmla="*/ 0 60000 65536"/>
                <a:gd name="T18" fmla="*/ 0 60000 65536"/>
                <a:gd name="T19" fmla="*/ 0 60000 65536"/>
                <a:gd name="T20" fmla="*/ 0 60000 65536"/>
                <a:gd name="T21" fmla="*/ 0 60000 65536"/>
                <a:gd name="T22" fmla="*/ 0 60000 65536"/>
                <a:gd name="T23" fmla="*/ 0 60000 65536"/>
                <a:gd name="T24" fmla="*/ 0 w 5740"/>
                <a:gd name="T25" fmla="*/ 0 h 3273"/>
                <a:gd name="T26" fmla="*/ 5740 w 5740"/>
                <a:gd name="T27" fmla="*/ 3273 h 32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0" h="3273">
                  <a:moveTo>
                    <a:pt x="3193" y="1816"/>
                  </a:moveTo>
                  <a:lnTo>
                    <a:pt x="0" y="0"/>
                  </a:lnTo>
                  <a:lnTo>
                    <a:pt x="0" y="522"/>
                  </a:lnTo>
                  <a:lnTo>
                    <a:pt x="3037" y="1978"/>
                  </a:lnTo>
                  <a:lnTo>
                    <a:pt x="5740" y="3273"/>
                  </a:lnTo>
                  <a:lnTo>
                    <a:pt x="5740" y="3267"/>
                  </a:lnTo>
                  <a:lnTo>
                    <a:pt x="3193" y="1816"/>
                  </a:lnTo>
                  <a:close/>
                </a:path>
              </a:pathLst>
            </a:custGeom>
            <a:gradFill rotWithShape="0">
              <a:gsLst>
                <a:gs pos="0">
                  <a:srgbClr val="000080"/>
                </a:gs>
                <a:gs pos="100000">
                  <a:srgbClr val="000051"/>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57" name="AutoShape 3"/>
            <p:cNvSpPr>
              <a:spLocks noChangeArrowheads="1"/>
            </p:cNvSpPr>
            <p:nvPr/>
          </p:nvSpPr>
          <p:spPr bwMode="auto">
            <a:xfrm>
              <a:off x="149" y="0"/>
              <a:ext cx="5609" cy="3243"/>
            </a:xfrm>
            <a:custGeom>
              <a:avLst/>
              <a:gdLst>
                <a:gd name="T0" fmla="*/ 3494 w 5591"/>
                <a:gd name="T1" fmla="*/ 1714 h 3243"/>
                <a:gd name="T2" fmla="*/ 462 w 5591"/>
                <a:gd name="T3" fmla="*/ 0 h 3243"/>
                <a:gd name="T4" fmla="*/ 0 w 5591"/>
                <a:gd name="T5" fmla="*/ 0 h 3243"/>
                <a:gd name="T6" fmla="*/ 3409 w 5591"/>
                <a:gd name="T7" fmla="*/ 1786 h 3243"/>
                <a:gd name="T8" fmla="*/ 6177 w 5591"/>
                <a:gd name="T9" fmla="*/ 3243 h 3243"/>
                <a:gd name="T10" fmla="*/ 6177 w 5591"/>
                <a:gd name="T11" fmla="*/ 3237 h 3243"/>
                <a:gd name="T12" fmla="*/ 3494 w 5591"/>
                <a:gd name="T13" fmla="*/ 1714 h 3243"/>
                <a:gd name="T14" fmla="*/ 3494 w 5591"/>
                <a:gd name="T15" fmla="*/ 1714 h 3243"/>
                <a:gd name="T16" fmla="*/ 0 60000 65536"/>
                <a:gd name="T17" fmla="*/ 0 60000 65536"/>
                <a:gd name="T18" fmla="*/ 0 60000 65536"/>
                <a:gd name="T19" fmla="*/ 0 60000 65536"/>
                <a:gd name="T20" fmla="*/ 0 60000 65536"/>
                <a:gd name="T21" fmla="*/ 0 60000 65536"/>
                <a:gd name="T22" fmla="*/ 0 60000 65536"/>
                <a:gd name="T23" fmla="*/ 0 60000 65536"/>
                <a:gd name="T24" fmla="*/ 0 w 5591"/>
                <a:gd name="T25" fmla="*/ 0 h 3243"/>
                <a:gd name="T26" fmla="*/ 5591 w 5591"/>
                <a:gd name="T27" fmla="*/ 3243 h 32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91" h="3243">
                  <a:moveTo>
                    <a:pt x="3163" y="1714"/>
                  </a:moveTo>
                  <a:lnTo>
                    <a:pt x="431" y="0"/>
                  </a:lnTo>
                  <a:lnTo>
                    <a:pt x="0" y="0"/>
                  </a:lnTo>
                  <a:lnTo>
                    <a:pt x="3086" y="1786"/>
                  </a:lnTo>
                  <a:lnTo>
                    <a:pt x="5591" y="3243"/>
                  </a:lnTo>
                  <a:lnTo>
                    <a:pt x="5591" y="3237"/>
                  </a:lnTo>
                  <a:lnTo>
                    <a:pt x="3163" y="1714"/>
                  </a:lnTo>
                  <a:close/>
                </a:path>
              </a:pathLst>
            </a:custGeom>
            <a:gradFill rotWithShape="0">
              <a:gsLst>
                <a:gs pos="0">
                  <a:srgbClr val="000099"/>
                </a:gs>
                <a:gs pos="100000">
                  <a:srgbClr val="00005D"/>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58" name="AutoShape 4"/>
            <p:cNvSpPr>
              <a:spLocks noChangeArrowheads="1"/>
            </p:cNvSpPr>
            <p:nvPr/>
          </p:nvSpPr>
          <p:spPr bwMode="auto">
            <a:xfrm>
              <a:off x="0" y="3433"/>
              <a:ext cx="4038" cy="191"/>
            </a:xfrm>
            <a:custGeom>
              <a:avLst/>
              <a:gdLst>
                <a:gd name="T0" fmla="*/ 0 w 4042"/>
                <a:gd name="T1" fmla="*/ 125 h 192"/>
                <a:gd name="T2" fmla="*/ 3918 w 4042"/>
                <a:gd name="T3" fmla="*/ 161 h 192"/>
                <a:gd name="T4" fmla="*/ 3918 w 4042"/>
                <a:gd name="T5" fmla="*/ 113 h 192"/>
                <a:gd name="T6" fmla="*/ 0 w 4042"/>
                <a:gd name="T7" fmla="*/ 0 h 192"/>
                <a:gd name="T8" fmla="*/ 0 w 4042"/>
                <a:gd name="T9" fmla="*/ 125 h 192"/>
                <a:gd name="T10" fmla="*/ 0 w 4042"/>
                <a:gd name="T11" fmla="*/ 125 h 192"/>
                <a:gd name="T12" fmla="*/ 0 60000 65536"/>
                <a:gd name="T13" fmla="*/ 0 60000 65536"/>
                <a:gd name="T14" fmla="*/ 0 60000 65536"/>
                <a:gd name="T15" fmla="*/ 0 60000 65536"/>
                <a:gd name="T16" fmla="*/ 0 60000 65536"/>
                <a:gd name="T17" fmla="*/ 0 60000 65536"/>
                <a:gd name="T18" fmla="*/ 0 w 4042"/>
                <a:gd name="T19" fmla="*/ 0 h 192"/>
                <a:gd name="T20" fmla="*/ 4042 w 404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42" h="192">
                  <a:moveTo>
                    <a:pt x="0" y="156"/>
                  </a:moveTo>
                  <a:lnTo>
                    <a:pt x="4042" y="192"/>
                  </a:lnTo>
                  <a:lnTo>
                    <a:pt x="4042" y="144"/>
                  </a:lnTo>
                  <a:lnTo>
                    <a:pt x="0" y="0"/>
                  </a:lnTo>
                  <a:lnTo>
                    <a:pt x="0" y="156"/>
                  </a:lnTo>
                  <a:close/>
                </a:path>
              </a:pathLst>
            </a:custGeom>
            <a:gradFill rotWithShape="0">
              <a:gsLst>
                <a:gs pos="0">
                  <a:srgbClr val="000080"/>
                </a:gs>
                <a:gs pos="100000">
                  <a:srgbClr val="000061"/>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59" name="AutoShape 5"/>
            <p:cNvSpPr>
              <a:spLocks noChangeArrowheads="1"/>
            </p:cNvSpPr>
            <p:nvPr/>
          </p:nvSpPr>
          <p:spPr bwMode="auto">
            <a:xfrm>
              <a:off x="4038" y="3577"/>
              <a:ext cx="1720" cy="65"/>
            </a:xfrm>
            <a:custGeom>
              <a:avLst/>
              <a:gdLst>
                <a:gd name="T0" fmla="*/ 1660 w 1722"/>
                <a:gd name="T1" fmla="*/ 35 h 66"/>
                <a:gd name="T2" fmla="*/ 1660 w 1722"/>
                <a:gd name="T3" fmla="*/ 33 h 66"/>
                <a:gd name="T4" fmla="*/ 0 w 1722"/>
                <a:gd name="T5" fmla="*/ 0 h 66"/>
                <a:gd name="T6" fmla="*/ 0 w 1722"/>
                <a:gd name="T7" fmla="*/ 33 h 66"/>
                <a:gd name="T8" fmla="*/ 1660 w 1722"/>
                <a:gd name="T9" fmla="*/ 35 h 66"/>
                <a:gd name="T10" fmla="*/ 1660 w 1722"/>
                <a:gd name="T11" fmla="*/ 35 h 66"/>
                <a:gd name="T12" fmla="*/ 0 60000 65536"/>
                <a:gd name="T13" fmla="*/ 0 60000 65536"/>
                <a:gd name="T14" fmla="*/ 0 60000 65536"/>
                <a:gd name="T15" fmla="*/ 0 60000 65536"/>
                <a:gd name="T16" fmla="*/ 0 60000 65536"/>
                <a:gd name="T17" fmla="*/ 0 60000 65536"/>
                <a:gd name="T18" fmla="*/ 0 w 1722"/>
                <a:gd name="T19" fmla="*/ 0 h 66"/>
                <a:gd name="T20" fmla="*/ 1722 w 1722"/>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722" h="66">
                  <a:moveTo>
                    <a:pt x="1722" y="66"/>
                  </a:moveTo>
                  <a:lnTo>
                    <a:pt x="1722" y="60"/>
                  </a:lnTo>
                  <a:lnTo>
                    <a:pt x="0" y="0"/>
                  </a:lnTo>
                  <a:lnTo>
                    <a:pt x="0" y="48"/>
                  </a:lnTo>
                  <a:lnTo>
                    <a:pt x="1722" y="66"/>
                  </a:lnTo>
                  <a:close/>
                </a:path>
              </a:pathLst>
            </a:custGeom>
            <a:gradFill rotWithShape="0">
              <a:gsLst>
                <a:gs pos="0">
                  <a:srgbClr val="000099"/>
                </a:gs>
                <a:gs pos="100000">
                  <a:srgbClr val="000080"/>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60" name="AutoShape 6"/>
            <p:cNvSpPr>
              <a:spLocks noChangeArrowheads="1"/>
            </p:cNvSpPr>
            <p:nvPr/>
          </p:nvSpPr>
          <p:spPr bwMode="auto">
            <a:xfrm>
              <a:off x="0" y="3726"/>
              <a:ext cx="4784" cy="329"/>
            </a:xfrm>
            <a:custGeom>
              <a:avLst/>
              <a:gdLst>
                <a:gd name="T0" fmla="*/ 0 w 4789"/>
                <a:gd name="T1" fmla="*/ 329 h 329"/>
                <a:gd name="T2" fmla="*/ 4634 w 4789"/>
                <a:gd name="T3" fmla="*/ 77 h 329"/>
                <a:gd name="T4" fmla="*/ 463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 name="T18" fmla="*/ 0 w 4789"/>
                <a:gd name="T19" fmla="*/ 0 h 329"/>
                <a:gd name="T20" fmla="*/ 4789 w 4789"/>
                <a:gd name="T21" fmla="*/ 329 h 329"/>
              </a:gdLst>
              <a:ahLst/>
              <a:cxnLst>
                <a:cxn ang="T12">
                  <a:pos x="T0" y="T1"/>
                </a:cxn>
                <a:cxn ang="T13">
                  <a:pos x="T2" y="T3"/>
                </a:cxn>
                <a:cxn ang="T14">
                  <a:pos x="T4" y="T5"/>
                </a:cxn>
                <a:cxn ang="T15">
                  <a:pos x="T6" y="T7"/>
                </a:cxn>
                <a:cxn ang="T16">
                  <a:pos x="T8" y="T9"/>
                </a:cxn>
                <a:cxn ang="T17">
                  <a:pos x="T10" y="T11"/>
                </a:cxn>
              </a:cxnLst>
              <a:rect l="T18" t="T19" r="T20" b="T21"/>
              <a:pathLst>
                <a:path w="4789" h="329">
                  <a:moveTo>
                    <a:pt x="0" y="329"/>
                  </a:moveTo>
                  <a:lnTo>
                    <a:pt x="4789" y="77"/>
                  </a:lnTo>
                  <a:lnTo>
                    <a:pt x="4789" y="0"/>
                  </a:lnTo>
                  <a:lnTo>
                    <a:pt x="0" y="107"/>
                  </a:lnTo>
                  <a:lnTo>
                    <a:pt x="0" y="329"/>
                  </a:lnTo>
                  <a:close/>
                </a:path>
              </a:pathLst>
            </a:custGeom>
            <a:gradFill rotWithShape="0">
              <a:gsLst>
                <a:gs pos="0">
                  <a:srgbClr val="000099"/>
                </a:gs>
                <a:gs pos="100000">
                  <a:srgbClr val="00007D"/>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61" name="AutoShape 7"/>
            <p:cNvSpPr>
              <a:spLocks noChangeArrowheads="1"/>
            </p:cNvSpPr>
            <p:nvPr/>
          </p:nvSpPr>
          <p:spPr bwMode="auto">
            <a:xfrm>
              <a:off x="4784" y="3702"/>
              <a:ext cx="974" cy="101"/>
            </a:xfrm>
            <a:custGeom>
              <a:avLst/>
              <a:gdLst>
                <a:gd name="T0" fmla="*/ 944 w 975"/>
                <a:gd name="T1" fmla="*/ 48 h 101"/>
                <a:gd name="T2" fmla="*/ 944 w 975"/>
                <a:gd name="T3" fmla="*/ 0 h 101"/>
                <a:gd name="T4" fmla="*/ 0 w 975"/>
                <a:gd name="T5" fmla="*/ 24 h 101"/>
                <a:gd name="T6" fmla="*/ 0 w 975"/>
                <a:gd name="T7" fmla="*/ 101 h 101"/>
                <a:gd name="T8" fmla="*/ 944 w 975"/>
                <a:gd name="T9" fmla="*/ 48 h 101"/>
                <a:gd name="T10" fmla="*/ 944 w 975"/>
                <a:gd name="T11" fmla="*/ 48 h 101"/>
                <a:gd name="T12" fmla="*/ 0 60000 65536"/>
                <a:gd name="T13" fmla="*/ 0 60000 65536"/>
                <a:gd name="T14" fmla="*/ 0 60000 65536"/>
                <a:gd name="T15" fmla="*/ 0 60000 65536"/>
                <a:gd name="T16" fmla="*/ 0 60000 65536"/>
                <a:gd name="T17" fmla="*/ 0 60000 65536"/>
                <a:gd name="T18" fmla="*/ 0 w 975"/>
                <a:gd name="T19" fmla="*/ 0 h 101"/>
                <a:gd name="T20" fmla="*/ 975 w 975"/>
                <a:gd name="T21" fmla="*/ 101 h 101"/>
              </a:gdLst>
              <a:ahLst/>
              <a:cxnLst>
                <a:cxn ang="T12">
                  <a:pos x="T0" y="T1"/>
                </a:cxn>
                <a:cxn ang="T13">
                  <a:pos x="T2" y="T3"/>
                </a:cxn>
                <a:cxn ang="T14">
                  <a:pos x="T4" y="T5"/>
                </a:cxn>
                <a:cxn ang="T15">
                  <a:pos x="T6" y="T7"/>
                </a:cxn>
                <a:cxn ang="T16">
                  <a:pos x="T8" y="T9"/>
                </a:cxn>
                <a:cxn ang="T17">
                  <a:pos x="T10" y="T11"/>
                </a:cxn>
              </a:cxnLst>
              <a:rect l="T18" t="T19" r="T20" b="T21"/>
              <a:pathLst>
                <a:path w="975" h="101">
                  <a:moveTo>
                    <a:pt x="975" y="48"/>
                  </a:moveTo>
                  <a:lnTo>
                    <a:pt x="975" y="0"/>
                  </a:lnTo>
                  <a:lnTo>
                    <a:pt x="0" y="24"/>
                  </a:lnTo>
                  <a:lnTo>
                    <a:pt x="0" y="101"/>
                  </a:lnTo>
                  <a:lnTo>
                    <a:pt x="975" y="4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62" name="AutoShape 8"/>
            <p:cNvSpPr>
              <a:spLocks noChangeArrowheads="1"/>
            </p:cNvSpPr>
            <p:nvPr/>
          </p:nvSpPr>
          <p:spPr bwMode="auto">
            <a:xfrm>
              <a:off x="3619" y="3815"/>
              <a:ext cx="2139" cy="198"/>
            </a:xfrm>
            <a:custGeom>
              <a:avLst/>
              <a:gdLst>
                <a:gd name="T0" fmla="*/ 2079 w 2141"/>
                <a:gd name="T1" fmla="*/ 0 h 198"/>
                <a:gd name="T2" fmla="*/ 0 w 2141"/>
                <a:gd name="T3" fmla="*/ 156 h 198"/>
                <a:gd name="T4" fmla="*/ 0 w 2141"/>
                <a:gd name="T5" fmla="*/ 198 h 198"/>
                <a:gd name="T6" fmla="*/ 2079 w 2141"/>
                <a:gd name="T7" fmla="*/ 0 h 198"/>
                <a:gd name="T8" fmla="*/ 2079 w 2141"/>
                <a:gd name="T9" fmla="*/ 0 h 198"/>
                <a:gd name="T10" fmla="*/ 0 60000 65536"/>
                <a:gd name="T11" fmla="*/ 0 60000 65536"/>
                <a:gd name="T12" fmla="*/ 0 60000 65536"/>
                <a:gd name="T13" fmla="*/ 0 60000 65536"/>
                <a:gd name="T14" fmla="*/ 0 60000 65536"/>
                <a:gd name="T15" fmla="*/ 0 w 2141"/>
                <a:gd name="T16" fmla="*/ 0 h 198"/>
                <a:gd name="T17" fmla="*/ 2141 w 2141"/>
                <a:gd name="T18" fmla="*/ 198 h 198"/>
              </a:gdLst>
              <a:ahLst/>
              <a:cxnLst>
                <a:cxn ang="T10">
                  <a:pos x="T0" y="T1"/>
                </a:cxn>
                <a:cxn ang="T11">
                  <a:pos x="T2" y="T3"/>
                </a:cxn>
                <a:cxn ang="T12">
                  <a:pos x="T4" y="T5"/>
                </a:cxn>
                <a:cxn ang="T13">
                  <a:pos x="T6" y="T7"/>
                </a:cxn>
                <a:cxn ang="T14">
                  <a:pos x="T8" y="T9"/>
                </a:cxn>
              </a:cxnLst>
              <a:rect l="T15" t="T16" r="T17" b="T18"/>
              <a:pathLst>
                <a:path w="2141" h="198">
                  <a:moveTo>
                    <a:pt x="2141" y="0"/>
                  </a:moveTo>
                  <a:lnTo>
                    <a:pt x="0" y="156"/>
                  </a:lnTo>
                  <a:lnTo>
                    <a:pt x="0" y="198"/>
                  </a:lnTo>
                  <a:lnTo>
                    <a:pt x="2141"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63" name="AutoShape 9"/>
            <p:cNvSpPr>
              <a:spLocks noChangeArrowheads="1"/>
            </p:cNvSpPr>
            <p:nvPr/>
          </p:nvSpPr>
          <p:spPr bwMode="auto">
            <a:xfrm>
              <a:off x="0" y="3971"/>
              <a:ext cx="3619" cy="348"/>
            </a:xfrm>
            <a:custGeom>
              <a:avLst/>
              <a:gdLst>
                <a:gd name="T0" fmla="*/ 0 w 3623"/>
                <a:gd name="T1" fmla="*/ 348 h 348"/>
                <a:gd name="T2" fmla="*/ 311 w 3623"/>
                <a:gd name="T3" fmla="*/ 348 h 348"/>
                <a:gd name="T4" fmla="*/ 3499 w 3623"/>
                <a:gd name="T5" fmla="*/ 42 h 348"/>
                <a:gd name="T6" fmla="*/ 3499 w 3623"/>
                <a:gd name="T7" fmla="*/ 0 h 348"/>
                <a:gd name="T8" fmla="*/ 0 w 3623"/>
                <a:gd name="T9" fmla="*/ 264 h 348"/>
                <a:gd name="T10" fmla="*/ 0 w 3623"/>
                <a:gd name="T11" fmla="*/ 348 h 348"/>
                <a:gd name="T12" fmla="*/ 0 w 3623"/>
                <a:gd name="T13" fmla="*/ 348 h 348"/>
                <a:gd name="T14" fmla="*/ 0 60000 65536"/>
                <a:gd name="T15" fmla="*/ 0 60000 65536"/>
                <a:gd name="T16" fmla="*/ 0 60000 65536"/>
                <a:gd name="T17" fmla="*/ 0 60000 65536"/>
                <a:gd name="T18" fmla="*/ 0 60000 65536"/>
                <a:gd name="T19" fmla="*/ 0 60000 65536"/>
                <a:gd name="T20" fmla="*/ 0 60000 65536"/>
                <a:gd name="T21" fmla="*/ 0 w 3623"/>
                <a:gd name="T22" fmla="*/ 0 h 348"/>
                <a:gd name="T23" fmla="*/ 3623 w 3623"/>
                <a:gd name="T24" fmla="*/ 348 h 3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23" h="348">
                  <a:moveTo>
                    <a:pt x="0" y="348"/>
                  </a:moveTo>
                  <a:lnTo>
                    <a:pt x="311" y="348"/>
                  </a:lnTo>
                  <a:lnTo>
                    <a:pt x="3623" y="42"/>
                  </a:lnTo>
                  <a:lnTo>
                    <a:pt x="3623" y="0"/>
                  </a:lnTo>
                  <a:lnTo>
                    <a:pt x="0" y="264"/>
                  </a:lnTo>
                  <a:lnTo>
                    <a:pt x="0" y="348"/>
                  </a:lnTo>
                  <a:close/>
                </a:path>
              </a:pathLst>
            </a:custGeom>
            <a:gradFill rotWithShape="0">
              <a:gsLst>
                <a:gs pos="0">
                  <a:srgbClr val="000099"/>
                </a:gs>
                <a:gs pos="100000">
                  <a:srgbClr val="00006F"/>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64" name="AutoShape 10"/>
            <p:cNvSpPr>
              <a:spLocks noChangeArrowheads="1"/>
            </p:cNvSpPr>
            <p:nvPr/>
          </p:nvSpPr>
          <p:spPr bwMode="auto">
            <a:xfrm>
              <a:off x="2097" y="4043"/>
              <a:ext cx="2514" cy="276"/>
            </a:xfrm>
            <a:custGeom>
              <a:avLst/>
              <a:gdLst>
                <a:gd name="T0" fmla="*/ 2091 w 2517"/>
                <a:gd name="T1" fmla="*/ 276 h 276"/>
                <a:gd name="T2" fmla="*/ 2424 w 2517"/>
                <a:gd name="T3" fmla="*/ 204 h 276"/>
                <a:gd name="T4" fmla="*/ 2167 w 2517"/>
                <a:gd name="T5" fmla="*/ 0 h 276"/>
                <a:gd name="T6" fmla="*/ 0 w 2517"/>
                <a:gd name="T7" fmla="*/ 276 h 276"/>
                <a:gd name="T8" fmla="*/ 2091 w 2517"/>
                <a:gd name="T9" fmla="*/ 276 h 276"/>
                <a:gd name="T10" fmla="*/ 2091 w 2517"/>
                <a:gd name="T11" fmla="*/ 276 h 276"/>
                <a:gd name="T12" fmla="*/ 0 60000 65536"/>
                <a:gd name="T13" fmla="*/ 0 60000 65536"/>
                <a:gd name="T14" fmla="*/ 0 60000 65536"/>
                <a:gd name="T15" fmla="*/ 0 60000 65536"/>
                <a:gd name="T16" fmla="*/ 0 60000 65536"/>
                <a:gd name="T17" fmla="*/ 0 60000 65536"/>
                <a:gd name="T18" fmla="*/ 0 w 2517"/>
                <a:gd name="T19" fmla="*/ 0 h 276"/>
                <a:gd name="T20" fmla="*/ 2517 w 2517"/>
                <a:gd name="T21" fmla="*/ 276 h 276"/>
              </a:gdLst>
              <a:ahLst/>
              <a:cxnLst>
                <a:cxn ang="T12">
                  <a:pos x="T0" y="T1"/>
                </a:cxn>
                <a:cxn ang="T13">
                  <a:pos x="T2" y="T3"/>
                </a:cxn>
                <a:cxn ang="T14">
                  <a:pos x="T4" y="T5"/>
                </a:cxn>
                <a:cxn ang="T15">
                  <a:pos x="T6" y="T7"/>
                </a:cxn>
                <a:cxn ang="T16">
                  <a:pos x="T8" y="T9"/>
                </a:cxn>
                <a:cxn ang="T17">
                  <a:pos x="T10" y="T11"/>
                </a:cxn>
              </a:cxnLst>
              <a:rect l="T18" t="T19" r="T20" b="T21"/>
              <a:pathLst>
                <a:path w="2517" h="276">
                  <a:moveTo>
                    <a:pt x="2182" y="276"/>
                  </a:moveTo>
                  <a:lnTo>
                    <a:pt x="2517" y="204"/>
                  </a:lnTo>
                  <a:lnTo>
                    <a:pt x="2260" y="0"/>
                  </a:lnTo>
                  <a:lnTo>
                    <a:pt x="0" y="276"/>
                  </a:lnTo>
                  <a:lnTo>
                    <a:pt x="2182" y="276"/>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65" name="AutoShape 11"/>
            <p:cNvSpPr>
              <a:spLocks noChangeArrowheads="1"/>
            </p:cNvSpPr>
            <p:nvPr/>
          </p:nvSpPr>
          <p:spPr bwMode="auto">
            <a:xfrm>
              <a:off x="4354" y="3869"/>
              <a:ext cx="1404" cy="378"/>
            </a:xfrm>
            <a:custGeom>
              <a:avLst/>
              <a:gdLst>
                <a:gd name="T0" fmla="*/ 1374 w 1405"/>
                <a:gd name="T1" fmla="*/ 126 h 378"/>
                <a:gd name="T2" fmla="*/ 1374 w 1405"/>
                <a:gd name="T3" fmla="*/ 0 h 378"/>
                <a:gd name="T4" fmla="*/ 0 w 1405"/>
                <a:gd name="T5" fmla="*/ 174 h 378"/>
                <a:gd name="T6" fmla="*/ 257 w 1405"/>
                <a:gd name="T7" fmla="*/ 378 h 378"/>
                <a:gd name="T8" fmla="*/ 1374 w 1405"/>
                <a:gd name="T9" fmla="*/ 126 h 378"/>
                <a:gd name="T10" fmla="*/ 1374 w 1405"/>
                <a:gd name="T11" fmla="*/ 126 h 378"/>
                <a:gd name="T12" fmla="*/ 0 60000 65536"/>
                <a:gd name="T13" fmla="*/ 0 60000 65536"/>
                <a:gd name="T14" fmla="*/ 0 60000 65536"/>
                <a:gd name="T15" fmla="*/ 0 60000 65536"/>
                <a:gd name="T16" fmla="*/ 0 60000 65536"/>
                <a:gd name="T17" fmla="*/ 0 60000 65536"/>
                <a:gd name="T18" fmla="*/ 0 w 1405"/>
                <a:gd name="T19" fmla="*/ 0 h 378"/>
                <a:gd name="T20" fmla="*/ 1405 w 1405"/>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405" h="378">
                  <a:moveTo>
                    <a:pt x="1405" y="126"/>
                  </a:moveTo>
                  <a:lnTo>
                    <a:pt x="1405" y="0"/>
                  </a:lnTo>
                  <a:lnTo>
                    <a:pt x="0" y="174"/>
                  </a:lnTo>
                  <a:lnTo>
                    <a:pt x="257" y="378"/>
                  </a:lnTo>
                  <a:lnTo>
                    <a:pt x="1405" y="126"/>
                  </a:lnTo>
                  <a:close/>
                </a:path>
              </a:pathLst>
            </a:custGeom>
            <a:gradFill rotWithShape="0">
              <a:gsLst>
                <a:gs pos="0">
                  <a:srgbClr val="08089C"/>
                </a:gs>
                <a:gs pos="100000">
                  <a:srgbClr val="000099"/>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66" name="AutoShape 12"/>
            <p:cNvSpPr>
              <a:spLocks noChangeArrowheads="1"/>
            </p:cNvSpPr>
            <p:nvPr/>
          </p:nvSpPr>
          <p:spPr bwMode="auto">
            <a:xfrm>
              <a:off x="5030" y="3151"/>
              <a:ext cx="728" cy="240"/>
            </a:xfrm>
            <a:custGeom>
              <a:avLst/>
              <a:gdLst>
                <a:gd name="T0" fmla="*/ 698 w 729"/>
                <a:gd name="T1" fmla="*/ 240 h 240"/>
                <a:gd name="T2" fmla="*/ 0 w 729"/>
                <a:gd name="T3" fmla="*/ 0 h 240"/>
                <a:gd name="T4" fmla="*/ 0 w 729"/>
                <a:gd name="T5" fmla="*/ 6 h 240"/>
                <a:gd name="T6" fmla="*/ 698 w 729"/>
                <a:gd name="T7" fmla="*/ 240 h 240"/>
                <a:gd name="T8" fmla="*/ 698 w 729"/>
                <a:gd name="T9" fmla="*/ 240 h 240"/>
                <a:gd name="T10" fmla="*/ 0 60000 65536"/>
                <a:gd name="T11" fmla="*/ 0 60000 65536"/>
                <a:gd name="T12" fmla="*/ 0 60000 65536"/>
                <a:gd name="T13" fmla="*/ 0 60000 65536"/>
                <a:gd name="T14" fmla="*/ 0 60000 65536"/>
                <a:gd name="T15" fmla="*/ 0 w 729"/>
                <a:gd name="T16" fmla="*/ 0 h 240"/>
                <a:gd name="T17" fmla="*/ 729 w 729"/>
                <a:gd name="T18" fmla="*/ 240 h 240"/>
              </a:gdLst>
              <a:ahLst/>
              <a:cxnLst>
                <a:cxn ang="T10">
                  <a:pos x="T0" y="T1"/>
                </a:cxn>
                <a:cxn ang="T11">
                  <a:pos x="T2" y="T3"/>
                </a:cxn>
                <a:cxn ang="T12">
                  <a:pos x="T4" y="T5"/>
                </a:cxn>
                <a:cxn ang="T13">
                  <a:pos x="T6" y="T7"/>
                </a:cxn>
                <a:cxn ang="T14">
                  <a:pos x="T8" y="T9"/>
                </a:cxn>
              </a:cxnLst>
              <a:rect l="T15" t="T16" r="T17" b="T18"/>
              <a:pathLst>
                <a:path w="729" h="240">
                  <a:moveTo>
                    <a:pt x="729" y="240"/>
                  </a:moveTo>
                  <a:lnTo>
                    <a:pt x="0" y="0"/>
                  </a:lnTo>
                  <a:lnTo>
                    <a:pt x="0" y="6"/>
                  </a:lnTo>
                  <a:lnTo>
                    <a:pt x="729" y="24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67" name="AutoShape 13"/>
            <p:cNvSpPr>
              <a:spLocks noChangeArrowheads="1"/>
            </p:cNvSpPr>
            <p:nvPr/>
          </p:nvSpPr>
          <p:spPr bwMode="auto">
            <a:xfrm>
              <a:off x="0" y="1486"/>
              <a:ext cx="5030" cy="1671"/>
            </a:xfrm>
            <a:custGeom>
              <a:avLst/>
              <a:gdLst>
                <a:gd name="T0" fmla="*/ 0 w 5035"/>
                <a:gd name="T1" fmla="*/ 72 h 1672"/>
                <a:gd name="T2" fmla="*/ 4880 w 5035"/>
                <a:gd name="T3" fmla="*/ 1641 h 1672"/>
                <a:gd name="T4" fmla="*/ 4880 w 5035"/>
                <a:gd name="T5" fmla="*/ 1635 h 1672"/>
                <a:gd name="T6" fmla="*/ 0 w 5035"/>
                <a:gd name="T7" fmla="*/ 0 h 1672"/>
                <a:gd name="T8" fmla="*/ 0 w 5035"/>
                <a:gd name="T9" fmla="*/ 72 h 1672"/>
                <a:gd name="T10" fmla="*/ 0 w 5035"/>
                <a:gd name="T11" fmla="*/ 72 h 1672"/>
                <a:gd name="T12" fmla="*/ 0 60000 65536"/>
                <a:gd name="T13" fmla="*/ 0 60000 65536"/>
                <a:gd name="T14" fmla="*/ 0 60000 65536"/>
                <a:gd name="T15" fmla="*/ 0 60000 65536"/>
                <a:gd name="T16" fmla="*/ 0 60000 65536"/>
                <a:gd name="T17" fmla="*/ 0 60000 65536"/>
                <a:gd name="T18" fmla="*/ 0 w 5035"/>
                <a:gd name="T19" fmla="*/ 0 h 1672"/>
                <a:gd name="T20" fmla="*/ 5035 w 5035"/>
                <a:gd name="T21" fmla="*/ 1672 h 1672"/>
              </a:gdLst>
              <a:ahLst/>
              <a:cxnLst>
                <a:cxn ang="T12">
                  <a:pos x="T0" y="T1"/>
                </a:cxn>
                <a:cxn ang="T13">
                  <a:pos x="T2" y="T3"/>
                </a:cxn>
                <a:cxn ang="T14">
                  <a:pos x="T4" y="T5"/>
                </a:cxn>
                <a:cxn ang="T15">
                  <a:pos x="T6" y="T7"/>
                </a:cxn>
                <a:cxn ang="T16">
                  <a:pos x="T8" y="T9"/>
                </a:cxn>
                <a:cxn ang="T17">
                  <a:pos x="T10" y="T11"/>
                </a:cxn>
              </a:cxnLst>
              <a:rect l="T18" t="T19" r="T20" b="T21"/>
              <a:pathLst>
                <a:path w="5035" h="1672">
                  <a:moveTo>
                    <a:pt x="0" y="72"/>
                  </a:moveTo>
                  <a:lnTo>
                    <a:pt x="5035" y="1672"/>
                  </a:lnTo>
                  <a:lnTo>
                    <a:pt x="5035" y="1666"/>
                  </a:lnTo>
                  <a:lnTo>
                    <a:pt x="0" y="0"/>
                  </a:lnTo>
                  <a:lnTo>
                    <a:pt x="0" y="72"/>
                  </a:lnTo>
                  <a:close/>
                </a:path>
              </a:pathLst>
            </a:custGeom>
            <a:gradFill rotWithShape="0">
              <a:gsLst>
                <a:gs pos="0">
                  <a:srgbClr val="000099"/>
                </a:gs>
                <a:gs pos="100000">
                  <a:srgbClr val="000053"/>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68" name="AutoShape 14"/>
            <p:cNvSpPr>
              <a:spLocks noChangeArrowheads="1"/>
            </p:cNvSpPr>
            <p:nvPr/>
          </p:nvSpPr>
          <p:spPr bwMode="auto">
            <a:xfrm>
              <a:off x="5030" y="3049"/>
              <a:ext cx="728" cy="318"/>
            </a:xfrm>
            <a:custGeom>
              <a:avLst/>
              <a:gdLst>
                <a:gd name="T0" fmla="*/ 698 w 729"/>
                <a:gd name="T1" fmla="*/ 318 h 318"/>
                <a:gd name="T2" fmla="*/ 698 w 729"/>
                <a:gd name="T3" fmla="*/ 312 h 318"/>
                <a:gd name="T4" fmla="*/ 0 w 729"/>
                <a:gd name="T5" fmla="*/ 0 h 318"/>
                <a:gd name="T6" fmla="*/ 0 w 729"/>
                <a:gd name="T7" fmla="*/ 54 h 318"/>
                <a:gd name="T8" fmla="*/ 698 w 729"/>
                <a:gd name="T9" fmla="*/ 318 h 318"/>
                <a:gd name="T10" fmla="*/ 698 w 729"/>
                <a:gd name="T11" fmla="*/ 318 h 318"/>
                <a:gd name="T12" fmla="*/ 0 60000 65536"/>
                <a:gd name="T13" fmla="*/ 0 60000 65536"/>
                <a:gd name="T14" fmla="*/ 0 60000 65536"/>
                <a:gd name="T15" fmla="*/ 0 60000 65536"/>
                <a:gd name="T16" fmla="*/ 0 60000 65536"/>
                <a:gd name="T17" fmla="*/ 0 60000 65536"/>
                <a:gd name="T18" fmla="*/ 0 w 729"/>
                <a:gd name="T19" fmla="*/ 0 h 318"/>
                <a:gd name="T20" fmla="*/ 729 w 729"/>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729" h="318">
                  <a:moveTo>
                    <a:pt x="729" y="318"/>
                  </a:moveTo>
                  <a:lnTo>
                    <a:pt x="729" y="312"/>
                  </a:lnTo>
                  <a:lnTo>
                    <a:pt x="0" y="0"/>
                  </a:lnTo>
                  <a:lnTo>
                    <a:pt x="0" y="54"/>
                  </a:lnTo>
                  <a:lnTo>
                    <a:pt x="729" y="318"/>
                  </a:lnTo>
                  <a:close/>
                </a:path>
              </a:pathLst>
            </a:custGeom>
            <a:gradFill rotWithShape="0">
              <a:gsLst>
                <a:gs pos="0">
                  <a:srgbClr val="000099"/>
                </a:gs>
                <a:gs pos="100000">
                  <a:srgbClr val="000080"/>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69" name="AutoShape 15"/>
            <p:cNvSpPr>
              <a:spLocks noChangeArrowheads="1"/>
            </p:cNvSpPr>
            <p:nvPr/>
          </p:nvSpPr>
          <p:spPr bwMode="auto">
            <a:xfrm>
              <a:off x="0" y="916"/>
              <a:ext cx="5030" cy="2187"/>
            </a:xfrm>
            <a:custGeom>
              <a:avLst/>
              <a:gdLst>
                <a:gd name="T0" fmla="*/ 0 w 5035"/>
                <a:gd name="T1" fmla="*/ 396 h 2188"/>
                <a:gd name="T2" fmla="*/ 4880 w 5035"/>
                <a:gd name="T3" fmla="*/ 2157 h 2188"/>
                <a:gd name="T4" fmla="*/ 4880 w 5035"/>
                <a:gd name="T5" fmla="*/ 2103 h 2188"/>
                <a:gd name="T6" fmla="*/ 0 w 5035"/>
                <a:gd name="T7" fmla="*/ 0 h 2188"/>
                <a:gd name="T8" fmla="*/ 0 w 5035"/>
                <a:gd name="T9" fmla="*/ 396 h 2188"/>
                <a:gd name="T10" fmla="*/ 0 w 5035"/>
                <a:gd name="T11" fmla="*/ 396 h 2188"/>
                <a:gd name="T12" fmla="*/ 0 60000 65536"/>
                <a:gd name="T13" fmla="*/ 0 60000 65536"/>
                <a:gd name="T14" fmla="*/ 0 60000 65536"/>
                <a:gd name="T15" fmla="*/ 0 60000 65536"/>
                <a:gd name="T16" fmla="*/ 0 60000 65536"/>
                <a:gd name="T17" fmla="*/ 0 60000 65536"/>
                <a:gd name="T18" fmla="*/ 0 w 5035"/>
                <a:gd name="T19" fmla="*/ 0 h 2188"/>
                <a:gd name="T20" fmla="*/ 5035 w 5035"/>
                <a:gd name="T21" fmla="*/ 2188 h 2188"/>
              </a:gdLst>
              <a:ahLst/>
              <a:cxnLst>
                <a:cxn ang="T12">
                  <a:pos x="T0" y="T1"/>
                </a:cxn>
                <a:cxn ang="T13">
                  <a:pos x="T2" y="T3"/>
                </a:cxn>
                <a:cxn ang="T14">
                  <a:pos x="T4" y="T5"/>
                </a:cxn>
                <a:cxn ang="T15">
                  <a:pos x="T6" y="T7"/>
                </a:cxn>
                <a:cxn ang="T16">
                  <a:pos x="T8" y="T9"/>
                </a:cxn>
                <a:cxn ang="T17">
                  <a:pos x="T10" y="T11"/>
                </a:cxn>
              </a:cxnLst>
              <a:rect l="T18" t="T19" r="T20" b="T21"/>
              <a:pathLst>
                <a:path w="5035" h="2188">
                  <a:moveTo>
                    <a:pt x="0" y="396"/>
                  </a:moveTo>
                  <a:lnTo>
                    <a:pt x="5035" y="2188"/>
                  </a:lnTo>
                  <a:lnTo>
                    <a:pt x="5035" y="2134"/>
                  </a:lnTo>
                  <a:lnTo>
                    <a:pt x="0" y="0"/>
                  </a:lnTo>
                  <a:lnTo>
                    <a:pt x="0" y="396"/>
                  </a:lnTo>
                  <a:close/>
                </a:path>
              </a:pathLst>
            </a:custGeom>
            <a:gradFill rotWithShape="0">
              <a:gsLst>
                <a:gs pos="0">
                  <a:srgbClr val="000080"/>
                </a:gs>
                <a:gs pos="100000">
                  <a:srgbClr val="000055"/>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70" name="AutoShape 16"/>
            <p:cNvSpPr>
              <a:spLocks noChangeArrowheads="1"/>
            </p:cNvSpPr>
            <p:nvPr/>
          </p:nvSpPr>
          <p:spPr bwMode="auto">
            <a:xfrm>
              <a:off x="2294" y="0"/>
              <a:ext cx="3159" cy="2725"/>
            </a:xfrm>
            <a:custGeom>
              <a:avLst/>
              <a:gdLst>
                <a:gd name="T0" fmla="*/ 0 w 3163"/>
                <a:gd name="T1" fmla="*/ 0 h 2727"/>
                <a:gd name="T2" fmla="*/ 3021 w 3163"/>
                <a:gd name="T3" fmla="*/ 2665 h 2727"/>
                <a:gd name="T4" fmla="*/ 3039 w 3163"/>
                <a:gd name="T5" fmla="*/ 2642 h 2727"/>
                <a:gd name="T6" fmla="*/ 102 w 3163"/>
                <a:gd name="T7" fmla="*/ 0 h 2727"/>
                <a:gd name="T8" fmla="*/ 0 w 3163"/>
                <a:gd name="T9" fmla="*/ 0 h 2727"/>
                <a:gd name="T10" fmla="*/ 0 w 3163"/>
                <a:gd name="T11" fmla="*/ 0 h 2727"/>
                <a:gd name="T12" fmla="*/ 0 60000 65536"/>
                <a:gd name="T13" fmla="*/ 0 60000 65536"/>
                <a:gd name="T14" fmla="*/ 0 60000 65536"/>
                <a:gd name="T15" fmla="*/ 0 60000 65536"/>
                <a:gd name="T16" fmla="*/ 0 60000 65536"/>
                <a:gd name="T17" fmla="*/ 0 60000 65536"/>
                <a:gd name="T18" fmla="*/ 0 w 3163"/>
                <a:gd name="T19" fmla="*/ 0 h 2727"/>
                <a:gd name="T20" fmla="*/ 3163 w 3163"/>
                <a:gd name="T21" fmla="*/ 2727 h 2727"/>
              </a:gdLst>
              <a:ahLst/>
              <a:cxnLst>
                <a:cxn ang="T12">
                  <a:pos x="T0" y="T1"/>
                </a:cxn>
                <a:cxn ang="T13">
                  <a:pos x="T2" y="T3"/>
                </a:cxn>
                <a:cxn ang="T14">
                  <a:pos x="T4" y="T5"/>
                </a:cxn>
                <a:cxn ang="T15">
                  <a:pos x="T6" y="T7"/>
                </a:cxn>
                <a:cxn ang="T16">
                  <a:pos x="T8" y="T9"/>
                </a:cxn>
                <a:cxn ang="T17">
                  <a:pos x="T10" y="T11"/>
                </a:cxn>
              </a:cxnLst>
              <a:rect l="T18" t="T19" r="T20" b="T21"/>
              <a:pathLst>
                <a:path w="3163" h="2727">
                  <a:moveTo>
                    <a:pt x="0" y="0"/>
                  </a:moveTo>
                  <a:lnTo>
                    <a:pt x="3145" y="2727"/>
                  </a:lnTo>
                  <a:lnTo>
                    <a:pt x="3163" y="2704"/>
                  </a:lnTo>
                  <a:lnTo>
                    <a:pt x="102" y="0"/>
                  </a:lnTo>
                  <a:lnTo>
                    <a:pt x="0" y="0"/>
                  </a:lnTo>
                  <a:close/>
                </a:path>
              </a:pathLst>
            </a:custGeom>
            <a:gradFill rotWithShape="0">
              <a:gsLst>
                <a:gs pos="0">
                  <a:srgbClr val="000099"/>
                </a:gs>
                <a:gs pos="100000">
                  <a:srgbClr val="00006B"/>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71" name="AutoShape 17"/>
            <p:cNvSpPr>
              <a:spLocks noChangeArrowheads="1"/>
            </p:cNvSpPr>
            <p:nvPr/>
          </p:nvSpPr>
          <p:spPr bwMode="auto">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 name="T12" fmla="*/ 0 60000 65536"/>
                <a:gd name="T13" fmla="*/ 0 60000 65536"/>
                <a:gd name="T14" fmla="*/ 0 60000 65536"/>
                <a:gd name="T15" fmla="*/ 0 60000 65536"/>
                <a:gd name="T16" fmla="*/ 0 60000 65536"/>
                <a:gd name="T17" fmla="*/ 0 60000 65536"/>
                <a:gd name="T18" fmla="*/ 0 w 323"/>
                <a:gd name="T19" fmla="*/ 0 h 299"/>
                <a:gd name="T20" fmla="*/ 323 w 323"/>
                <a:gd name="T21" fmla="*/ 299 h 299"/>
              </a:gdLst>
              <a:ahLst/>
              <a:cxnLst>
                <a:cxn ang="T12">
                  <a:pos x="T0" y="T1"/>
                </a:cxn>
                <a:cxn ang="T13">
                  <a:pos x="T2" y="T3"/>
                </a:cxn>
                <a:cxn ang="T14">
                  <a:pos x="T4" y="T5"/>
                </a:cxn>
                <a:cxn ang="T15">
                  <a:pos x="T6" y="T7"/>
                </a:cxn>
                <a:cxn ang="T16">
                  <a:pos x="T8" y="T9"/>
                </a:cxn>
                <a:cxn ang="T17">
                  <a:pos x="T10" y="T11"/>
                </a:cxn>
              </a:cxnLst>
              <a:rect l="T18" t="T19" r="T20" b="T21"/>
              <a:pathLst>
                <a:path w="323" h="299">
                  <a:moveTo>
                    <a:pt x="323" y="299"/>
                  </a:moveTo>
                  <a:lnTo>
                    <a:pt x="323" y="263"/>
                  </a:lnTo>
                  <a:lnTo>
                    <a:pt x="18" y="0"/>
                  </a:lnTo>
                  <a:lnTo>
                    <a:pt x="0" y="23"/>
                  </a:lnTo>
                  <a:lnTo>
                    <a:pt x="323" y="299"/>
                  </a:lnTo>
                  <a:close/>
                </a:path>
              </a:pathLst>
            </a:custGeom>
            <a:gradFill rotWithShape="0">
              <a:gsLst>
                <a:gs pos="0">
                  <a:srgbClr val="0F0F9F"/>
                </a:gs>
                <a:gs pos="100000">
                  <a:srgbClr val="000099"/>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72" name="AutoShape 18"/>
            <p:cNvSpPr>
              <a:spLocks noChangeArrowheads="1"/>
            </p:cNvSpPr>
            <p:nvPr/>
          </p:nvSpPr>
          <p:spPr bwMode="auto">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 name="T18" fmla="*/ 0 w 281"/>
                <a:gd name="T19" fmla="*/ 0 h 335"/>
                <a:gd name="T20" fmla="*/ 281 w 281"/>
                <a:gd name="T21" fmla="*/ 335 h 335"/>
              </a:gdLst>
              <a:ahLst/>
              <a:cxnLst>
                <a:cxn ang="T12">
                  <a:pos x="T0" y="T1"/>
                </a:cxn>
                <a:cxn ang="T13">
                  <a:pos x="T2" y="T3"/>
                </a:cxn>
                <a:cxn ang="T14">
                  <a:pos x="T4" y="T5"/>
                </a:cxn>
                <a:cxn ang="T15">
                  <a:pos x="T6" y="T7"/>
                </a:cxn>
                <a:cxn ang="T16">
                  <a:pos x="T8" y="T9"/>
                </a:cxn>
                <a:cxn ang="T17">
                  <a:pos x="T10" y="T11"/>
                </a:cxn>
              </a:cxnLst>
              <a:rect l="T18" t="T19" r="T20" b="T21"/>
              <a:pathLst>
                <a:path w="281" h="335">
                  <a:moveTo>
                    <a:pt x="281" y="335"/>
                  </a:moveTo>
                  <a:lnTo>
                    <a:pt x="281" y="173"/>
                  </a:lnTo>
                  <a:lnTo>
                    <a:pt x="96" y="0"/>
                  </a:lnTo>
                  <a:lnTo>
                    <a:pt x="0" y="90"/>
                  </a:lnTo>
                  <a:lnTo>
                    <a:pt x="281" y="335"/>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73" name="AutoShape 19"/>
            <p:cNvSpPr>
              <a:spLocks noChangeArrowheads="1"/>
            </p:cNvSpPr>
            <p:nvPr/>
          </p:nvSpPr>
          <p:spPr bwMode="auto">
            <a:xfrm>
              <a:off x="2454" y="0"/>
              <a:ext cx="3119" cy="2678"/>
            </a:xfrm>
            <a:custGeom>
              <a:avLst/>
              <a:gdLst>
                <a:gd name="T0" fmla="*/ 0 w 3122"/>
                <a:gd name="T1" fmla="*/ 0 h 2680"/>
                <a:gd name="T2" fmla="*/ 2933 w 3122"/>
                <a:gd name="T3" fmla="*/ 2618 h 2680"/>
                <a:gd name="T4" fmla="*/ 3029 w 3122"/>
                <a:gd name="T5" fmla="*/ 2528 h 2680"/>
                <a:gd name="T6" fmla="*/ 383 w 3122"/>
                <a:gd name="T7" fmla="*/ 0 h 2680"/>
                <a:gd name="T8" fmla="*/ 0 w 3122"/>
                <a:gd name="T9" fmla="*/ 0 h 2680"/>
                <a:gd name="T10" fmla="*/ 0 w 3122"/>
                <a:gd name="T11" fmla="*/ 0 h 2680"/>
                <a:gd name="T12" fmla="*/ 0 60000 65536"/>
                <a:gd name="T13" fmla="*/ 0 60000 65536"/>
                <a:gd name="T14" fmla="*/ 0 60000 65536"/>
                <a:gd name="T15" fmla="*/ 0 60000 65536"/>
                <a:gd name="T16" fmla="*/ 0 60000 65536"/>
                <a:gd name="T17" fmla="*/ 0 60000 65536"/>
                <a:gd name="T18" fmla="*/ 0 w 3122"/>
                <a:gd name="T19" fmla="*/ 0 h 2680"/>
                <a:gd name="T20" fmla="*/ 3122 w 3122"/>
                <a:gd name="T21" fmla="*/ 2680 h 2680"/>
              </a:gdLst>
              <a:ahLst/>
              <a:cxnLst>
                <a:cxn ang="T12">
                  <a:pos x="T0" y="T1"/>
                </a:cxn>
                <a:cxn ang="T13">
                  <a:pos x="T2" y="T3"/>
                </a:cxn>
                <a:cxn ang="T14">
                  <a:pos x="T4" y="T5"/>
                </a:cxn>
                <a:cxn ang="T15">
                  <a:pos x="T6" y="T7"/>
                </a:cxn>
                <a:cxn ang="T16">
                  <a:pos x="T8" y="T9"/>
                </a:cxn>
                <a:cxn ang="T17">
                  <a:pos x="T10" y="T11"/>
                </a:cxn>
              </a:cxnLst>
              <a:rect l="T18" t="T19" r="T20" b="T21"/>
              <a:pathLst>
                <a:path w="3122" h="2680">
                  <a:moveTo>
                    <a:pt x="0" y="0"/>
                  </a:moveTo>
                  <a:lnTo>
                    <a:pt x="3026" y="2680"/>
                  </a:lnTo>
                  <a:lnTo>
                    <a:pt x="3122" y="2590"/>
                  </a:lnTo>
                  <a:lnTo>
                    <a:pt x="383" y="0"/>
                  </a:lnTo>
                  <a:lnTo>
                    <a:pt x="0" y="0"/>
                  </a:lnTo>
                  <a:close/>
                </a:path>
              </a:pathLst>
            </a:custGeom>
            <a:gradFill rotWithShape="0">
              <a:gsLst>
                <a:gs pos="0">
                  <a:srgbClr val="000099"/>
                </a:gs>
                <a:gs pos="100000">
                  <a:srgbClr val="000047"/>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74" name="AutoShape 20"/>
            <p:cNvSpPr>
              <a:spLocks noChangeArrowheads="1"/>
            </p:cNvSpPr>
            <p:nvPr/>
          </p:nvSpPr>
          <p:spPr bwMode="auto">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 name="T15" fmla="*/ 0 w 132"/>
                <a:gd name="T16" fmla="*/ 0 h 132"/>
                <a:gd name="T17" fmla="*/ 132 w 132"/>
                <a:gd name="T18" fmla="*/ 132 h 132"/>
              </a:gdLst>
              <a:ahLst/>
              <a:cxnLst>
                <a:cxn ang="T10">
                  <a:pos x="T0" y="T1"/>
                </a:cxn>
                <a:cxn ang="T11">
                  <a:pos x="T2" y="T3"/>
                </a:cxn>
                <a:cxn ang="T12">
                  <a:pos x="T4" y="T5"/>
                </a:cxn>
                <a:cxn ang="T13">
                  <a:pos x="T6" y="T7"/>
                </a:cxn>
                <a:cxn ang="T14">
                  <a:pos x="T8" y="T9"/>
                </a:cxn>
              </a:cxnLst>
              <a:rect l="T15" t="T16" r="T17" b="T18"/>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75" name="AutoShape 21"/>
            <p:cNvSpPr>
              <a:spLocks noChangeArrowheads="1"/>
            </p:cNvSpPr>
            <p:nvPr/>
          </p:nvSpPr>
          <p:spPr bwMode="auto">
            <a:xfrm>
              <a:off x="3112" y="0"/>
              <a:ext cx="2514" cy="2534"/>
            </a:xfrm>
            <a:custGeom>
              <a:avLst/>
              <a:gdLst>
                <a:gd name="T0" fmla="*/ 0 w 2517"/>
                <a:gd name="T1" fmla="*/ 0 h 2536"/>
                <a:gd name="T2" fmla="*/ 2424 w 2517"/>
                <a:gd name="T3" fmla="*/ 2474 h 2536"/>
                <a:gd name="T4" fmla="*/ 2424 w 2517"/>
                <a:gd name="T5" fmla="*/ 2474 h 2536"/>
                <a:gd name="T6" fmla="*/ 66 w 2517"/>
                <a:gd name="T7" fmla="*/ 0 h 2536"/>
                <a:gd name="T8" fmla="*/ 0 w 2517"/>
                <a:gd name="T9" fmla="*/ 0 h 2536"/>
                <a:gd name="T10" fmla="*/ 0 w 2517"/>
                <a:gd name="T11" fmla="*/ 0 h 2536"/>
                <a:gd name="T12" fmla="*/ 0 60000 65536"/>
                <a:gd name="T13" fmla="*/ 0 60000 65536"/>
                <a:gd name="T14" fmla="*/ 0 60000 65536"/>
                <a:gd name="T15" fmla="*/ 0 60000 65536"/>
                <a:gd name="T16" fmla="*/ 0 60000 65536"/>
                <a:gd name="T17" fmla="*/ 0 60000 65536"/>
                <a:gd name="T18" fmla="*/ 0 w 2517"/>
                <a:gd name="T19" fmla="*/ 0 h 2536"/>
                <a:gd name="T20" fmla="*/ 2517 w 2517"/>
                <a:gd name="T21" fmla="*/ 2536 h 2536"/>
              </a:gdLst>
              <a:ahLst/>
              <a:cxnLst>
                <a:cxn ang="T12">
                  <a:pos x="T0" y="T1"/>
                </a:cxn>
                <a:cxn ang="T13">
                  <a:pos x="T2" y="T3"/>
                </a:cxn>
                <a:cxn ang="T14">
                  <a:pos x="T4" y="T5"/>
                </a:cxn>
                <a:cxn ang="T15">
                  <a:pos x="T6" y="T7"/>
                </a:cxn>
                <a:cxn ang="T16">
                  <a:pos x="T8" y="T9"/>
                </a:cxn>
                <a:cxn ang="T17">
                  <a:pos x="T10" y="T11"/>
                </a:cxn>
              </a:cxnLst>
              <a:rect l="T18" t="T19" r="T20" b="T21"/>
              <a:pathLst>
                <a:path w="2517" h="2536">
                  <a:moveTo>
                    <a:pt x="0" y="0"/>
                  </a:moveTo>
                  <a:lnTo>
                    <a:pt x="2517" y="2536"/>
                  </a:lnTo>
                  <a:lnTo>
                    <a:pt x="66" y="0"/>
                  </a:lnTo>
                  <a:lnTo>
                    <a:pt x="0" y="0"/>
                  </a:lnTo>
                  <a:close/>
                </a:path>
              </a:pathLst>
            </a:custGeom>
            <a:gradFill rotWithShape="0">
              <a:gsLst>
                <a:gs pos="0">
                  <a:srgbClr val="000099"/>
                </a:gs>
                <a:gs pos="100000">
                  <a:srgbClr val="00004F"/>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76" name="AutoShape 22"/>
            <p:cNvSpPr>
              <a:spLocks noChangeArrowheads="1"/>
            </p:cNvSpPr>
            <p:nvPr/>
          </p:nvSpPr>
          <p:spPr bwMode="auto">
            <a:xfrm>
              <a:off x="3488" y="0"/>
              <a:ext cx="2198" cy="2480"/>
            </a:xfrm>
            <a:custGeom>
              <a:avLst/>
              <a:gdLst>
                <a:gd name="T0" fmla="*/ 0 w 2200"/>
                <a:gd name="T1" fmla="*/ 0 h 2482"/>
                <a:gd name="T2" fmla="*/ 2126 w 2200"/>
                <a:gd name="T3" fmla="*/ 2420 h 2482"/>
                <a:gd name="T4" fmla="*/ 2138 w 2200"/>
                <a:gd name="T5" fmla="*/ 241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 name="T18" fmla="*/ 0 w 2200"/>
                <a:gd name="T19" fmla="*/ 0 h 2482"/>
                <a:gd name="T20" fmla="*/ 2200 w 2200"/>
                <a:gd name="T21" fmla="*/ 2482 h 2482"/>
              </a:gdLst>
              <a:ahLst/>
              <a:cxnLst>
                <a:cxn ang="T12">
                  <a:pos x="T0" y="T1"/>
                </a:cxn>
                <a:cxn ang="T13">
                  <a:pos x="T2" y="T3"/>
                </a:cxn>
                <a:cxn ang="T14">
                  <a:pos x="T4" y="T5"/>
                </a:cxn>
                <a:cxn ang="T15">
                  <a:pos x="T6" y="T7"/>
                </a:cxn>
                <a:cxn ang="T16">
                  <a:pos x="T8" y="T9"/>
                </a:cxn>
                <a:cxn ang="T17">
                  <a:pos x="T10" y="T11"/>
                </a:cxn>
              </a:cxnLst>
              <a:rect l="T18" t="T19" r="T20" b="T21"/>
              <a:pathLst>
                <a:path w="2200" h="2482">
                  <a:moveTo>
                    <a:pt x="0" y="0"/>
                  </a:moveTo>
                  <a:lnTo>
                    <a:pt x="2188" y="2482"/>
                  </a:lnTo>
                  <a:lnTo>
                    <a:pt x="2200" y="2476"/>
                  </a:lnTo>
                  <a:lnTo>
                    <a:pt x="317" y="0"/>
                  </a:lnTo>
                  <a:lnTo>
                    <a:pt x="0" y="0"/>
                  </a:lnTo>
                  <a:close/>
                </a:path>
              </a:pathLst>
            </a:custGeom>
            <a:gradFill rotWithShape="0">
              <a:gsLst>
                <a:gs pos="0">
                  <a:srgbClr val="000080"/>
                </a:gs>
                <a:gs pos="100000">
                  <a:srgbClr val="000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77" name="AutoShape 23"/>
            <p:cNvSpPr>
              <a:spLocks noChangeArrowheads="1"/>
            </p:cNvSpPr>
            <p:nvPr/>
          </p:nvSpPr>
          <p:spPr bwMode="auto">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 name="T12" fmla="*/ 0 60000 65536"/>
                <a:gd name="T13" fmla="*/ 0 60000 65536"/>
                <a:gd name="T14" fmla="*/ 0 60000 65536"/>
                <a:gd name="T15" fmla="*/ 0 60000 65536"/>
                <a:gd name="T16" fmla="*/ 0 60000 65536"/>
                <a:gd name="T17" fmla="*/ 0 60000 65536"/>
                <a:gd name="T18" fmla="*/ 0 w 84"/>
                <a:gd name="T19" fmla="*/ 0 h 96"/>
                <a:gd name="T20" fmla="*/ 84 w 84"/>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84" h="96">
                  <a:moveTo>
                    <a:pt x="84" y="96"/>
                  </a:moveTo>
                  <a:lnTo>
                    <a:pt x="84" y="90"/>
                  </a:lnTo>
                  <a:lnTo>
                    <a:pt x="12" y="0"/>
                  </a:lnTo>
                  <a:lnTo>
                    <a:pt x="0" y="6"/>
                  </a:lnTo>
                  <a:lnTo>
                    <a:pt x="84" y="96"/>
                  </a:lnTo>
                  <a:close/>
                </a:path>
              </a:pathLst>
            </a:custGeom>
            <a:gradFill rotWithShape="0">
              <a:gsLst>
                <a:gs pos="0">
                  <a:srgbClr val="1717A2"/>
                </a:gs>
                <a:gs pos="100000">
                  <a:srgbClr val="000099"/>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78" name="AutoShape 24"/>
            <p:cNvSpPr>
              <a:spLocks noChangeArrowheads="1"/>
            </p:cNvSpPr>
            <p:nvPr/>
          </p:nvSpPr>
          <p:spPr bwMode="auto">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 name="T18" fmla="*/ 0 w 155"/>
                <a:gd name="T19" fmla="*/ 0 h 516"/>
                <a:gd name="T20" fmla="*/ 155 w 155"/>
                <a:gd name="T21" fmla="*/ 516 h 516"/>
              </a:gdLst>
              <a:ahLst/>
              <a:cxnLst>
                <a:cxn ang="T12">
                  <a:pos x="T0" y="T1"/>
                </a:cxn>
                <a:cxn ang="T13">
                  <a:pos x="T2" y="T3"/>
                </a:cxn>
                <a:cxn ang="T14">
                  <a:pos x="T4" y="T5"/>
                </a:cxn>
                <a:cxn ang="T15">
                  <a:pos x="T6" y="T7"/>
                </a:cxn>
                <a:cxn ang="T16">
                  <a:pos x="T8" y="T9"/>
                </a:cxn>
                <a:cxn ang="T17">
                  <a:pos x="T10" y="T11"/>
                </a:cxn>
              </a:cxnLst>
              <a:rect l="T18" t="T19" r="T20" b="T21"/>
              <a:pathLst>
                <a:path w="155" h="516">
                  <a:moveTo>
                    <a:pt x="155" y="516"/>
                  </a:moveTo>
                  <a:lnTo>
                    <a:pt x="155" y="204"/>
                  </a:lnTo>
                  <a:lnTo>
                    <a:pt x="77" y="0"/>
                  </a:lnTo>
                  <a:lnTo>
                    <a:pt x="0" y="192"/>
                  </a:lnTo>
                  <a:lnTo>
                    <a:pt x="155" y="516"/>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79" name="AutoShape 25"/>
            <p:cNvSpPr>
              <a:spLocks noChangeArrowheads="1"/>
            </p:cNvSpPr>
            <p:nvPr/>
          </p:nvSpPr>
          <p:spPr bwMode="auto">
            <a:xfrm>
              <a:off x="5107" y="0"/>
              <a:ext cx="573" cy="1042"/>
            </a:xfrm>
            <a:custGeom>
              <a:avLst/>
              <a:gdLst>
                <a:gd name="T0" fmla="*/ 0 w 574"/>
                <a:gd name="T1" fmla="*/ 0 h 1043"/>
                <a:gd name="T2" fmla="*/ 466 w 574"/>
                <a:gd name="T3" fmla="*/ 1012 h 1043"/>
                <a:gd name="T4" fmla="*/ 543 w 574"/>
                <a:gd name="T5" fmla="*/ 820 h 1043"/>
                <a:gd name="T6" fmla="*/ 251 w 574"/>
                <a:gd name="T7" fmla="*/ 0 h 1043"/>
                <a:gd name="T8" fmla="*/ 0 w 574"/>
                <a:gd name="T9" fmla="*/ 0 h 1043"/>
                <a:gd name="T10" fmla="*/ 0 w 574"/>
                <a:gd name="T11" fmla="*/ 0 h 1043"/>
                <a:gd name="T12" fmla="*/ 0 60000 65536"/>
                <a:gd name="T13" fmla="*/ 0 60000 65536"/>
                <a:gd name="T14" fmla="*/ 0 60000 65536"/>
                <a:gd name="T15" fmla="*/ 0 60000 65536"/>
                <a:gd name="T16" fmla="*/ 0 60000 65536"/>
                <a:gd name="T17" fmla="*/ 0 60000 65536"/>
                <a:gd name="T18" fmla="*/ 0 w 574"/>
                <a:gd name="T19" fmla="*/ 0 h 1043"/>
                <a:gd name="T20" fmla="*/ 574 w 574"/>
                <a:gd name="T21" fmla="*/ 1043 h 1043"/>
              </a:gdLst>
              <a:ahLst/>
              <a:cxnLst>
                <a:cxn ang="T12">
                  <a:pos x="T0" y="T1"/>
                </a:cxn>
                <a:cxn ang="T13">
                  <a:pos x="T2" y="T3"/>
                </a:cxn>
                <a:cxn ang="T14">
                  <a:pos x="T4" y="T5"/>
                </a:cxn>
                <a:cxn ang="T15">
                  <a:pos x="T6" y="T7"/>
                </a:cxn>
                <a:cxn ang="T16">
                  <a:pos x="T8" y="T9"/>
                </a:cxn>
                <a:cxn ang="T17">
                  <a:pos x="T10" y="T11"/>
                </a:cxn>
              </a:cxnLst>
              <a:rect l="T18" t="T19" r="T20" b="T21"/>
              <a:pathLst>
                <a:path w="574" h="1043">
                  <a:moveTo>
                    <a:pt x="0" y="0"/>
                  </a:moveTo>
                  <a:lnTo>
                    <a:pt x="497" y="1043"/>
                  </a:lnTo>
                  <a:lnTo>
                    <a:pt x="574" y="851"/>
                  </a:lnTo>
                  <a:lnTo>
                    <a:pt x="251" y="0"/>
                  </a:lnTo>
                  <a:lnTo>
                    <a:pt x="0" y="0"/>
                  </a:lnTo>
                  <a:close/>
                </a:path>
              </a:pathLst>
            </a:custGeom>
            <a:gradFill rotWithShape="0">
              <a:gsLst>
                <a:gs pos="0">
                  <a:srgbClr val="000080"/>
                </a:gs>
                <a:gs pos="100000">
                  <a:srgbClr val="00005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80" name="AutoShape 26"/>
            <p:cNvSpPr>
              <a:spLocks noChangeArrowheads="1"/>
            </p:cNvSpPr>
            <p:nvPr/>
          </p:nvSpPr>
          <p:spPr bwMode="auto">
            <a:xfrm>
              <a:off x="5411" y="0"/>
              <a:ext cx="341" cy="796"/>
            </a:xfrm>
            <a:custGeom>
              <a:avLst/>
              <a:gdLst>
                <a:gd name="T0" fmla="*/ 144 w 341"/>
                <a:gd name="T1" fmla="*/ 0 h 797"/>
                <a:gd name="T2" fmla="*/ 0 w 341"/>
                <a:gd name="T3" fmla="*/ 0 h 797"/>
                <a:gd name="T4" fmla="*/ 287 w 341"/>
                <a:gd name="T5" fmla="*/ 766 h 797"/>
                <a:gd name="T6" fmla="*/ 341 w 341"/>
                <a:gd name="T7" fmla="*/ 622 h 797"/>
                <a:gd name="T8" fmla="*/ 144 w 341"/>
                <a:gd name="T9" fmla="*/ 0 h 797"/>
                <a:gd name="T10" fmla="*/ 144 w 341"/>
                <a:gd name="T11" fmla="*/ 0 h 797"/>
                <a:gd name="T12" fmla="*/ 0 60000 65536"/>
                <a:gd name="T13" fmla="*/ 0 60000 65536"/>
                <a:gd name="T14" fmla="*/ 0 60000 65536"/>
                <a:gd name="T15" fmla="*/ 0 60000 65536"/>
                <a:gd name="T16" fmla="*/ 0 60000 65536"/>
                <a:gd name="T17" fmla="*/ 0 60000 65536"/>
                <a:gd name="T18" fmla="*/ 0 w 341"/>
                <a:gd name="T19" fmla="*/ 0 h 797"/>
                <a:gd name="T20" fmla="*/ 341 w 341"/>
                <a:gd name="T21" fmla="*/ 797 h 797"/>
              </a:gdLst>
              <a:ahLst/>
              <a:cxnLst>
                <a:cxn ang="T12">
                  <a:pos x="T0" y="T1"/>
                </a:cxn>
                <a:cxn ang="T13">
                  <a:pos x="T2" y="T3"/>
                </a:cxn>
                <a:cxn ang="T14">
                  <a:pos x="T4" y="T5"/>
                </a:cxn>
                <a:cxn ang="T15">
                  <a:pos x="T6" y="T7"/>
                </a:cxn>
                <a:cxn ang="T16">
                  <a:pos x="T8" y="T9"/>
                </a:cxn>
                <a:cxn ang="T17">
                  <a:pos x="T10" y="T11"/>
                </a:cxn>
              </a:cxnLst>
              <a:rect l="T18" t="T19" r="T20" b="T21"/>
              <a:pathLst>
                <a:path w="341" h="797">
                  <a:moveTo>
                    <a:pt x="144" y="0"/>
                  </a:moveTo>
                  <a:lnTo>
                    <a:pt x="0" y="0"/>
                  </a:lnTo>
                  <a:lnTo>
                    <a:pt x="287" y="797"/>
                  </a:lnTo>
                  <a:lnTo>
                    <a:pt x="341" y="653"/>
                  </a:lnTo>
                  <a:lnTo>
                    <a:pt x="144" y="0"/>
                  </a:lnTo>
                  <a:close/>
                </a:path>
              </a:pathLst>
            </a:custGeom>
            <a:gradFill rotWithShape="0">
              <a:gsLst>
                <a:gs pos="0">
                  <a:srgbClr val="000080"/>
                </a:gs>
                <a:gs pos="100000">
                  <a:srgbClr val="00005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81" name="AutoShape 27"/>
            <p:cNvSpPr>
              <a:spLocks noChangeArrowheads="1"/>
            </p:cNvSpPr>
            <p:nvPr/>
          </p:nvSpPr>
          <p:spPr bwMode="auto">
            <a:xfrm>
              <a:off x="5698" y="653"/>
              <a:ext cx="60" cy="311"/>
            </a:xfrm>
            <a:custGeom>
              <a:avLst/>
              <a:gdLst>
                <a:gd name="T0" fmla="*/ 0 w 60"/>
                <a:gd name="T1" fmla="*/ 144 h 312"/>
                <a:gd name="T2" fmla="*/ 60 w 60"/>
                <a:gd name="T3" fmla="*/ 28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 name="T18" fmla="*/ 0 w 60"/>
                <a:gd name="T19" fmla="*/ 0 h 312"/>
                <a:gd name="T20" fmla="*/ 60 w 60"/>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60" h="312">
                  <a:moveTo>
                    <a:pt x="0" y="144"/>
                  </a:moveTo>
                  <a:lnTo>
                    <a:pt x="60" y="312"/>
                  </a:lnTo>
                  <a:lnTo>
                    <a:pt x="60" y="6"/>
                  </a:lnTo>
                  <a:lnTo>
                    <a:pt x="54" y="0"/>
                  </a:lnTo>
                  <a:lnTo>
                    <a:pt x="0" y="144"/>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82" name="AutoShape 28"/>
            <p:cNvSpPr>
              <a:spLocks noChangeArrowheads="1"/>
            </p:cNvSpPr>
            <p:nvPr/>
          </p:nvSpPr>
          <p:spPr bwMode="auto">
            <a:xfrm>
              <a:off x="2" y="1601"/>
              <a:ext cx="5752" cy="1864"/>
            </a:xfrm>
            <a:custGeom>
              <a:avLst/>
              <a:gdLst>
                <a:gd name="T0" fmla="*/ 0 w 5740"/>
                <a:gd name="T1" fmla="*/ 371 h 1864"/>
                <a:gd name="T2" fmla="*/ 6123 w 5740"/>
                <a:gd name="T3" fmla="*/ 1864 h 1864"/>
                <a:gd name="T4" fmla="*/ 6123 w 5740"/>
                <a:gd name="T5" fmla="*/ 1834 h 1864"/>
                <a:gd name="T6" fmla="*/ 0 w 5740"/>
                <a:gd name="T7" fmla="*/ 0 h 1864"/>
                <a:gd name="T8" fmla="*/ 0 w 5740"/>
                <a:gd name="T9" fmla="*/ 371 h 1864"/>
                <a:gd name="T10" fmla="*/ 0 w 5740"/>
                <a:gd name="T11" fmla="*/ 371 h 1864"/>
                <a:gd name="T12" fmla="*/ 0 60000 65536"/>
                <a:gd name="T13" fmla="*/ 0 60000 65536"/>
                <a:gd name="T14" fmla="*/ 0 60000 65536"/>
                <a:gd name="T15" fmla="*/ 0 60000 65536"/>
                <a:gd name="T16" fmla="*/ 0 60000 65536"/>
                <a:gd name="T17" fmla="*/ 0 60000 65536"/>
                <a:gd name="T18" fmla="*/ 0 w 5740"/>
                <a:gd name="T19" fmla="*/ 0 h 1864"/>
                <a:gd name="T20" fmla="*/ 5740 w 5740"/>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5740" h="1864">
                  <a:moveTo>
                    <a:pt x="0" y="371"/>
                  </a:moveTo>
                  <a:lnTo>
                    <a:pt x="5740" y="1864"/>
                  </a:lnTo>
                  <a:lnTo>
                    <a:pt x="5740" y="1834"/>
                  </a:lnTo>
                  <a:lnTo>
                    <a:pt x="0" y="0"/>
                  </a:lnTo>
                  <a:lnTo>
                    <a:pt x="0" y="371"/>
                  </a:lnTo>
                  <a:close/>
                </a:path>
              </a:pathLst>
            </a:custGeom>
            <a:gradFill rotWithShape="0">
              <a:gsLst>
                <a:gs pos="0">
                  <a:srgbClr val="000099"/>
                </a:gs>
                <a:gs pos="100000">
                  <a:srgbClr val="000061"/>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83" name="AutoShape 29"/>
            <p:cNvSpPr>
              <a:spLocks noChangeArrowheads="1"/>
            </p:cNvSpPr>
            <p:nvPr/>
          </p:nvSpPr>
          <p:spPr bwMode="auto">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84" name="AutoShape 30"/>
            <p:cNvSpPr>
              <a:spLocks noChangeArrowheads="1"/>
            </p:cNvSpPr>
            <p:nvPr/>
          </p:nvSpPr>
          <p:spPr bwMode="auto">
            <a:xfrm>
              <a:off x="2" y="2152"/>
              <a:ext cx="5752" cy="1337"/>
            </a:xfrm>
            <a:custGeom>
              <a:avLst/>
              <a:gdLst>
                <a:gd name="T0" fmla="*/ 0 w 5740"/>
                <a:gd name="T1" fmla="*/ 366 h 1337"/>
                <a:gd name="T2" fmla="*/ 6123 w 5740"/>
                <a:gd name="T3" fmla="*/ 1337 h 1337"/>
                <a:gd name="T4" fmla="*/ 6123 w 5740"/>
                <a:gd name="T5" fmla="*/ 1331 h 1337"/>
                <a:gd name="T6" fmla="*/ 0 w 5740"/>
                <a:gd name="T7" fmla="*/ 0 h 1337"/>
                <a:gd name="T8" fmla="*/ 0 w 5740"/>
                <a:gd name="T9" fmla="*/ 366 h 1337"/>
                <a:gd name="T10" fmla="*/ 0 w 5740"/>
                <a:gd name="T11" fmla="*/ 366 h 1337"/>
                <a:gd name="T12" fmla="*/ 0 60000 65536"/>
                <a:gd name="T13" fmla="*/ 0 60000 65536"/>
                <a:gd name="T14" fmla="*/ 0 60000 65536"/>
                <a:gd name="T15" fmla="*/ 0 60000 65536"/>
                <a:gd name="T16" fmla="*/ 0 60000 65536"/>
                <a:gd name="T17" fmla="*/ 0 60000 65536"/>
                <a:gd name="T18" fmla="*/ 0 w 5740"/>
                <a:gd name="T19" fmla="*/ 0 h 1337"/>
                <a:gd name="T20" fmla="*/ 5740 w 5740"/>
                <a:gd name="T21" fmla="*/ 1337 h 1337"/>
              </a:gdLst>
              <a:ahLst/>
              <a:cxnLst>
                <a:cxn ang="T12">
                  <a:pos x="T0" y="T1"/>
                </a:cxn>
                <a:cxn ang="T13">
                  <a:pos x="T2" y="T3"/>
                </a:cxn>
                <a:cxn ang="T14">
                  <a:pos x="T4" y="T5"/>
                </a:cxn>
                <a:cxn ang="T15">
                  <a:pos x="T6" y="T7"/>
                </a:cxn>
                <a:cxn ang="T16">
                  <a:pos x="T8" y="T9"/>
                </a:cxn>
                <a:cxn ang="T17">
                  <a:pos x="T10" y="T11"/>
                </a:cxn>
              </a:cxnLst>
              <a:rect l="T18" t="T19" r="T20" b="T21"/>
              <a:pathLst>
                <a:path w="5740" h="1337">
                  <a:moveTo>
                    <a:pt x="0" y="366"/>
                  </a:moveTo>
                  <a:lnTo>
                    <a:pt x="5740" y="1337"/>
                  </a:lnTo>
                  <a:lnTo>
                    <a:pt x="5740" y="1331"/>
                  </a:lnTo>
                  <a:lnTo>
                    <a:pt x="0" y="0"/>
                  </a:lnTo>
                  <a:lnTo>
                    <a:pt x="0" y="366"/>
                  </a:lnTo>
                  <a:close/>
                </a:path>
              </a:pathLst>
            </a:custGeom>
            <a:gradFill rotWithShape="0">
              <a:gsLst>
                <a:gs pos="0">
                  <a:srgbClr val="000099"/>
                </a:gs>
                <a:gs pos="100000">
                  <a:srgbClr val="00005D"/>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85" name="AutoShape 31"/>
            <p:cNvSpPr>
              <a:spLocks noChangeArrowheads="1"/>
            </p:cNvSpPr>
            <p:nvPr/>
          </p:nvSpPr>
          <p:spPr bwMode="auto">
            <a:xfrm>
              <a:off x="2" y="3177"/>
              <a:ext cx="5752" cy="414"/>
            </a:xfrm>
            <a:custGeom>
              <a:avLst/>
              <a:gdLst>
                <a:gd name="T0" fmla="*/ 0 w 5740"/>
                <a:gd name="T1" fmla="*/ 48 h 414"/>
                <a:gd name="T2" fmla="*/ 6123 w 5740"/>
                <a:gd name="T3" fmla="*/ 414 h 414"/>
                <a:gd name="T4" fmla="*/ 6123 w 5740"/>
                <a:gd name="T5" fmla="*/ 402 h 414"/>
                <a:gd name="T6" fmla="*/ 0 w 5740"/>
                <a:gd name="T7" fmla="*/ 0 h 414"/>
                <a:gd name="T8" fmla="*/ 0 w 5740"/>
                <a:gd name="T9" fmla="*/ 48 h 414"/>
                <a:gd name="T10" fmla="*/ 0 w 5740"/>
                <a:gd name="T11" fmla="*/ 48 h 414"/>
                <a:gd name="T12" fmla="*/ 0 60000 65536"/>
                <a:gd name="T13" fmla="*/ 0 60000 65536"/>
                <a:gd name="T14" fmla="*/ 0 60000 65536"/>
                <a:gd name="T15" fmla="*/ 0 60000 65536"/>
                <a:gd name="T16" fmla="*/ 0 60000 65536"/>
                <a:gd name="T17" fmla="*/ 0 60000 65536"/>
                <a:gd name="T18" fmla="*/ 0 w 5740"/>
                <a:gd name="T19" fmla="*/ 0 h 414"/>
                <a:gd name="T20" fmla="*/ 5740 w 5740"/>
                <a:gd name="T21" fmla="*/ 414 h 414"/>
              </a:gdLst>
              <a:ahLst/>
              <a:cxnLst>
                <a:cxn ang="T12">
                  <a:pos x="T0" y="T1"/>
                </a:cxn>
                <a:cxn ang="T13">
                  <a:pos x="T2" y="T3"/>
                </a:cxn>
                <a:cxn ang="T14">
                  <a:pos x="T4" y="T5"/>
                </a:cxn>
                <a:cxn ang="T15">
                  <a:pos x="T6" y="T7"/>
                </a:cxn>
                <a:cxn ang="T16">
                  <a:pos x="T8" y="T9"/>
                </a:cxn>
                <a:cxn ang="T17">
                  <a:pos x="T10" y="T11"/>
                </a:cxn>
              </a:cxnLst>
              <a:rect l="T18" t="T19" r="T20" b="T21"/>
              <a:pathLst>
                <a:path w="5740" h="414">
                  <a:moveTo>
                    <a:pt x="0" y="48"/>
                  </a:moveTo>
                  <a:lnTo>
                    <a:pt x="5740" y="414"/>
                  </a:lnTo>
                  <a:lnTo>
                    <a:pt x="5740" y="402"/>
                  </a:lnTo>
                  <a:lnTo>
                    <a:pt x="0" y="0"/>
                  </a:lnTo>
                  <a:lnTo>
                    <a:pt x="0" y="48"/>
                  </a:lnTo>
                  <a:close/>
                </a:path>
              </a:pathLst>
            </a:custGeom>
            <a:gradFill rotWithShape="0">
              <a:gsLst>
                <a:gs pos="0">
                  <a:srgbClr val="000099"/>
                </a:gs>
                <a:gs pos="100000">
                  <a:srgbClr val="000082"/>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86" name="AutoShape 32"/>
            <p:cNvSpPr>
              <a:spLocks noChangeArrowheads="1"/>
            </p:cNvSpPr>
            <p:nvPr/>
          </p:nvSpPr>
          <p:spPr bwMode="auto">
            <a:xfrm>
              <a:off x="1297" y="0"/>
              <a:ext cx="4457" cy="3177"/>
            </a:xfrm>
            <a:custGeom>
              <a:avLst/>
              <a:gdLst>
                <a:gd name="T0" fmla="*/ 0 w 4448"/>
                <a:gd name="T1" fmla="*/ 0 h 3177"/>
                <a:gd name="T2" fmla="*/ 4730 w 4448"/>
                <a:gd name="T3" fmla="*/ 3177 h 3177"/>
                <a:gd name="T4" fmla="*/ 4730 w 4448"/>
                <a:gd name="T5" fmla="*/ 3153 h 3177"/>
                <a:gd name="T6" fmla="*/ 125 w 4448"/>
                <a:gd name="T7" fmla="*/ 0 h 3177"/>
                <a:gd name="T8" fmla="*/ 0 w 4448"/>
                <a:gd name="T9" fmla="*/ 0 h 3177"/>
                <a:gd name="T10" fmla="*/ 0 w 4448"/>
                <a:gd name="T11" fmla="*/ 0 h 3177"/>
                <a:gd name="T12" fmla="*/ 0 60000 65536"/>
                <a:gd name="T13" fmla="*/ 0 60000 65536"/>
                <a:gd name="T14" fmla="*/ 0 60000 65536"/>
                <a:gd name="T15" fmla="*/ 0 60000 65536"/>
                <a:gd name="T16" fmla="*/ 0 60000 65536"/>
                <a:gd name="T17" fmla="*/ 0 60000 65536"/>
                <a:gd name="T18" fmla="*/ 0 w 4448"/>
                <a:gd name="T19" fmla="*/ 0 h 3177"/>
                <a:gd name="T20" fmla="*/ 4448 w 4448"/>
                <a:gd name="T21" fmla="*/ 3177 h 3177"/>
              </a:gdLst>
              <a:ahLst/>
              <a:cxnLst>
                <a:cxn ang="T12">
                  <a:pos x="T0" y="T1"/>
                </a:cxn>
                <a:cxn ang="T13">
                  <a:pos x="T2" y="T3"/>
                </a:cxn>
                <a:cxn ang="T14">
                  <a:pos x="T4" y="T5"/>
                </a:cxn>
                <a:cxn ang="T15">
                  <a:pos x="T6" y="T7"/>
                </a:cxn>
                <a:cxn ang="T16">
                  <a:pos x="T8" y="T9"/>
                </a:cxn>
                <a:cxn ang="T17">
                  <a:pos x="T10" y="T11"/>
                </a:cxn>
              </a:cxnLst>
              <a:rect l="T18" t="T19" r="T20" b="T21"/>
              <a:pathLst>
                <a:path w="4448" h="3177">
                  <a:moveTo>
                    <a:pt x="0" y="0"/>
                  </a:moveTo>
                  <a:lnTo>
                    <a:pt x="4448" y="3177"/>
                  </a:lnTo>
                  <a:lnTo>
                    <a:pt x="4448" y="3153"/>
                  </a:lnTo>
                  <a:lnTo>
                    <a:pt x="125" y="0"/>
                  </a:lnTo>
                  <a:lnTo>
                    <a:pt x="0" y="0"/>
                  </a:lnTo>
                  <a:close/>
                </a:path>
              </a:pathLst>
            </a:custGeom>
            <a:gradFill rotWithShape="0">
              <a:gsLst>
                <a:gs pos="0">
                  <a:srgbClr val="000099"/>
                </a:gs>
                <a:gs pos="100000">
                  <a:srgbClr val="00004A"/>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87" name="AutoShape 33"/>
            <p:cNvSpPr>
              <a:spLocks noChangeArrowheads="1"/>
            </p:cNvSpPr>
            <p:nvPr/>
          </p:nvSpPr>
          <p:spPr bwMode="auto">
            <a:xfrm>
              <a:off x="3321" y="0"/>
              <a:ext cx="2433" cy="2614"/>
            </a:xfrm>
            <a:custGeom>
              <a:avLst/>
              <a:gdLst>
                <a:gd name="T0" fmla="*/ 0 w 2428"/>
                <a:gd name="T1" fmla="*/ 0 h 2614"/>
                <a:gd name="T2" fmla="*/ 2583 w 2428"/>
                <a:gd name="T3" fmla="*/ 2614 h 2614"/>
                <a:gd name="T4" fmla="*/ 2583 w 2428"/>
                <a:gd name="T5" fmla="*/ 2608 h 2614"/>
                <a:gd name="T6" fmla="*/ 66 w 2428"/>
                <a:gd name="T7" fmla="*/ 0 h 2614"/>
                <a:gd name="T8" fmla="*/ 0 w 2428"/>
                <a:gd name="T9" fmla="*/ 0 h 2614"/>
                <a:gd name="T10" fmla="*/ 0 w 2428"/>
                <a:gd name="T11" fmla="*/ 0 h 2614"/>
                <a:gd name="T12" fmla="*/ 0 60000 65536"/>
                <a:gd name="T13" fmla="*/ 0 60000 65536"/>
                <a:gd name="T14" fmla="*/ 0 60000 65536"/>
                <a:gd name="T15" fmla="*/ 0 60000 65536"/>
                <a:gd name="T16" fmla="*/ 0 60000 65536"/>
                <a:gd name="T17" fmla="*/ 0 60000 65536"/>
                <a:gd name="T18" fmla="*/ 0 w 2428"/>
                <a:gd name="T19" fmla="*/ 0 h 2614"/>
                <a:gd name="T20" fmla="*/ 2428 w 2428"/>
                <a:gd name="T21" fmla="*/ 2614 h 2614"/>
              </a:gdLst>
              <a:ahLst/>
              <a:cxnLst>
                <a:cxn ang="T12">
                  <a:pos x="T0" y="T1"/>
                </a:cxn>
                <a:cxn ang="T13">
                  <a:pos x="T2" y="T3"/>
                </a:cxn>
                <a:cxn ang="T14">
                  <a:pos x="T4" y="T5"/>
                </a:cxn>
                <a:cxn ang="T15">
                  <a:pos x="T6" y="T7"/>
                </a:cxn>
                <a:cxn ang="T16">
                  <a:pos x="T8" y="T9"/>
                </a:cxn>
                <a:cxn ang="T17">
                  <a:pos x="T10" y="T11"/>
                </a:cxn>
              </a:cxnLst>
              <a:rect l="T18" t="T19" r="T20" b="T21"/>
              <a:pathLst>
                <a:path w="2428" h="2614">
                  <a:moveTo>
                    <a:pt x="0" y="0"/>
                  </a:moveTo>
                  <a:lnTo>
                    <a:pt x="2428" y="2614"/>
                  </a:lnTo>
                  <a:lnTo>
                    <a:pt x="2428" y="2608"/>
                  </a:lnTo>
                  <a:lnTo>
                    <a:pt x="66" y="0"/>
                  </a:lnTo>
                  <a:lnTo>
                    <a:pt x="0" y="0"/>
                  </a:lnTo>
                  <a:close/>
                </a:path>
              </a:pathLst>
            </a:custGeom>
            <a:gradFill rotWithShape="0">
              <a:gsLst>
                <a:gs pos="0">
                  <a:srgbClr val="000099"/>
                </a:gs>
                <a:gs pos="100000">
                  <a:srgbClr val="000082"/>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88" name="AutoShape 34"/>
            <p:cNvSpPr>
              <a:spLocks noChangeArrowheads="1"/>
            </p:cNvSpPr>
            <p:nvPr/>
          </p:nvSpPr>
          <p:spPr bwMode="auto">
            <a:xfrm>
              <a:off x="3950" y="0"/>
              <a:ext cx="1804" cy="2464"/>
            </a:xfrm>
            <a:custGeom>
              <a:avLst/>
              <a:gdLst>
                <a:gd name="T0" fmla="*/ 516 w 1800"/>
                <a:gd name="T1" fmla="*/ 0 h 2464"/>
                <a:gd name="T2" fmla="*/ 0 w 1800"/>
                <a:gd name="T3" fmla="*/ 0 h 2464"/>
                <a:gd name="T4" fmla="*/ 1924 w 1800"/>
                <a:gd name="T5" fmla="*/ 2464 h 2464"/>
                <a:gd name="T6" fmla="*/ 1924 w 1800"/>
                <a:gd name="T7" fmla="*/ 2248 h 2464"/>
                <a:gd name="T8" fmla="*/ 1918 w 1800"/>
                <a:gd name="T9" fmla="*/ 2248 h 2464"/>
                <a:gd name="T10" fmla="*/ 516 w 1800"/>
                <a:gd name="T11" fmla="*/ 0 h 2464"/>
                <a:gd name="T12" fmla="*/ 516 w 1800"/>
                <a:gd name="T13" fmla="*/ 0 h 2464"/>
                <a:gd name="T14" fmla="*/ 0 60000 65536"/>
                <a:gd name="T15" fmla="*/ 0 60000 65536"/>
                <a:gd name="T16" fmla="*/ 0 60000 65536"/>
                <a:gd name="T17" fmla="*/ 0 60000 65536"/>
                <a:gd name="T18" fmla="*/ 0 60000 65536"/>
                <a:gd name="T19" fmla="*/ 0 60000 65536"/>
                <a:gd name="T20" fmla="*/ 0 60000 65536"/>
                <a:gd name="T21" fmla="*/ 0 w 1800"/>
                <a:gd name="T22" fmla="*/ 0 h 2464"/>
                <a:gd name="T23" fmla="*/ 1800 w 1800"/>
                <a:gd name="T24" fmla="*/ 2464 h 24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0" h="2464">
                  <a:moveTo>
                    <a:pt x="485" y="0"/>
                  </a:moveTo>
                  <a:lnTo>
                    <a:pt x="0" y="0"/>
                  </a:lnTo>
                  <a:lnTo>
                    <a:pt x="1800" y="2464"/>
                  </a:lnTo>
                  <a:lnTo>
                    <a:pt x="1800" y="2248"/>
                  </a:lnTo>
                  <a:lnTo>
                    <a:pt x="1794" y="2248"/>
                  </a:lnTo>
                  <a:lnTo>
                    <a:pt x="485" y="0"/>
                  </a:lnTo>
                  <a:close/>
                </a:path>
              </a:pathLst>
            </a:custGeom>
            <a:gradFill rotWithShape="0">
              <a:gsLst>
                <a:gs pos="0">
                  <a:srgbClr val="000080"/>
                </a:gs>
                <a:gs pos="100000">
                  <a:srgbClr val="000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89" name="AutoShape 35"/>
            <p:cNvSpPr>
              <a:spLocks noChangeArrowheads="1"/>
            </p:cNvSpPr>
            <p:nvPr/>
          </p:nvSpPr>
          <p:spPr bwMode="auto">
            <a:xfrm>
              <a:off x="4519" y="0"/>
              <a:ext cx="1235" cy="2074"/>
            </a:xfrm>
            <a:custGeom>
              <a:avLst/>
              <a:gdLst>
                <a:gd name="T0" fmla="*/ 0 w 1232"/>
                <a:gd name="T1" fmla="*/ 0 h 2074"/>
                <a:gd name="T2" fmla="*/ 1325 w 1232"/>
                <a:gd name="T3" fmla="*/ 2074 h 2074"/>
                <a:gd name="T4" fmla="*/ 1325 w 1232"/>
                <a:gd name="T5" fmla="*/ 2038 h 2074"/>
                <a:gd name="T6" fmla="*/ 42 w 1232"/>
                <a:gd name="T7" fmla="*/ 0 h 2074"/>
                <a:gd name="T8" fmla="*/ 0 w 1232"/>
                <a:gd name="T9" fmla="*/ 0 h 2074"/>
                <a:gd name="T10" fmla="*/ 0 w 1232"/>
                <a:gd name="T11" fmla="*/ 0 h 2074"/>
                <a:gd name="T12" fmla="*/ 0 60000 65536"/>
                <a:gd name="T13" fmla="*/ 0 60000 65536"/>
                <a:gd name="T14" fmla="*/ 0 60000 65536"/>
                <a:gd name="T15" fmla="*/ 0 60000 65536"/>
                <a:gd name="T16" fmla="*/ 0 60000 65536"/>
                <a:gd name="T17" fmla="*/ 0 60000 65536"/>
                <a:gd name="T18" fmla="*/ 0 w 1232"/>
                <a:gd name="T19" fmla="*/ 0 h 2074"/>
                <a:gd name="T20" fmla="*/ 1232 w 1232"/>
                <a:gd name="T21" fmla="*/ 2074 h 2074"/>
              </a:gdLst>
              <a:ahLst/>
              <a:cxnLst>
                <a:cxn ang="T12">
                  <a:pos x="T0" y="T1"/>
                </a:cxn>
                <a:cxn ang="T13">
                  <a:pos x="T2" y="T3"/>
                </a:cxn>
                <a:cxn ang="T14">
                  <a:pos x="T4" y="T5"/>
                </a:cxn>
                <a:cxn ang="T15">
                  <a:pos x="T6" y="T7"/>
                </a:cxn>
                <a:cxn ang="T16">
                  <a:pos x="T8" y="T9"/>
                </a:cxn>
                <a:cxn ang="T17">
                  <a:pos x="T10" y="T11"/>
                </a:cxn>
              </a:cxnLst>
              <a:rect l="T18" t="T19" r="T20" b="T21"/>
              <a:pathLst>
                <a:path w="1232" h="2074">
                  <a:moveTo>
                    <a:pt x="0" y="0"/>
                  </a:moveTo>
                  <a:lnTo>
                    <a:pt x="1232" y="2074"/>
                  </a:lnTo>
                  <a:lnTo>
                    <a:pt x="1232" y="2038"/>
                  </a:lnTo>
                  <a:lnTo>
                    <a:pt x="42" y="0"/>
                  </a:lnTo>
                  <a:lnTo>
                    <a:pt x="0" y="0"/>
                  </a:lnTo>
                  <a:close/>
                </a:path>
              </a:pathLst>
            </a:custGeom>
            <a:gradFill rotWithShape="0">
              <a:gsLst>
                <a:gs pos="0">
                  <a:srgbClr val="000099"/>
                </a:gs>
                <a:gs pos="100000">
                  <a:srgbClr val="000058"/>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90" name="AutoShape 36"/>
            <p:cNvSpPr>
              <a:spLocks noChangeArrowheads="1"/>
            </p:cNvSpPr>
            <p:nvPr/>
          </p:nvSpPr>
          <p:spPr bwMode="auto">
            <a:xfrm>
              <a:off x="4694" y="0"/>
              <a:ext cx="1060" cy="1936"/>
            </a:xfrm>
            <a:custGeom>
              <a:avLst/>
              <a:gdLst>
                <a:gd name="T0" fmla="*/ 0 w 1058"/>
                <a:gd name="T1" fmla="*/ 0 h 1936"/>
                <a:gd name="T2" fmla="*/ 1120 w 1058"/>
                <a:gd name="T3" fmla="*/ 1936 h 1936"/>
                <a:gd name="T4" fmla="*/ 1120 w 1058"/>
                <a:gd name="T5" fmla="*/ 1930 h 1936"/>
                <a:gd name="T6" fmla="*/ 54 w 1058"/>
                <a:gd name="T7" fmla="*/ 0 h 1936"/>
                <a:gd name="T8" fmla="*/ 0 w 1058"/>
                <a:gd name="T9" fmla="*/ 0 h 1936"/>
                <a:gd name="T10" fmla="*/ 0 w 1058"/>
                <a:gd name="T11" fmla="*/ 0 h 1936"/>
                <a:gd name="T12" fmla="*/ 0 60000 65536"/>
                <a:gd name="T13" fmla="*/ 0 60000 65536"/>
                <a:gd name="T14" fmla="*/ 0 60000 65536"/>
                <a:gd name="T15" fmla="*/ 0 60000 65536"/>
                <a:gd name="T16" fmla="*/ 0 60000 65536"/>
                <a:gd name="T17" fmla="*/ 0 60000 65536"/>
                <a:gd name="T18" fmla="*/ 0 w 1058"/>
                <a:gd name="T19" fmla="*/ 0 h 1936"/>
                <a:gd name="T20" fmla="*/ 1058 w 1058"/>
                <a:gd name="T21" fmla="*/ 1936 h 1936"/>
              </a:gdLst>
              <a:ahLst/>
              <a:cxnLst>
                <a:cxn ang="T12">
                  <a:pos x="T0" y="T1"/>
                </a:cxn>
                <a:cxn ang="T13">
                  <a:pos x="T2" y="T3"/>
                </a:cxn>
                <a:cxn ang="T14">
                  <a:pos x="T4" y="T5"/>
                </a:cxn>
                <a:cxn ang="T15">
                  <a:pos x="T6" y="T7"/>
                </a:cxn>
                <a:cxn ang="T16">
                  <a:pos x="T8" y="T9"/>
                </a:cxn>
                <a:cxn ang="T17">
                  <a:pos x="T10" y="T11"/>
                </a:cxn>
              </a:cxnLst>
              <a:rect l="T18" t="T19" r="T20" b="T21"/>
              <a:pathLst>
                <a:path w="1058" h="1936">
                  <a:moveTo>
                    <a:pt x="0" y="0"/>
                  </a:moveTo>
                  <a:lnTo>
                    <a:pt x="1058" y="1936"/>
                  </a:lnTo>
                  <a:lnTo>
                    <a:pt x="1058" y="1930"/>
                  </a:lnTo>
                  <a:lnTo>
                    <a:pt x="54" y="0"/>
                  </a:lnTo>
                  <a:lnTo>
                    <a:pt x="0" y="0"/>
                  </a:lnTo>
                  <a:close/>
                </a:path>
              </a:pathLst>
            </a:custGeom>
            <a:gradFill rotWithShape="0">
              <a:gsLst>
                <a:gs pos="0">
                  <a:srgbClr val="000099"/>
                </a:gs>
                <a:gs pos="100000">
                  <a:srgbClr val="00006F"/>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91" name="AutoShape 37"/>
            <p:cNvSpPr>
              <a:spLocks noChangeArrowheads="1"/>
            </p:cNvSpPr>
            <p:nvPr/>
          </p:nvSpPr>
          <p:spPr bwMode="auto">
            <a:xfrm>
              <a:off x="4981" y="0"/>
              <a:ext cx="773" cy="1487"/>
            </a:xfrm>
            <a:custGeom>
              <a:avLst/>
              <a:gdLst>
                <a:gd name="T0" fmla="*/ 833 w 771"/>
                <a:gd name="T1" fmla="*/ 1433 h 1487"/>
                <a:gd name="T2" fmla="*/ 42 w 771"/>
                <a:gd name="T3" fmla="*/ 0 h 1487"/>
                <a:gd name="T4" fmla="*/ 0 w 771"/>
                <a:gd name="T5" fmla="*/ 0 h 1487"/>
                <a:gd name="T6" fmla="*/ 833 w 771"/>
                <a:gd name="T7" fmla="*/ 1487 h 1487"/>
                <a:gd name="T8" fmla="*/ 833 w 771"/>
                <a:gd name="T9" fmla="*/ 1433 h 1487"/>
                <a:gd name="T10" fmla="*/ 833 w 771"/>
                <a:gd name="T11" fmla="*/ 1433 h 1487"/>
                <a:gd name="T12" fmla="*/ 0 60000 65536"/>
                <a:gd name="T13" fmla="*/ 0 60000 65536"/>
                <a:gd name="T14" fmla="*/ 0 60000 65536"/>
                <a:gd name="T15" fmla="*/ 0 60000 65536"/>
                <a:gd name="T16" fmla="*/ 0 60000 65536"/>
                <a:gd name="T17" fmla="*/ 0 60000 65536"/>
                <a:gd name="T18" fmla="*/ 0 w 771"/>
                <a:gd name="T19" fmla="*/ 0 h 1487"/>
                <a:gd name="T20" fmla="*/ 771 w 771"/>
                <a:gd name="T21" fmla="*/ 1487 h 1487"/>
              </a:gdLst>
              <a:ahLst/>
              <a:cxnLst>
                <a:cxn ang="T12">
                  <a:pos x="T0" y="T1"/>
                </a:cxn>
                <a:cxn ang="T13">
                  <a:pos x="T2" y="T3"/>
                </a:cxn>
                <a:cxn ang="T14">
                  <a:pos x="T4" y="T5"/>
                </a:cxn>
                <a:cxn ang="T15">
                  <a:pos x="T6" y="T7"/>
                </a:cxn>
                <a:cxn ang="T16">
                  <a:pos x="T8" y="T9"/>
                </a:cxn>
                <a:cxn ang="T17">
                  <a:pos x="T10" y="T11"/>
                </a:cxn>
              </a:cxnLst>
              <a:rect l="T18" t="T19" r="T20" b="T21"/>
              <a:pathLst>
                <a:path w="771" h="1487">
                  <a:moveTo>
                    <a:pt x="771" y="1433"/>
                  </a:moveTo>
                  <a:lnTo>
                    <a:pt x="42" y="0"/>
                  </a:lnTo>
                  <a:lnTo>
                    <a:pt x="0" y="0"/>
                  </a:lnTo>
                  <a:lnTo>
                    <a:pt x="771" y="1487"/>
                  </a:lnTo>
                  <a:lnTo>
                    <a:pt x="771" y="1433"/>
                  </a:lnTo>
                  <a:close/>
                </a:path>
              </a:pathLst>
            </a:custGeom>
            <a:gradFill rotWithShape="0">
              <a:gsLst>
                <a:gs pos="0">
                  <a:srgbClr val="000099"/>
                </a:gs>
                <a:gs pos="100000">
                  <a:srgbClr val="000079"/>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grpSp>
          <p:nvGrpSpPr>
            <p:cNvPr id="2092" name="Group 38"/>
            <p:cNvGrpSpPr>
              <a:grpSpLocks/>
            </p:cNvGrpSpPr>
            <p:nvPr/>
          </p:nvGrpSpPr>
          <p:grpSpPr bwMode="auto">
            <a:xfrm>
              <a:off x="0" y="1632"/>
              <a:ext cx="5757" cy="1857"/>
              <a:chOff x="0" y="1632"/>
              <a:chExt cx="5757" cy="1857"/>
            </a:xfrm>
          </p:grpSpPr>
          <p:sp>
            <p:nvSpPr>
              <p:cNvPr id="2093" name="AutoShape 39"/>
              <p:cNvSpPr>
                <a:spLocks noChangeArrowheads="1"/>
              </p:cNvSpPr>
              <p:nvPr/>
            </p:nvSpPr>
            <p:spPr bwMode="auto">
              <a:xfrm>
                <a:off x="0" y="1632"/>
                <a:ext cx="3670" cy="1313"/>
              </a:xfrm>
              <a:custGeom>
                <a:avLst/>
                <a:gdLst>
                  <a:gd name="T0" fmla="*/ 0 w 3659"/>
                  <a:gd name="T1" fmla="*/ 0 h 1313"/>
                  <a:gd name="T2" fmla="*/ 0 w 3659"/>
                  <a:gd name="T3" fmla="*/ 366 h 1313"/>
                  <a:gd name="T4" fmla="*/ 3989 w 3659"/>
                  <a:gd name="T5" fmla="*/ 1313 h 1313"/>
                  <a:gd name="T6" fmla="*/ 4002 w 3659"/>
                  <a:gd name="T7" fmla="*/ 1235 h 1313"/>
                  <a:gd name="T8" fmla="*/ 4015 w 3659"/>
                  <a:gd name="T9" fmla="*/ 1163 h 1313"/>
                  <a:gd name="T10" fmla="*/ 0 w 3659"/>
                  <a:gd name="T11" fmla="*/ 0 h 1313"/>
                  <a:gd name="T12" fmla="*/ 0 w 3659"/>
                  <a:gd name="T13" fmla="*/ 0 h 1313"/>
                  <a:gd name="T14" fmla="*/ 0 60000 65536"/>
                  <a:gd name="T15" fmla="*/ 0 60000 65536"/>
                  <a:gd name="T16" fmla="*/ 0 60000 65536"/>
                  <a:gd name="T17" fmla="*/ 0 60000 65536"/>
                  <a:gd name="T18" fmla="*/ 0 60000 65536"/>
                  <a:gd name="T19" fmla="*/ 0 60000 65536"/>
                  <a:gd name="T20" fmla="*/ 0 60000 65536"/>
                  <a:gd name="T21" fmla="*/ 0 w 3659"/>
                  <a:gd name="T22" fmla="*/ 0 h 1313"/>
                  <a:gd name="T23" fmla="*/ 3659 w 3659"/>
                  <a:gd name="T24" fmla="*/ 1313 h 13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59" h="1313">
                    <a:moveTo>
                      <a:pt x="0" y="0"/>
                    </a:moveTo>
                    <a:lnTo>
                      <a:pt x="0" y="366"/>
                    </a:lnTo>
                    <a:lnTo>
                      <a:pt x="3635" y="1313"/>
                    </a:lnTo>
                    <a:lnTo>
                      <a:pt x="3647" y="1235"/>
                    </a:lnTo>
                    <a:lnTo>
                      <a:pt x="3659" y="1163"/>
                    </a:lnTo>
                    <a:lnTo>
                      <a:pt x="0" y="0"/>
                    </a:lnTo>
                    <a:close/>
                  </a:path>
                </a:pathLst>
              </a:custGeom>
              <a:gradFill rotWithShape="0">
                <a:gsLst>
                  <a:gs pos="0">
                    <a:srgbClr val="000099"/>
                  </a:gs>
                  <a:gs pos="100000">
                    <a:srgbClr val="00006F"/>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sp>
            <p:nvSpPr>
              <p:cNvPr id="2094" name="AutoShape 40"/>
              <p:cNvSpPr>
                <a:spLocks noChangeArrowheads="1"/>
              </p:cNvSpPr>
              <p:nvPr/>
            </p:nvSpPr>
            <p:spPr bwMode="auto">
              <a:xfrm>
                <a:off x="3646" y="2795"/>
                <a:ext cx="2112" cy="695"/>
              </a:xfrm>
              <a:custGeom>
                <a:avLst/>
                <a:gdLst>
                  <a:gd name="T0" fmla="*/ 2331 w 2105"/>
                  <a:gd name="T1" fmla="*/ 665 h 695"/>
                  <a:gd name="T2" fmla="*/ 24 w 2105"/>
                  <a:gd name="T3" fmla="*/ 0 h 695"/>
                  <a:gd name="T4" fmla="*/ 12 w 2105"/>
                  <a:gd name="T5" fmla="*/ 72 h 695"/>
                  <a:gd name="T6" fmla="*/ 0 w 2105"/>
                  <a:gd name="T7" fmla="*/ 150 h 695"/>
                  <a:gd name="T8" fmla="*/ 2331 w 2105"/>
                  <a:gd name="T9" fmla="*/ 695 h 695"/>
                  <a:gd name="T10" fmla="*/ 2331 w 2105"/>
                  <a:gd name="T11" fmla="*/ 665 h 695"/>
                  <a:gd name="T12" fmla="*/ 2331 w 2105"/>
                  <a:gd name="T13" fmla="*/ 665 h 695"/>
                  <a:gd name="T14" fmla="*/ 0 60000 65536"/>
                  <a:gd name="T15" fmla="*/ 0 60000 65536"/>
                  <a:gd name="T16" fmla="*/ 0 60000 65536"/>
                  <a:gd name="T17" fmla="*/ 0 60000 65536"/>
                  <a:gd name="T18" fmla="*/ 0 60000 65536"/>
                  <a:gd name="T19" fmla="*/ 0 60000 65536"/>
                  <a:gd name="T20" fmla="*/ 0 60000 65536"/>
                  <a:gd name="T21" fmla="*/ 0 w 2105"/>
                  <a:gd name="T22" fmla="*/ 0 h 695"/>
                  <a:gd name="T23" fmla="*/ 2105 w 2105"/>
                  <a:gd name="T24" fmla="*/ 695 h 6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05" h="695">
                    <a:moveTo>
                      <a:pt x="2105" y="665"/>
                    </a:moveTo>
                    <a:lnTo>
                      <a:pt x="24" y="0"/>
                    </a:lnTo>
                    <a:lnTo>
                      <a:pt x="12" y="72"/>
                    </a:lnTo>
                    <a:lnTo>
                      <a:pt x="0" y="150"/>
                    </a:lnTo>
                    <a:lnTo>
                      <a:pt x="2105" y="695"/>
                    </a:lnTo>
                    <a:lnTo>
                      <a:pt x="2105" y="665"/>
                    </a:lnTo>
                    <a:close/>
                  </a:path>
                </a:pathLst>
              </a:custGeom>
              <a:gradFill rotWithShape="0">
                <a:gsLst>
                  <a:gs pos="0">
                    <a:srgbClr val="1717A2"/>
                  </a:gs>
                  <a:gs pos="100000">
                    <a:srgbClr val="000099"/>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en-US" sz="2400" smtClean="0">
                  <a:solidFill>
                    <a:srgbClr val="FFFFFF"/>
                  </a:solidFill>
                </a:endParaRPr>
              </a:p>
            </p:txBody>
          </p:sp>
        </p:grpSp>
      </p:grpSp>
      <p:sp>
        <p:nvSpPr>
          <p:cNvPr id="2051" name="Rectangle 41"/>
          <p:cNvSpPr>
            <a:spLocks noGrp="1" noChangeArrowheads="1"/>
          </p:cNvSpPr>
          <p:nvPr>
            <p:ph type="title"/>
          </p:nvPr>
        </p:nvSpPr>
        <p:spPr bwMode="auto">
          <a:xfrm>
            <a:off x="457200" y="277813"/>
            <a:ext cx="82264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2052" name="Rectangle 42"/>
          <p:cNvSpPr>
            <a:spLocks noGrp="1" noChangeArrowheads="1"/>
          </p:cNvSpPr>
          <p:nvPr>
            <p:ph type="body" idx="1"/>
          </p:nvPr>
        </p:nvSpPr>
        <p:spPr bwMode="auto">
          <a:xfrm>
            <a:off x="457200" y="1600200"/>
            <a:ext cx="822642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053" name="Text Box 43"/>
          <p:cNvSpPr txBox="1">
            <a:spLocks noChangeArrowheads="1"/>
          </p:cNvSpPr>
          <p:nvPr/>
        </p:nvSpPr>
        <p:spPr bwMode="auto">
          <a:xfrm>
            <a:off x="457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2054" name="Text Box 44"/>
          <p:cNvSpPr txBox="1">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4141" name="Rectangle 45"/>
          <p:cNvSpPr>
            <a:spLocks noGrp="1" noChangeArrowheads="1"/>
          </p:cNvSpPr>
          <p:nvPr>
            <p:ph type="sldNum"/>
          </p:nvPr>
        </p:nvSpPr>
        <p:spPr bwMode="auto">
          <a:xfrm>
            <a:off x="6553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SzPct val="100000"/>
              <a:tabLst>
                <a:tab pos="723900" algn="l"/>
                <a:tab pos="1447800" algn="l"/>
              </a:tabLst>
              <a:defRPr sz="1200">
                <a:solidFill>
                  <a:srgbClr val="000000"/>
                </a:solidFill>
                <a:effectLst>
                  <a:outerShdw blurRad="38100" dist="38100" dir="2700000" algn="tl">
                    <a:srgbClr val="FFFFFF"/>
                  </a:outerShdw>
                </a:effectLst>
                <a:latin typeface="Times New Roman" pitchFamily="18" charset="0"/>
                <a:ea typeface="Arial Unicode MS" pitchFamily="34" charset="-128"/>
                <a:cs typeface="Arial Unicode MS" pitchFamily="34" charset="-128"/>
              </a:defRPr>
            </a:lvl1pPr>
          </a:lstStyle>
          <a:p>
            <a:pPr defTabSz="457200">
              <a:defRPr/>
            </a:pPr>
            <a:fld id="{7EC5BF0C-64CD-4A92-B4E1-065BCDF46CF8}" type="slidenum">
              <a:rPr lang="en-US" altLang="en-US"/>
              <a:pPr defTabSz="457200">
                <a:defRPr/>
              </a:pPr>
              <a:t>‹#›</a:t>
            </a:fld>
            <a:endParaRPr lang="en-US" altLang="en-US"/>
          </a:p>
        </p:txBody>
      </p:sp>
    </p:spTree>
    <p:extLst>
      <p:ext uri="{BB962C8B-B14F-4D97-AF65-F5344CB8AC3E}">
        <p14:creationId xmlns:p14="http://schemas.microsoft.com/office/powerpoint/2010/main" val="57771129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mj-lt"/>
          <a:ea typeface="MS PGothic" pitchFamily="34" charset="-128"/>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S PGothic" pitchFamily="34" charset="-128"/>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S PGothic" pitchFamily="34" charset="-128"/>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S PGothic" pitchFamily="34" charset="-128"/>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S PGothic" pitchFamily="34" charset="-128"/>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S PGothic" pitchFamily="34" charset="-128"/>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60C99C"/>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457200" y="277813"/>
            <a:ext cx="82264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3075" name="Rectangle 2"/>
          <p:cNvSpPr>
            <a:spLocks noGrp="1" noChangeArrowheads="1"/>
          </p:cNvSpPr>
          <p:nvPr>
            <p:ph type="body" idx="1"/>
          </p:nvPr>
        </p:nvSpPr>
        <p:spPr bwMode="auto">
          <a:xfrm>
            <a:off x="457200" y="1600200"/>
            <a:ext cx="822642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3076" name="Text Box 3"/>
          <p:cNvSpPr txBox="1">
            <a:spLocks noChangeArrowheads="1"/>
          </p:cNvSpPr>
          <p:nvPr/>
        </p:nvSpPr>
        <p:spPr bwMode="auto">
          <a:xfrm>
            <a:off x="457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3077" name="Text Box 4"/>
          <p:cNvSpPr txBox="1">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5125" name="Rectangle 5"/>
          <p:cNvSpPr>
            <a:spLocks noGrp="1" noChangeArrowheads="1"/>
          </p:cNvSpPr>
          <p:nvPr>
            <p:ph type="sldNum"/>
          </p:nvPr>
        </p:nvSpPr>
        <p:spPr bwMode="auto">
          <a:xfrm>
            <a:off x="6553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SzPct val="100000"/>
              <a:tabLst>
                <a:tab pos="723900" algn="l"/>
                <a:tab pos="1447800" algn="l"/>
              </a:tabLst>
              <a:defRPr sz="1200">
                <a:solidFill>
                  <a:srgbClr val="000000"/>
                </a:solidFill>
                <a:effectLst>
                  <a:outerShdw blurRad="38100" dist="38100" dir="2700000" algn="tl">
                    <a:srgbClr val="FFFFFF"/>
                  </a:outerShdw>
                </a:effectLst>
                <a:latin typeface="Times New Roman" pitchFamily="18" charset="0"/>
                <a:ea typeface="Arial Unicode MS" pitchFamily="34" charset="-128"/>
                <a:cs typeface="Arial Unicode MS" pitchFamily="34" charset="-128"/>
              </a:defRPr>
            </a:lvl1pPr>
          </a:lstStyle>
          <a:p>
            <a:pPr defTabSz="457200">
              <a:defRPr/>
            </a:pPr>
            <a:fld id="{20A48000-BD37-4B03-8F5E-60420F6C5416}" type="slidenum">
              <a:rPr lang="en-US" altLang="en-US"/>
              <a:pPr defTabSz="457200">
                <a:defRPr/>
              </a:pPr>
              <a:t>‹#›</a:t>
            </a:fld>
            <a:endParaRPr lang="en-US" altLang="en-US"/>
          </a:p>
        </p:txBody>
      </p:sp>
    </p:spTree>
    <p:extLst>
      <p:ext uri="{BB962C8B-B14F-4D97-AF65-F5344CB8AC3E}">
        <p14:creationId xmlns:p14="http://schemas.microsoft.com/office/powerpoint/2010/main" val="100743748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mj-lt"/>
          <a:ea typeface="MS PGothic" pitchFamily="34" charset="-128"/>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S PGothic" pitchFamily="34" charset="-128"/>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S PGothic" pitchFamily="34" charset="-128"/>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S PGothic" pitchFamily="34" charset="-128"/>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S PGothic" pitchFamily="34" charset="-128"/>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S PGothic" pitchFamily="34" charset="-128"/>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60C99C"/>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6425"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7200" y="1600200"/>
            <a:ext cx="8226425"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8"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029"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3077" name="Rectangle 5"/>
          <p:cNvSpPr>
            <a:spLocks noGrp="1" noChangeArrowheads="1"/>
          </p:cNvSpPr>
          <p:nvPr>
            <p:ph type="sldNum"/>
          </p:nvPr>
        </p:nvSpPr>
        <p:spPr bwMode="auto">
          <a:xfrm>
            <a:off x="6553200" y="6245225"/>
            <a:ext cx="2130425" cy="4730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a:buSzPct val="100000"/>
              <a:tabLst>
                <a:tab pos="723900" algn="l"/>
                <a:tab pos="1447800" algn="l"/>
              </a:tabLst>
              <a:defRPr sz="1400">
                <a:solidFill>
                  <a:srgbClr val="000000"/>
                </a:solidFill>
                <a:latin typeface="Times New Roman" pitchFamily="18" charset="0"/>
                <a:ea typeface="Arial Unicode MS" pitchFamily="34" charset="-128"/>
                <a:cs typeface="Arial Unicode MS" pitchFamily="34" charset="-128"/>
              </a:defRPr>
            </a:lvl1pPr>
          </a:lstStyle>
          <a:p>
            <a:pPr defTabSz="457200" hangingPunct="0">
              <a:defRPr/>
            </a:pPr>
            <a:fld id="{69CE5FF8-3DEA-4CCD-BBF9-3578EAC937CF}" type="slidenum">
              <a:rPr lang="en-GB" altLang="en-US"/>
              <a:pPr defTabSz="457200" hangingPunct="0">
                <a:defRPr/>
              </a:pPr>
              <a:t>‹#›</a:t>
            </a:fld>
            <a:endParaRPr lang="en-GB" altLang="en-US"/>
          </a:p>
        </p:txBody>
      </p:sp>
    </p:spTree>
    <p:extLst>
      <p:ext uri="{BB962C8B-B14F-4D97-AF65-F5344CB8AC3E}">
        <p14:creationId xmlns:p14="http://schemas.microsoft.com/office/powerpoint/2010/main" val="212004226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S PGothic" pitchFamily="34" charset="-128"/>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omic Sans MS" charset="0"/>
          <a:ea typeface="MS PGothic" pitchFamily="34" charset="-128"/>
          <a:cs typeface="ＭＳ Ｐゴシック"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omic Sans MS" charset="0"/>
          <a:ea typeface="MS PGothic" pitchFamily="34" charset="-128"/>
          <a:cs typeface="ＭＳ Ｐゴシック"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omic Sans MS" charset="0"/>
          <a:ea typeface="MS PGothic" pitchFamily="34" charset="-128"/>
          <a:cs typeface="ＭＳ Ｐゴシック"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omic Sans MS" charset="0"/>
          <a:ea typeface="MS PGothic" pitchFamily="34" charset="-128"/>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mic Sans MS"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mic Sans MS"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mic Sans MS"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mic Sans MS"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S PGothic" pitchFamily="34" charset="-128"/>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S PGothic" pitchFamily="34" charset="-128"/>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S PGothic" pitchFamily="34" charset="-128"/>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S PGothic" pitchFamily="34" charset="-128"/>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S PGothic" pitchFamily="34" charset="-128"/>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74A587"/>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716463" y="5345113"/>
            <a:ext cx="4427537" cy="1512887"/>
            <a:chOff x="2971" y="3367"/>
            <a:chExt cx="2789" cy="953"/>
          </a:xfrm>
        </p:grpSpPr>
        <p:sp>
          <p:nvSpPr>
            <p:cNvPr id="4104" name="Freeform 3"/>
            <p:cNvSpPr>
              <a:spLocks/>
            </p:cNvSpPr>
            <p:nvPr/>
          </p:nvSpPr>
          <p:spPr bwMode="ltGray">
            <a:xfrm>
              <a:off x="2971" y="3367"/>
              <a:ext cx="2789" cy="953"/>
            </a:xfrm>
            <a:custGeom>
              <a:avLst/>
              <a:gdLst>
                <a:gd name="T0" fmla="*/ 3049 w 2780"/>
                <a:gd name="T1" fmla="*/ 18 h 953"/>
                <a:gd name="T2" fmla="*/ 2949 w 2780"/>
                <a:gd name="T3" fmla="*/ 24 h 953"/>
                <a:gd name="T4" fmla="*/ 2881 w 2780"/>
                <a:gd name="T5" fmla="*/ 102 h 953"/>
                <a:gd name="T6" fmla="*/ 2766 w 2780"/>
                <a:gd name="T7" fmla="*/ 156 h 953"/>
                <a:gd name="T8" fmla="*/ 2759 w 2780"/>
                <a:gd name="T9" fmla="*/ 222 h 953"/>
                <a:gd name="T10" fmla="*/ 2739 w 2780"/>
                <a:gd name="T11" fmla="*/ 246 h 953"/>
                <a:gd name="T12" fmla="*/ 2719 w 2780"/>
                <a:gd name="T13" fmla="*/ 252 h 953"/>
                <a:gd name="T14" fmla="*/ 2638 w 2780"/>
                <a:gd name="T15" fmla="*/ 210 h 953"/>
                <a:gd name="T16" fmla="*/ 2491 w 2780"/>
                <a:gd name="T17" fmla="*/ 192 h 953"/>
                <a:gd name="T18" fmla="*/ 2464 w 2780"/>
                <a:gd name="T19" fmla="*/ 186 h 953"/>
                <a:gd name="T20" fmla="*/ 2443 w 2780"/>
                <a:gd name="T21" fmla="*/ 192 h 953"/>
                <a:gd name="T22" fmla="*/ 2361 w 2780"/>
                <a:gd name="T23" fmla="*/ 228 h 953"/>
                <a:gd name="T24" fmla="*/ 2320 w 2780"/>
                <a:gd name="T25" fmla="*/ 240 h 953"/>
                <a:gd name="T26" fmla="*/ 2296 w 2780"/>
                <a:gd name="T27" fmla="*/ 246 h 953"/>
                <a:gd name="T28" fmla="*/ 2284 w 2780"/>
                <a:gd name="T29" fmla="*/ 258 h 953"/>
                <a:gd name="T30" fmla="*/ 2284 w 2780"/>
                <a:gd name="T31" fmla="*/ 276 h 953"/>
                <a:gd name="T32" fmla="*/ 2261 w 2780"/>
                <a:gd name="T33" fmla="*/ 300 h 953"/>
                <a:gd name="T34" fmla="*/ 2243 w 2780"/>
                <a:gd name="T35" fmla="*/ 312 h 953"/>
                <a:gd name="T36" fmla="*/ 2231 w 2780"/>
                <a:gd name="T37" fmla="*/ 324 h 953"/>
                <a:gd name="T38" fmla="*/ 2219 w 2780"/>
                <a:gd name="T39" fmla="*/ 336 h 953"/>
                <a:gd name="T40" fmla="*/ 2184 w 2780"/>
                <a:gd name="T41" fmla="*/ 342 h 953"/>
                <a:gd name="T42" fmla="*/ 2107 w 2780"/>
                <a:gd name="T43" fmla="*/ 336 h 953"/>
                <a:gd name="T44" fmla="*/ 2065 w 2780"/>
                <a:gd name="T45" fmla="*/ 330 h 953"/>
                <a:gd name="T46" fmla="*/ 2051 w 2780"/>
                <a:gd name="T47" fmla="*/ 342 h 953"/>
                <a:gd name="T48" fmla="*/ 2037 w 2780"/>
                <a:gd name="T49" fmla="*/ 354 h 953"/>
                <a:gd name="T50" fmla="*/ 2003 w 2780"/>
                <a:gd name="T51" fmla="*/ 360 h 953"/>
                <a:gd name="T52" fmla="*/ 1944 w 2780"/>
                <a:gd name="T53" fmla="*/ 342 h 953"/>
                <a:gd name="T54" fmla="*/ 1920 w 2780"/>
                <a:gd name="T55" fmla="*/ 342 h 953"/>
                <a:gd name="T56" fmla="*/ 1896 w 2780"/>
                <a:gd name="T57" fmla="*/ 354 h 953"/>
                <a:gd name="T58" fmla="*/ 1827 w 2780"/>
                <a:gd name="T59" fmla="*/ 425 h 953"/>
                <a:gd name="T60" fmla="*/ 1777 w 2780"/>
                <a:gd name="T61" fmla="*/ 569 h 953"/>
                <a:gd name="T62" fmla="*/ 1777 w 2780"/>
                <a:gd name="T63" fmla="*/ 593 h 953"/>
                <a:gd name="T64" fmla="*/ 1784 w 2780"/>
                <a:gd name="T65" fmla="*/ 641 h 953"/>
                <a:gd name="T66" fmla="*/ 1805 w 2780"/>
                <a:gd name="T67" fmla="*/ 659 h 953"/>
                <a:gd name="T68" fmla="*/ 1798 w 2780"/>
                <a:gd name="T69" fmla="*/ 671 h 953"/>
                <a:gd name="T70" fmla="*/ 1784 w 2780"/>
                <a:gd name="T71" fmla="*/ 683 h 953"/>
                <a:gd name="T72" fmla="*/ 1692 w 2780"/>
                <a:gd name="T73" fmla="*/ 689 h 953"/>
                <a:gd name="T74" fmla="*/ 1615 w 2780"/>
                <a:gd name="T75" fmla="*/ 629 h 953"/>
                <a:gd name="T76" fmla="*/ 1468 w 2780"/>
                <a:gd name="T77" fmla="*/ 587 h 953"/>
                <a:gd name="T78" fmla="*/ 1304 w 2780"/>
                <a:gd name="T79" fmla="*/ 671 h 953"/>
                <a:gd name="T80" fmla="*/ 1114 w 2780"/>
                <a:gd name="T81" fmla="*/ 731 h 953"/>
                <a:gd name="T82" fmla="*/ 903 w 2780"/>
                <a:gd name="T83" fmla="*/ 743 h 953"/>
                <a:gd name="T84" fmla="*/ 688 w 2780"/>
                <a:gd name="T85" fmla="*/ 701 h 953"/>
                <a:gd name="T86" fmla="*/ 628 w 2780"/>
                <a:gd name="T87" fmla="*/ 695 h 953"/>
                <a:gd name="T88" fmla="*/ 616 w 2780"/>
                <a:gd name="T89" fmla="*/ 701 h 953"/>
                <a:gd name="T90" fmla="*/ 580 w 2780"/>
                <a:gd name="T91" fmla="*/ 731 h 953"/>
                <a:gd name="T92" fmla="*/ 468 w 2780"/>
                <a:gd name="T93" fmla="*/ 809 h 953"/>
                <a:gd name="T94" fmla="*/ 436 w 2780"/>
                <a:gd name="T95" fmla="*/ 821 h 953"/>
                <a:gd name="T96" fmla="*/ 412 w 2780"/>
                <a:gd name="T97" fmla="*/ 821 h 953"/>
                <a:gd name="T98" fmla="*/ 365 w 2780"/>
                <a:gd name="T99" fmla="*/ 827 h 953"/>
                <a:gd name="T100" fmla="*/ 239 w 2780"/>
                <a:gd name="T101" fmla="*/ 851 h 953"/>
                <a:gd name="T102" fmla="*/ 20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306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457200" eaLnBrk="0" hangingPunct="0"/>
              <a:endParaRPr lang="en-US" sz="2400" smtClean="0">
                <a:solidFill>
                  <a:srgbClr val="006666"/>
                </a:solidFill>
                <a:ea typeface="MS PGothic" pitchFamily="34" charset="-128"/>
              </a:endParaRPr>
            </a:p>
          </p:txBody>
        </p:sp>
        <p:sp>
          <p:nvSpPr>
            <p:cNvPr id="1331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1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1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1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2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2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2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2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2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2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2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2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2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sp>
          <p:nvSpPr>
            <p:cNvPr id="1332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pitchFamily="34" charset="0"/>
                <a:ea typeface="MS PGothic" pitchFamily="34" charset="-128"/>
              </a:endParaRPr>
            </a:p>
          </p:txBody>
        </p:sp>
      </p:grpSp>
      <p:sp>
        <p:nvSpPr>
          <p:cNvPr id="13330"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3331"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buClrTx/>
              <a:buSzTx/>
              <a:buFontTx/>
              <a:buNone/>
              <a:defRPr sz="1200">
                <a:solidFill>
                  <a:srgbClr val="EAEAEA"/>
                </a:solidFill>
                <a:effectLst>
                  <a:outerShdw blurRad="38100" dist="38100" dir="2700000" algn="tl">
                    <a:srgbClr val="000000"/>
                  </a:outerShdw>
                </a:effectLst>
                <a:latin typeface="Verdana" pitchFamily="34" charset="0"/>
                <a:ea typeface="+mn-ea"/>
              </a:defRPr>
            </a:lvl1pPr>
          </a:lstStyle>
          <a:p>
            <a:pPr defTabSz="457200">
              <a:defRPr/>
            </a:pPr>
            <a:endParaRPr lang="en-US"/>
          </a:p>
        </p:txBody>
      </p:sp>
      <p:sp>
        <p:nvSpPr>
          <p:cNvPr id="13332"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buClrTx/>
              <a:buSzTx/>
              <a:buFontTx/>
              <a:buNone/>
              <a:defRPr sz="1200">
                <a:solidFill>
                  <a:srgbClr val="EAEAEA"/>
                </a:solidFill>
                <a:effectLst>
                  <a:outerShdw blurRad="38100" dist="38100" dir="2700000" algn="tl">
                    <a:srgbClr val="000000"/>
                  </a:outerShdw>
                </a:effectLst>
                <a:latin typeface="Verdana" pitchFamily="34" charset="0"/>
                <a:ea typeface="+mn-ea"/>
              </a:defRPr>
            </a:lvl1pPr>
          </a:lstStyle>
          <a:p>
            <a:pPr defTabSz="457200">
              <a:defRPr/>
            </a:pPr>
            <a:endParaRPr lang="en-US"/>
          </a:p>
        </p:txBody>
      </p:sp>
      <p:sp>
        <p:nvSpPr>
          <p:cNvPr id="13333"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EAEAEA"/>
                </a:solidFill>
                <a:effectLst>
                  <a:outerShdw blurRad="38100" dist="38100" dir="2700000" algn="tl">
                    <a:srgbClr val="000000"/>
                  </a:outerShdw>
                </a:effectLst>
                <a:latin typeface="Verdana" pitchFamily="34" charset="0"/>
              </a:defRPr>
            </a:lvl1pPr>
          </a:lstStyle>
          <a:p>
            <a:pPr defTabSz="457200">
              <a:defRPr/>
            </a:pPr>
            <a:fld id="{6D5F0065-3510-48A6-8997-78D3367BEB27}" type="slidenum">
              <a:rPr lang="en-US" altLang="en-US">
                <a:ea typeface="MS PGothic" pitchFamily="34" charset="-128"/>
              </a:rPr>
              <a:pPr defTabSz="457200">
                <a:defRPr/>
              </a:pPr>
              <a:t>‹#›</a:t>
            </a:fld>
            <a:endParaRPr lang="en-US" altLang="en-US">
              <a:ea typeface="MS PGothic" pitchFamily="34" charset="-128"/>
            </a:endParaRPr>
          </a:p>
        </p:txBody>
      </p:sp>
      <p:sp>
        <p:nvSpPr>
          <p:cNvPr id="1333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735883129"/>
      </p:ext>
    </p:extLst>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60C99C"/>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457200" y="277813"/>
            <a:ext cx="82264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5123" name="Rectangle 2"/>
          <p:cNvSpPr>
            <a:spLocks noGrp="1" noChangeArrowheads="1"/>
          </p:cNvSpPr>
          <p:nvPr>
            <p:ph type="body" idx="1"/>
          </p:nvPr>
        </p:nvSpPr>
        <p:spPr bwMode="auto">
          <a:xfrm>
            <a:off x="457200" y="1600200"/>
            <a:ext cx="822642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5124" name="Text Box 3"/>
          <p:cNvSpPr txBox="1">
            <a:spLocks noChangeArrowheads="1"/>
          </p:cNvSpPr>
          <p:nvPr/>
        </p:nvSpPr>
        <p:spPr bwMode="auto">
          <a:xfrm>
            <a:off x="457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5125" name="Text Box 4"/>
          <p:cNvSpPr txBox="1">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0245" name="Rectangle 5"/>
          <p:cNvSpPr>
            <a:spLocks noGrp="1" noChangeArrowheads="1"/>
          </p:cNvSpPr>
          <p:nvPr>
            <p:ph type="sldNum"/>
          </p:nvPr>
        </p:nvSpPr>
        <p:spPr bwMode="auto">
          <a:xfrm>
            <a:off x="6553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SzPct val="100000"/>
              <a:tabLst>
                <a:tab pos="723900" algn="l"/>
                <a:tab pos="1447800" algn="l"/>
              </a:tabLst>
              <a:defRPr sz="1200">
                <a:solidFill>
                  <a:srgbClr val="000000"/>
                </a:solidFill>
                <a:effectLst>
                  <a:outerShdw blurRad="38100" dist="38100" dir="2700000" algn="tl">
                    <a:srgbClr val="FFFFFF"/>
                  </a:outerShdw>
                </a:effectLst>
                <a:latin typeface="Times New Roman" pitchFamily="18" charset="0"/>
                <a:ea typeface="Arial Unicode MS" pitchFamily="34" charset="-128"/>
                <a:cs typeface="Arial Unicode MS" pitchFamily="34" charset="-128"/>
              </a:defRPr>
            </a:lvl1pPr>
          </a:lstStyle>
          <a:p>
            <a:pPr defTabSz="457200">
              <a:defRPr/>
            </a:pPr>
            <a:fld id="{62665937-B06E-41DB-9DB8-805D7D8926FD}" type="slidenum">
              <a:rPr lang="en-US" altLang="en-US"/>
              <a:pPr defTabSz="457200">
                <a:defRPr/>
              </a:pPr>
              <a:t>‹#›</a:t>
            </a:fld>
            <a:endParaRPr lang="en-US" altLang="en-US"/>
          </a:p>
        </p:txBody>
      </p:sp>
    </p:spTree>
    <p:extLst>
      <p:ext uri="{BB962C8B-B14F-4D97-AF65-F5344CB8AC3E}">
        <p14:creationId xmlns:p14="http://schemas.microsoft.com/office/powerpoint/2010/main" val="44480456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mj-lt"/>
          <a:ea typeface="MS PGothic" pitchFamily="34" charset="-128"/>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S PGothic" pitchFamily="34" charset="-128"/>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S PGothic" pitchFamily="34" charset="-128"/>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S PGothic" pitchFamily="34" charset="-128"/>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S PGothic" pitchFamily="34" charset="-128"/>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S PGothic" pitchFamily="34" charset="-128"/>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60C99C"/>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457200" y="274638"/>
            <a:ext cx="82264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6147" name="Rectangle 2"/>
          <p:cNvSpPr>
            <a:spLocks noGrp="1" noChangeArrowheads="1"/>
          </p:cNvSpPr>
          <p:nvPr>
            <p:ph type="body" idx="1"/>
          </p:nvPr>
        </p:nvSpPr>
        <p:spPr bwMode="auto">
          <a:xfrm>
            <a:off x="457200" y="1600200"/>
            <a:ext cx="8226425"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6148"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sp>
        <p:nvSpPr>
          <p:cNvPr id="6149"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sp>
        <p:nvSpPr>
          <p:cNvPr id="1029" name="Rectangle 5"/>
          <p:cNvSpPr>
            <a:spLocks noGrp="1" noChangeArrowheads="1"/>
          </p:cNvSpPr>
          <p:nvPr>
            <p:ph type="sldNum"/>
          </p:nvPr>
        </p:nvSpPr>
        <p:spPr bwMode="auto">
          <a:xfrm>
            <a:off x="6553200" y="6245225"/>
            <a:ext cx="2130425" cy="4730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lvl1pPr>
          </a:lstStyle>
          <a:p>
            <a:pPr defTabSz="457200">
              <a:defRPr/>
            </a:pPr>
            <a:fld id="{1BC355BD-2D32-4DE4-ACA2-AF4006EBD9B8}" type="slidenum">
              <a:rPr lang="en-US" altLang="en-US">
                <a:ea typeface="MS PGothic" pitchFamily="34" charset="-128"/>
              </a:rPr>
              <a:pPr defTabSz="457200">
                <a:defRPr/>
              </a:pPr>
              <a:t>‹#›</a:t>
            </a:fld>
            <a:endParaRPr lang="en-US" altLang="en-US">
              <a:ea typeface="MS PGothic" pitchFamily="34" charset="-128"/>
            </a:endParaRPr>
          </a:p>
        </p:txBody>
      </p:sp>
    </p:spTree>
    <p:extLst>
      <p:ext uri="{BB962C8B-B14F-4D97-AF65-F5344CB8AC3E}">
        <p14:creationId xmlns:p14="http://schemas.microsoft.com/office/powerpoint/2010/main" val="382587510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60C99C"/>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717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7172"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sp>
        <p:nvSpPr>
          <p:cNvPr id="7173"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sp>
        <p:nvSpPr>
          <p:cNvPr id="1029"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a:solidFill>
                  <a:srgbClr val="000000"/>
                </a:solidFill>
              </a:defRPr>
            </a:lvl1pPr>
          </a:lstStyle>
          <a:p>
            <a:pPr defTabSz="457200">
              <a:defRPr/>
            </a:pPr>
            <a:fld id="{AC7BBBD6-E528-4B46-85D5-DA6D60828719}" type="slidenum">
              <a:rPr lang="en-US" altLang="en-US">
                <a:ea typeface="MS PGothic" pitchFamily="34" charset="-128"/>
              </a:rPr>
              <a:pPr defTabSz="457200">
                <a:defRPr/>
              </a:pPr>
              <a:t>‹#›</a:t>
            </a:fld>
            <a:endParaRPr lang="en-US" altLang="en-US">
              <a:ea typeface="MS PGothic" pitchFamily="34" charset="-128"/>
            </a:endParaRPr>
          </a:p>
        </p:txBody>
      </p:sp>
    </p:spTree>
    <p:extLst>
      <p:ext uri="{BB962C8B-B14F-4D97-AF65-F5344CB8AC3E}">
        <p14:creationId xmlns:p14="http://schemas.microsoft.com/office/powerpoint/2010/main" val="260466915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AC7E3E4-8EBA-4A2D-BBB3-7A1CCA6D1BB5}"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BFED20-FFC3-42A7-AC89-CDC420727F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1054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AC7E3E4-8EBA-4A2D-BBB3-7A1CCA6D1BB5}"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BFED20-FFC3-42A7-AC89-CDC420727F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3442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AC7E3E4-8EBA-4A2D-BBB3-7A1CCA6D1BB5}"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BFED20-FFC3-42A7-AC89-CDC420727F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19233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AC7E3E4-8EBA-4A2D-BBB3-7A1CCA6D1BB5}"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BFED20-FFC3-42A7-AC89-CDC420727F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7443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AC7E3E4-8EBA-4A2D-BBB3-7A1CCA6D1BB5}"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BFED20-FFC3-42A7-AC89-CDC420727F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697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AC7E3E4-8EBA-4A2D-BBB3-7A1CCA6D1BB5}"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BFED20-FFC3-42A7-AC89-CDC420727F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760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AC7E3E4-8EBA-4A2D-BBB3-7A1CCA6D1BB5}" type="datetimeFigureOut">
              <a:rPr lang="en-US">
                <a:solidFill>
                  <a:prstClr val="black">
                    <a:tint val="75000"/>
                  </a:prstClr>
                </a:solidFill>
                <a:latin typeface="Calibri"/>
              </a:rPr>
              <a:pPr>
                <a:defRPr/>
              </a:pPr>
              <a:t>10/24/2019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BFED20-FFC3-42A7-AC89-CDC420727FF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24927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AC7E3E4-8EBA-4A2D-BBB3-7A1CCA6D1BB5}" type="datetimeFigureOut">
              <a:rPr lang="en-US">
                <a:solidFill>
                  <a:prstClr val="black">
                    <a:tint val="75000"/>
                  </a:prstClr>
                </a:solidFill>
              </a:rPr>
              <a:pPr>
                <a:defRPr/>
              </a:pPr>
              <a:t>10/24/2019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BFED20-FFC3-42A7-AC89-CDC420727F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05411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3" Type="http://schemas.openxmlformats.org/officeDocument/2006/relationships/hyperlink" Target="file:///\\localhost\upload.wikimedia.org\wikipedia\commons\d\df\Ragged_red_fibers_in_MELAS.jpg" TargetMode="External"/><Relationship Id="rId2" Type="http://schemas.openxmlformats.org/officeDocument/2006/relationships/notesSlide" Target="../notesSlides/notesSlide63.xml"/><Relationship Id="rId1" Type="http://schemas.openxmlformats.org/officeDocument/2006/relationships/slideLayout" Target="../slideLayouts/slideLayout40.xml"/><Relationship Id="rId4" Type="http://schemas.openxmlformats.org/officeDocument/2006/relationships/image" Target="../media/image15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4.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65.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3.jpeg"/><Relationship Id="rId1" Type="http://schemas.openxmlformats.org/officeDocument/2006/relationships/slideLayout" Target="../slideLayouts/slideLayout1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8.xml"/><Relationship Id="rId1" Type="http://schemas.openxmlformats.org/officeDocument/2006/relationships/slideLayout" Target="../slideLayouts/slideLayout1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128.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0.xml"/><Relationship Id="rId1" Type="http://schemas.openxmlformats.org/officeDocument/2006/relationships/slideLayout" Target="../slideLayouts/slideLayout140.xml"/></Relationships>
</file>

<file path=ppt/slides/_rels/slide11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1.xml"/><Relationship Id="rId1" Type="http://schemas.openxmlformats.org/officeDocument/2006/relationships/slideLayout" Target="../slideLayouts/slideLayout140.xml"/></Relationships>
</file>

<file path=ppt/slides/_rels/slide11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2.xml"/><Relationship Id="rId1" Type="http://schemas.openxmlformats.org/officeDocument/2006/relationships/slideLayout" Target="../slideLayouts/slideLayout14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0.xml"/></Relationships>
</file>

<file path=ppt/slides/_rels/slide12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8.xml"/><Relationship Id="rId1" Type="http://schemas.openxmlformats.org/officeDocument/2006/relationships/slideLayout" Target="../slideLayouts/slideLayout140.xml"/></Relationships>
</file>

<file path=ppt/slides/_rels/slide12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9.xml"/><Relationship Id="rId1" Type="http://schemas.openxmlformats.org/officeDocument/2006/relationships/slideLayout" Target="../slideLayouts/slideLayout140.xml"/><Relationship Id="rId4" Type="http://schemas.openxmlformats.org/officeDocument/2006/relationships/image" Target="../media/image172.png"/></Relationships>
</file>

<file path=ppt/slides/_rels/slide12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0.xml"/><Relationship Id="rId1" Type="http://schemas.openxmlformats.org/officeDocument/2006/relationships/slideLayout" Target="../slideLayouts/slideLayout140.xml"/></Relationships>
</file>

<file path=ppt/slides/_rels/slide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1.xml"/><Relationship Id="rId1" Type="http://schemas.openxmlformats.org/officeDocument/2006/relationships/slideLayout" Target="../slideLayouts/slideLayout140.xml"/><Relationship Id="rId4" Type="http://schemas.openxmlformats.org/officeDocument/2006/relationships/hyperlink" Target="https://play.kahoot.it/#/k/662dd3b6-2576-4840-857b-4439cf196881"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2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46.xml"/></Relationships>
</file>

<file path=ppt/slides/_rels/slide12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46.xml"/></Relationships>
</file>

<file path=ppt/slides/_rels/slide12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77.gif"/><Relationship Id="rId1" Type="http://schemas.openxmlformats.org/officeDocument/2006/relationships/slideLayout" Target="../slideLayouts/slideLayout146.xml"/></Relationships>
</file>

<file path=ppt/slides/_rels/slide13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46.xml"/></Relationships>
</file>

<file path=ppt/slides/_rels/slide13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4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2.xml"/><Relationship Id="rId1" Type="http://schemas.openxmlformats.org/officeDocument/2006/relationships/slideLayout" Target="../slideLayouts/slideLayout151.xml"/><Relationship Id="rId4" Type="http://schemas.openxmlformats.org/officeDocument/2006/relationships/hyperlink" Target="https://play.kahoot.it/#/k/ecd86461-17b7-4d5b-91a2-c69ea30e16d3"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1.xml"/></Relationships>
</file>

<file path=ppt/slides/_rels/slide13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5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4.xml"/><Relationship Id="rId1" Type="http://schemas.openxmlformats.org/officeDocument/2006/relationships/slideLayout" Target="../slideLayouts/slideLayout151.xml"/><Relationship Id="rId5" Type="http://schemas.openxmlformats.org/officeDocument/2006/relationships/image" Target="../media/image182.png"/><Relationship Id="rId4" Type="http://schemas.openxmlformats.org/officeDocument/2006/relationships/image" Target="../media/image181.png"/></Relationships>
</file>

<file path=ppt/slides/_rels/slide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151.xml"/><Relationship Id="rId4" Type="http://schemas.openxmlformats.org/officeDocument/2006/relationships/image" Target="../media/image183.png"/></Relationships>
</file>

<file path=ppt/slides/_rels/slide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6.xml"/><Relationship Id="rId1" Type="http://schemas.openxmlformats.org/officeDocument/2006/relationships/slideLayout" Target="../slideLayouts/slideLayout151.xml"/><Relationship Id="rId5" Type="http://schemas.openxmlformats.org/officeDocument/2006/relationships/image" Target="../media/image185.png"/><Relationship Id="rId4" Type="http://schemas.openxmlformats.org/officeDocument/2006/relationships/image" Target="../media/image184.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7.xml"/><Relationship Id="rId1" Type="http://schemas.openxmlformats.org/officeDocument/2006/relationships/slideLayout" Target="../slideLayouts/slideLayout151.xml"/><Relationship Id="rId4" Type="http://schemas.openxmlformats.org/officeDocument/2006/relationships/image" Target="../media/image186.png"/></Relationships>
</file>

<file path=ppt/slides/_rels/slide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8.xml"/><Relationship Id="rId1" Type="http://schemas.openxmlformats.org/officeDocument/2006/relationships/slideLayout" Target="../slideLayouts/slideLayout151.xml"/><Relationship Id="rId5" Type="http://schemas.openxmlformats.org/officeDocument/2006/relationships/image" Target="../media/image188.wmf"/><Relationship Id="rId4" Type="http://schemas.openxmlformats.org/officeDocument/2006/relationships/image" Target="../media/image187.wmf"/></Relationships>
</file>

<file path=ppt/slides/_rels/slide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9.xml"/><Relationship Id="rId1" Type="http://schemas.openxmlformats.org/officeDocument/2006/relationships/slideLayout" Target="../slideLayouts/slideLayout151.xml"/><Relationship Id="rId6" Type="http://schemas.openxmlformats.org/officeDocument/2006/relationships/image" Target="../media/image187.wmf"/><Relationship Id="rId5" Type="http://schemas.openxmlformats.org/officeDocument/2006/relationships/image" Target="../media/image189.wmf"/><Relationship Id="rId4" Type="http://schemas.openxmlformats.org/officeDocument/2006/relationships/image" Target="../media/image188.wmf"/></Relationships>
</file>

<file path=ppt/slides/_rels/slide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151.xml"/><Relationship Id="rId4" Type="http://schemas.openxmlformats.org/officeDocument/2006/relationships/image" Target="../media/image190.wmf"/></Relationships>
</file>

<file path=ppt/slides/_rels/slide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1.xml"/><Relationship Id="rId1" Type="http://schemas.openxmlformats.org/officeDocument/2006/relationships/slideLayout" Target="../slideLayouts/slideLayout151.xml"/><Relationship Id="rId4" Type="http://schemas.openxmlformats.org/officeDocument/2006/relationships/image" Target="../media/image190.wmf"/></Relationships>
</file>

<file path=ppt/slides/_rels/slide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2.xml"/><Relationship Id="rId1" Type="http://schemas.openxmlformats.org/officeDocument/2006/relationships/slideLayout" Target="../slideLayouts/slideLayout151.xml"/></Relationships>
</file>

<file path=ppt/slides/_rels/slide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3.xml"/><Relationship Id="rId1" Type="http://schemas.openxmlformats.org/officeDocument/2006/relationships/slideLayout" Target="../slideLayouts/slideLayout151.xml"/><Relationship Id="rId4" Type="http://schemas.openxmlformats.org/officeDocument/2006/relationships/image" Target="../media/image191.png"/></Relationships>
</file>

<file path=ppt/slides/_rels/slide1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4.xml"/><Relationship Id="rId1" Type="http://schemas.openxmlformats.org/officeDocument/2006/relationships/slideLayout" Target="../slideLayouts/slideLayout151.xml"/></Relationships>
</file>

<file path=ppt/slides/_rels/slide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5.xml"/><Relationship Id="rId1" Type="http://schemas.openxmlformats.org/officeDocument/2006/relationships/slideLayout" Target="../slideLayouts/slideLayout151.xml"/></Relationships>
</file>

<file path=ppt/slides/_rels/slide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6.xml"/><Relationship Id="rId1" Type="http://schemas.openxmlformats.org/officeDocument/2006/relationships/slideLayout" Target="../slideLayouts/slideLayout151.xml"/><Relationship Id="rId4" Type="http://schemas.openxmlformats.org/officeDocument/2006/relationships/hyperlink" Target="https://play.kahoot.it/#/k/f55d292a-3f5f-460e-8573-b516f63a88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51.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57.xml"/></Relationships>
</file>

<file path=ppt/slides/_rels/slide15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hyperlink" Target="https://www.youtube.com/watch?v=iQsu3Kz9NYo" TargetMode="External"/><Relationship Id="rId1" Type="http://schemas.openxmlformats.org/officeDocument/2006/relationships/slideLayout" Target="../slideLayouts/slideLayout157.xml"/></Relationships>
</file>

<file path=ppt/slides/_rels/slide15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5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5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57.xml"/></Relationships>
</file>

<file path=ppt/slides/_rels/slide15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57.xml"/></Relationships>
</file>

<file path=ppt/slides/_rels/slide15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5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play.kahoot.it/#/k/a631d9c7-f39c-4eed-afe2-86baa7a90180"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6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5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6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5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6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5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6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5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7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5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7.xml"/><Relationship Id="rId1" Type="http://schemas.openxmlformats.org/officeDocument/2006/relationships/slideLayout" Target="../slideLayouts/slideLayout162.xml"/><Relationship Id="rId4" Type="http://schemas.openxmlformats.org/officeDocument/2006/relationships/hyperlink" Target="https://play.kahoot.it/#/k/85eea1f7-dd9d-4403-9cd0-b60c9db31f04" TargetMode="Externa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8.xml"/></Relationships>
</file>

<file path=ppt/slides/_rels/slide17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image" Target="../media/image204.wmf"/><Relationship Id="rId2" Type="http://schemas.openxmlformats.org/officeDocument/2006/relationships/slideLayout" Target="../slideLayouts/slideLayout133.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203.wmf"/><Relationship Id="rId9" Type="http://schemas.openxmlformats.org/officeDocument/2006/relationships/image" Target="../media/image205.emf"/></Relationships>
</file>

<file path=ppt/slides/_rels/slide17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33.xml"/></Relationships>
</file>

<file path=ppt/slides/_rels/slide17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99.xml"/><Relationship Id="rId1" Type="http://schemas.openxmlformats.org/officeDocument/2006/relationships/slideLayout" Target="../slideLayouts/slideLayout128.xml"/><Relationship Id="rId4" Type="http://schemas.openxmlformats.org/officeDocument/2006/relationships/image" Target="../media/image208.jpeg"/></Relationships>
</file>

<file path=ppt/slides/_rels/slide17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00.xml"/><Relationship Id="rId1" Type="http://schemas.openxmlformats.org/officeDocument/2006/relationships/slideLayout" Target="../slideLayouts/slideLayout128.xml"/><Relationship Id="rId4" Type="http://schemas.openxmlformats.org/officeDocument/2006/relationships/image" Target="../media/image210.jpeg"/></Relationships>
</file>

<file path=ppt/slides/_rels/slide17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01.xml"/><Relationship Id="rId1" Type="http://schemas.openxmlformats.org/officeDocument/2006/relationships/slideLayout" Target="../slideLayouts/slideLayout128.xml"/><Relationship Id="rId4" Type="http://schemas.openxmlformats.org/officeDocument/2006/relationships/image" Target="../media/image2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02.xml"/><Relationship Id="rId1" Type="http://schemas.openxmlformats.org/officeDocument/2006/relationships/slideLayout" Target="../slideLayouts/slideLayout128.xml"/></Relationships>
</file>

<file path=ppt/slides/_rels/slide181.xml.rels><?xml version="1.0" encoding="UTF-8" standalone="yes"?>
<Relationships xmlns="http://schemas.openxmlformats.org/package/2006/relationships"><Relationship Id="rId2" Type="http://schemas.openxmlformats.org/officeDocument/2006/relationships/image" Target="../media/image214.gif"/><Relationship Id="rId1" Type="http://schemas.openxmlformats.org/officeDocument/2006/relationships/slideLayout" Target="../slideLayouts/slideLayout128.xml"/></Relationships>
</file>

<file path=ppt/slides/_rels/slide18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2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84.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png"/><Relationship Id="rId18" Type="http://schemas.openxmlformats.org/officeDocument/2006/relationships/image" Target="../media/image231.png"/><Relationship Id="rId3" Type="http://schemas.openxmlformats.org/officeDocument/2006/relationships/image" Target="../media/image216.png"/><Relationship Id="rId7" Type="http://schemas.openxmlformats.org/officeDocument/2006/relationships/image" Target="../media/image220.png"/><Relationship Id="rId12" Type="http://schemas.openxmlformats.org/officeDocument/2006/relationships/image" Target="../media/image225.png"/><Relationship Id="rId17" Type="http://schemas.openxmlformats.org/officeDocument/2006/relationships/image" Target="../media/image230.png"/><Relationship Id="rId2" Type="http://schemas.openxmlformats.org/officeDocument/2006/relationships/notesSlide" Target="../notesSlides/notesSlide103.xml"/><Relationship Id="rId16" Type="http://schemas.openxmlformats.org/officeDocument/2006/relationships/image" Target="../media/image229.png"/><Relationship Id="rId20" Type="http://schemas.openxmlformats.org/officeDocument/2006/relationships/image" Target="../media/image233.png"/><Relationship Id="rId1" Type="http://schemas.openxmlformats.org/officeDocument/2006/relationships/slideLayout" Target="../slideLayouts/slideLayout128.xml"/><Relationship Id="rId6" Type="http://schemas.openxmlformats.org/officeDocument/2006/relationships/image" Target="../media/image219.png"/><Relationship Id="rId11" Type="http://schemas.openxmlformats.org/officeDocument/2006/relationships/image" Target="../media/image224.png"/><Relationship Id="rId5" Type="http://schemas.openxmlformats.org/officeDocument/2006/relationships/image" Target="../media/image218.png"/><Relationship Id="rId15" Type="http://schemas.openxmlformats.org/officeDocument/2006/relationships/image" Target="../media/image228.png"/><Relationship Id="rId10" Type="http://schemas.openxmlformats.org/officeDocument/2006/relationships/image" Target="../media/image223.png"/><Relationship Id="rId19" Type="http://schemas.openxmlformats.org/officeDocument/2006/relationships/image" Target="../media/image232.png"/><Relationship Id="rId4" Type="http://schemas.openxmlformats.org/officeDocument/2006/relationships/image" Target="../media/image217.png"/><Relationship Id="rId9" Type="http://schemas.openxmlformats.org/officeDocument/2006/relationships/image" Target="../media/image222.png"/><Relationship Id="rId14" Type="http://schemas.openxmlformats.org/officeDocument/2006/relationships/image" Target="../media/image227.png"/></Relationships>
</file>

<file path=ppt/slides/_rels/slide1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4.xml"/><Relationship Id="rId1" Type="http://schemas.openxmlformats.org/officeDocument/2006/relationships/slideLayout" Target="../slideLayouts/slideLayout128.xml"/><Relationship Id="rId4" Type="http://schemas.openxmlformats.org/officeDocument/2006/relationships/hyperlink" Target="https://play.kahoot.it/#/k/46ef4445-38aa-46db-b8af-3684611e9ca7" TargetMode="Externa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73.xml"/></Relationships>
</file>

<file path=ppt/slides/_rels/slide187.xml.rels><?xml version="1.0" encoding="UTF-8" standalone="yes"?>
<Relationships xmlns="http://schemas.openxmlformats.org/package/2006/relationships"><Relationship Id="rId3" Type="http://schemas.openxmlformats.org/officeDocument/2006/relationships/hyperlink" Target="https://www.dnalc.org/resources/3d/15-translation-basic.html" TargetMode="External"/><Relationship Id="rId2" Type="http://schemas.openxmlformats.org/officeDocument/2006/relationships/notesSlide" Target="../notesSlides/notesSlide106.xml"/><Relationship Id="rId1" Type="http://schemas.openxmlformats.org/officeDocument/2006/relationships/slideLayout" Target="../slideLayouts/slideLayout168.xml"/></Relationships>
</file>

<file path=ppt/slides/_rels/slide18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73.xml"/></Relationships>
</file>

<file path=ppt/slides/_rels/slide18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07.xml"/><Relationship Id="rId1" Type="http://schemas.openxmlformats.org/officeDocument/2006/relationships/slideLayout" Target="../slideLayouts/slideLayout168.xml"/><Relationship Id="rId4" Type="http://schemas.openxmlformats.org/officeDocument/2006/relationships/image" Target="../media/image235.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08.xml"/><Relationship Id="rId1" Type="http://schemas.openxmlformats.org/officeDocument/2006/relationships/slideLayout" Target="../slideLayouts/slideLayout168.xml"/></Relationships>
</file>

<file path=ppt/slides/_rels/slide19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09.xml"/><Relationship Id="rId1" Type="http://schemas.openxmlformats.org/officeDocument/2006/relationships/slideLayout" Target="../slideLayouts/slideLayout168.xml"/></Relationships>
</file>

<file path=ppt/slides/_rels/slide19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10.xml"/><Relationship Id="rId1" Type="http://schemas.openxmlformats.org/officeDocument/2006/relationships/slideLayout" Target="../slideLayouts/slideLayout168.xml"/></Relationships>
</file>

<file path=ppt/slides/_rels/slide193.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notesSlide" Target="../notesSlides/notesSlide111.xml"/><Relationship Id="rId1" Type="http://schemas.openxmlformats.org/officeDocument/2006/relationships/slideLayout" Target="../slideLayouts/slideLayout168.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8.xml"/></Relationships>
</file>

<file path=ppt/slides/_rels/slide1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3.xml"/><Relationship Id="rId1" Type="http://schemas.openxmlformats.org/officeDocument/2006/relationships/slideLayout" Target="../slideLayouts/slideLayout173.xml"/><Relationship Id="rId4" Type="http://schemas.openxmlformats.org/officeDocument/2006/relationships/hyperlink" Target="https://play.kahoot.it/#/k/bffb730c-1ff4-4b75-acd2-4282550da4fd" TargetMode="Externa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4.xml"/></Relationships>
</file>

<file path=ppt/slides/_rels/slide19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15.xml"/><Relationship Id="rId1" Type="http://schemas.openxmlformats.org/officeDocument/2006/relationships/slideLayout" Target="../slideLayouts/slideLayout18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4.xml"/></Relationships>
</file>

<file path=ppt/slides/_rels/slide1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7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79.xml"/></Relationships>
</file>

<file path=ppt/slides/_rels/slide20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17.xml"/><Relationship Id="rId1" Type="http://schemas.openxmlformats.org/officeDocument/2006/relationships/slideLayout" Target="../slideLayouts/slideLayout184.xml"/></Relationships>
</file>

<file path=ppt/slides/_rels/slide20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18.xml"/><Relationship Id="rId1" Type="http://schemas.openxmlformats.org/officeDocument/2006/relationships/slideLayout" Target="../slideLayouts/slideLayout184.xml"/></Relationships>
</file>

<file path=ppt/slides/_rels/slide20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19.xml"/><Relationship Id="rId1" Type="http://schemas.openxmlformats.org/officeDocument/2006/relationships/slideLayout" Target="../slideLayouts/slideLayout184.xml"/></Relationships>
</file>

<file path=ppt/slides/_rels/slide20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20.xml"/><Relationship Id="rId1" Type="http://schemas.openxmlformats.org/officeDocument/2006/relationships/slideLayout" Target="../slideLayouts/slideLayout18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84.xml"/></Relationships>
</file>

<file path=ppt/slides/_rels/slide20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22.xml"/><Relationship Id="rId1" Type="http://schemas.openxmlformats.org/officeDocument/2006/relationships/slideLayout" Target="../slideLayouts/slideLayout184.xml"/><Relationship Id="rId4" Type="http://schemas.openxmlformats.org/officeDocument/2006/relationships/image" Target="../media/image250.png"/></Relationships>
</file>

<file path=ppt/slides/_rels/slide20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23.xml"/><Relationship Id="rId1" Type="http://schemas.openxmlformats.org/officeDocument/2006/relationships/slideLayout" Target="../slideLayouts/slideLayout18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4.xml"/></Relationships>
</file>

<file path=ppt/slides/_rels/slide20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25.xml"/><Relationship Id="rId1" Type="http://schemas.openxmlformats.org/officeDocument/2006/relationships/slideLayout" Target="../slideLayouts/slideLayout184.xml"/></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1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26.xml"/><Relationship Id="rId1" Type="http://schemas.openxmlformats.org/officeDocument/2006/relationships/slideLayout" Target="../slideLayouts/slideLayout184.xml"/><Relationship Id="rId4" Type="http://schemas.openxmlformats.org/officeDocument/2006/relationships/image" Target="../media/image254.png"/></Relationships>
</file>

<file path=ppt/slides/_rels/slide21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27.xml"/><Relationship Id="rId1" Type="http://schemas.openxmlformats.org/officeDocument/2006/relationships/slideLayout" Target="../slideLayouts/slideLayout184.xml"/></Relationships>
</file>

<file path=ppt/slides/_rels/slide212.xml.rels><?xml version="1.0" encoding="UTF-8" standalone="yes"?>
<Relationships xmlns="http://schemas.openxmlformats.org/package/2006/relationships"><Relationship Id="rId3" Type="http://schemas.openxmlformats.org/officeDocument/2006/relationships/hyperlink" Target="http://learn.genetics.utah.edu/content/epigenetics/rats/" TargetMode="External"/><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7.xml"/><Relationship Id="rId4" Type="http://schemas.openxmlformats.org/officeDocument/2006/relationships/image" Target="../media/image258.png"/></Relationships>
</file>

<file path=ppt/slides/_rels/slide215.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image" Target="../media/image259.png"/><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21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7.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21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20.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play.kahoot.it/#/k/f5c6bf08-8656-487b-a06e-20a4d2c93000" TargetMode="External"/></Relationships>
</file>

<file path=ppt/slides/_rels/slide230.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1.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png"/></Relationships>
</file>

<file path=ppt/slides/_rels/slide233.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1.xml"/><Relationship Id="rId5" Type="http://schemas.openxmlformats.org/officeDocument/2006/relationships/image" Target="../media/image294.png"/><Relationship Id="rId4" Type="http://schemas.openxmlformats.org/officeDocument/2006/relationships/image" Target="../media/image293.png"/></Relationships>
</file>

<file path=ppt/slides/_rels/slide234.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image" Target="../media/image295.png"/><Relationship Id="rId1" Type="http://schemas.openxmlformats.org/officeDocument/2006/relationships/slideLayout" Target="../slideLayouts/slideLayout1.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s>
</file>

<file path=ppt/slides/_rels/slide23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1.xml"/><Relationship Id="rId4" Type="http://schemas.openxmlformats.org/officeDocument/2006/relationships/image" Target="../media/image303.png"/></Relationships>
</file>

<file path=ppt/slides/_rels/slide236.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1.xml"/><Relationship Id="rId4" Type="http://schemas.openxmlformats.org/officeDocument/2006/relationships/image" Target="../media/image306.png"/></Relationships>
</file>

<file path=ppt/slides/_rels/slide237.xml.rels><?xml version="1.0" encoding="UTF-8" standalone="yes"?>
<Relationships xmlns="http://schemas.openxmlformats.org/package/2006/relationships"><Relationship Id="rId8" Type="http://schemas.openxmlformats.org/officeDocument/2006/relationships/image" Target="../media/image313.png"/><Relationship Id="rId13" Type="http://schemas.openxmlformats.org/officeDocument/2006/relationships/image" Target="../media/image318.png"/><Relationship Id="rId18" Type="http://schemas.openxmlformats.org/officeDocument/2006/relationships/image" Target="../media/image323.png"/><Relationship Id="rId3" Type="http://schemas.openxmlformats.org/officeDocument/2006/relationships/image" Target="../media/image308.png"/><Relationship Id="rId7" Type="http://schemas.openxmlformats.org/officeDocument/2006/relationships/image" Target="../media/image312.png"/><Relationship Id="rId12" Type="http://schemas.openxmlformats.org/officeDocument/2006/relationships/image" Target="../media/image317.png"/><Relationship Id="rId17" Type="http://schemas.openxmlformats.org/officeDocument/2006/relationships/image" Target="../media/image322.png"/><Relationship Id="rId2" Type="http://schemas.openxmlformats.org/officeDocument/2006/relationships/image" Target="../media/image307.png"/><Relationship Id="rId16" Type="http://schemas.openxmlformats.org/officeDocument/2006/relationships/image" Target="../media/image321.png"/><Relationship Id="rId1" Type="http://schemas.openxmlformats.org/officeDocument/2006/relationships/slideLayout" Target="../slideLayouts/slideLayout1.xml"/><Relationship Id="rId6" Type="http://schemas.openxmlformats.org/officeDocument/2006/relationships/image" Target="../media/image311.png"/><Relationship Id="rId11" Type="http://schemas.openxmlformats.org/officeDocument/2006/relationships/image" Target="../media/image316.png"/><Relationship Id="rId5" Type="http://schemas.openxmlformats.org/officeDocument/2006/relationships/image" Target="../media/image310.png"/><Relationship Id="rId15" Type="http://schemas.openxmlformats.org/officeDocument/2006/relationships/image" Target="../media/image320.png"/><Relationship Id="rId10" Type="http://schemas.openxmlformats.org/officeDocument/2006/relationships/image" Target="../media/image315.png"/><Relationship Id="rId4" Type="http://schemas.openxmlformats.org/officeDocument/2006/relationships/image" Target="../media/image309.png"/><Relationship Id="rId9" Type="http://schemas.openxmlformats.org/officeDocument/2006/relationships/image" Target="../media/image314.png"/><Relationship Id="rId14" Type="http://schemas.openxmlformats.org/officeDocument/2006/relationships/image" Target="../media/image319.png"/></Relationships>
</file>

<file path=ppt/slides/_rels/slide23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1.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png"/></Relationships>
</file>

<file path=ppt/slides/_rels/slide23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1.xml"/><Relationship Id="rId6" Type="http://schemas.openxmlformats.org/officeDocument/2006/relationships/image" Target="../media/image333.png"/><Relationship Id="rId5" Type="http://schemas.openxmlformats.org/officeDocument/2006/relationships/image" Target="../media/image332.png"/><Relationship Id="rId4" Type="http://schemas.openxmlformats.org/officeDocument/2006/relationships/image" Target="../media/image33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image" Target="../media/image337.png"/><Relationship Id="rId7" Type="http://schemas.openxmlformats.org/officeDocument/2006/relationships/image" Target="../media/image341.png"/><Relationship Id="rId2" Type="http://schemas.openxmlformats.org/officeDocument/2006/relationships/image" Target="../media/image336.png"/><Relationship Id="rId1" Type="http://schemas.openxmlformats.org/officeDocument/2006/relationships/slideLayout" Target="../slideLayouts/slideLayout1.xml"/><Relationship Id="rId6" Type="http://schemas.openxmlformats.org/officeDocument/2006/relationships/image" Target="../media/image340.png"/><Relationship Id="rId5" Type="http://schemas.openxmlformats.org/officeDocument/2006/relationships/image" Target="../media/image339.png"/><Relationship Id="rId4" Type="http://schemas.openxmlformats.org/officeDocument/2006/relationships/image" Target="../media/image338.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42.jpeg"/><Relationship Id="rId2" Type="http://schemas.openxmlformats.org/officeDocument/2006/relationships/image" Target="../media/image44.png"/><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2.png"/><Relationship Id="rId7" Type="http://schemas.openxmlformats.org/officeDocument/2006/relationships/image" Target="../media/image21.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63.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45.png"/><Relationship Id="rId1" Type="http://schemas.openxmlformats.org/officeDocument/2006/relationships/slideLayout" Target="../slideLayouts/slideLayout5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7.xml"/><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62.xml"/><Relationship Id="rId4" Type="http://schemas.openxmlformats.org/officeDocument/2006/relationships/hyperlink" Target="https://play.kahoot.it/#/k/476a14e3-74ab-4e3d-bb1c-3edeeed78a6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45.png"/><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62.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play.kahoot.it/#/k/f7d3b32c-2c66-4a8f-a67d-44e5c8c406b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jpe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77.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12" Type="http://schemas.openxmlformats.org/officeDocument/2006/relationships/image" Target="../media/image128.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2.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17.jpeg"/></Relationships>
</file>

<file path=ppt/slides/_rels/slide7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5.xml"/><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6.xml"/><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53.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4.xml"/><Relationship Id="rId1" Type="http://schemas.openxmlformats.org/officeDocument/2006/relationships/slideLayout" Target="../slideLayouts/slideLayout95.xml"/><Relationship Id="rId4" Type="http://schemas.openxmlformats.org/officeDocument/2006/relationships/image" Target="../media/image129.png"/></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5.xml"/><Relationship Id="rId1" Type="http://schemas.openxmlformats.org/officeDocument/2006/relationships/slideLayout" Target="../slideLayouts/slideLayout95.xml"/><Relationship Id="rId4" Type="http://schemas.openxmlformats.org/officeDocument/2006/relationships/image" Target="../media/image15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0.xml"/><Relationship Id="rId1" Type="http://schemas.openxmlformats.org/officeDocument/2006/relationships/slideLayout" Target="../slideLayouts/slideLayout40.xml"/><Relationship Id="rId4" Type="http://schemas.openxmlformats.org/officeDocument/2006/relationships/image" Target="../media/image155.jpeg"/></Relationships>
</file>

<file path=ppt/slides/_rels/slide9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457200" y="1212850"/>
            <a:ext cx="7772400" cy="1738313"/>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dirty="0">
                <a:solidFill>
                  <a:srgbClr val="FFFF66"/>
                </a:solidFill>
                <a:effectLst>
                  <a:outerShdw blurRad="38100" dist="38100" dir="2700000" algn="tl">
                    <a:srgbClr val="000000"/>
                  </a:outerShdw>
                </a:effectLst>
                <a:latin typeface="Comic Sans MS" panose="030F0702030302020204" pitchFamily="66" charset="0"/>
              </a:rPr>
              <a:t>Aim:  How are genes inherited?</a:t>
            </a:r>
            <a:r>
              <a:rPr lang="en-US" sz="5400" dirty="0">
                <a:solidFill>
                  <a:srgbClr val="FFFFFF"/>
                </a:solidFill>
                <a:effectLst>
                  <a:outerShdw blurRad="38100" dist="38100" dir="2700000" algn="tl">
                    <a:srgbClr val="000000"/>
                  </a:outerShdw>
                </a:effectLst>
                <a:latin typeface="Comic Sans MS" panose="030F0702030302020204" pitchFamily="66" charset="0"/>
              </a:rPr>
              <a:t>  </a:t>
            </a:r>
          </a:p>
        </p:txBody>
      </p:sp>
      <p:sp>
        <p:nvSpPr>
          <p:cNvPr id="16386" name="Text Box 2"/>
          <p:cNvSpPr txBox="1">
            <a:spLocks noChangeArrowheads="1"/>
          </p:cNvSpPr>
          <p:nvPr/>
        </p:nvSpPr>
        <p:spPr bwMode="auto">
          <a:xfrm>
            <a:off x="762000" y="3429000"/>
            <a:ext cx="7696200" cy="3290888"/>
          </a:xfrm>
          <a:prstGeom prst="rect">
            <a:avLst/>
          </a:prstGeom>
          <a:noFill/>
          <a:ln w="9525">
            <a:noFill/>
            <a:round/>
            <a:headEnd/>
            <a:tailEnd/>
          </a:ln>
          <a:effectLst/>
        </p:spPr>
        <p:txBody>
          <a:bodyPr/>
          <a:lstStyle/>
          <a:p>
            <a:pPr algn="ctr" fontAlgn="auto">
              <a:spcBef>
                <a:spcPts val="900"/>
              </a:spcBef>
              <a:spcAft>
                <a:spcPts val="0"/>
              </a:spcAft>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dirty="0">
                <a:solidFill>
                  <a:srgbClr val="FFFFFF"/>
                </a:solidFill>
                <a:effectLst>
                  <a:outerShdw blurRad="38100" dist="38100" dir="2700000" algn="tl">
                    <a:srgbClr val="000000"/>
                  </a:outerShdw>
                </a:effectLst>
                <a:latin typeface="Comic Sans MS" panose="030F0702030302020204" pitchFamily="66" charset="0"/>
              </a:rPr>
              <a:t>Do Now:  on your paper</a:t>
            </a:r>
          </a:p>
          <a:p>
            <a:pPr algn="ctr" fontAlgn="auto">
              <a:spcBef>
                <a:spcPts val="900"/>
              </a:spcBef>
              <a:spcAft>
                <a:spcPts val="0"/>
              </a:spcAft>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dirty="0">
              <a:solidFill>
                <a:srgbClr val="FFFFFF"/>
              </a:solidFill>
              <a:effectLst>
                <a:outerShdw blurRad="38100" dist="38100" dir="2700000" algn="tl">
                  <a:srgbClr val="000000"/>
                </a:outerShdw>
              </a:effectLst>
              <a:latin typeface="Comic Sans MS" panose="030F0702030302020204" pitchFamily="66" charset="0"/>
            </a:endParaRPr>
          </a:p>
          <a:p>
            <a:pPr algn="ctr" fontAlgn="auto">
              <a:spcBef>
                <a:spcPts val="900"/>
              </a:spcBef>
              <a:spcAft>
                <a:spcPts val="0"/>
              </a:spcAft>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dirty="0">
                <a:solidFill>
                  <a:srgbClr val="FFFFFF"/>
                </a:solidFill>
                <a:effectLst>
                  <a:outerShdw blurRad="38100" dist="38100" dir="2700000" algn="tl">
                    <a:srgbClr val="000000"/>
                  </a:outerShdw>
                </a:effectLst>
                <a:latin typeface="Comic Sans MS" panose="030F0702030302020204" pitchFamily="66" charset="0"/>
              </a:rPr>
              <a:t>Notes are in </a:t>
            </a:r>
            <a:r>
              <a:rPr lang="en-US" sz="3600" dirty="0">
                <a:solidFill>
                  <a:srgbClr val="FFFF66"/>
                </a:solidFill>
                <a:effectLst>
                  <a:outerShdw blurRad="38100" dist="38100" dir="2700000" algn="tl">
                    <a:srgbClr val="000000"/>
                  </a:outerShdw>
                </a:effectLst>
                <a:latin typeface="Comic Sans MS" panose="030F0702030302020204" pitchFamily="66" charset="0"/>
              </a:rPr>
              <a:t>yellow</a:t>
            </a:r>
            <a:r>
              <a:rPr lang="en-US" sz="3600" dirty="0">
                <a:solidFill>
                  <a:srgbClr val="FFFFFF"/>
                </a:solidFill>
                <a:effectLst>
                  <a:outerShdw blurRad="38100" dist="38100" dir="2700000" algn="tl">
                    <a:srgbClr val="000000"/>
                  </a:outerShdw>
                </a:effectLst>
                <a:latin typeface="Comic Sans MS" panose="030F0702030302020204" pitchFamily="66" charset="0"/>
              </a:rPr>
              <a:t>. </a:t>
            </a:r>
          </a:p>
          <a:p>
            <a:pPr algn="ctr" fontAlgn="auto">
              <a:spcBef>
                <a:spcPts val="900"/>
              </a:spcBef>
              <a:spcAft>
                <a:spcPts val="0"/>
              </a:spcAft>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dirty="0">
              <a:solidFill>
                <a:srgbClr val="FFFFFF"/>
              </a:solidFill>
              <a:effectLst>
                <a:outerShdw blurRad="38100" dist="38100" dir="2700000" algn="tl">
                  <a:srgbClr val="000000"/>
                </a:outerShdw>
              </a:effectLst>
              <a:latin typeface="+mn-lt"/>
            </a:endParaRPr>
          </a:p>
          <a:p>
            <a:pPr fontAlgn="auto">
              <a:spcBef>
                <a:spcPts val="900"/>
              </a:spcBef>
              <a:spcAft>
                <a:spcPts val="0"/>
              </a:spcAft>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dirty="0">
              <a:solidFill>
                <a:srgbClr val="FFFFFF"/>
              </a:solidFill>
              <a:effectLst>
                <a:outerShdw blurRad="38100" dist="38100" dir="2700000" algn="tl">
                  <a:srgbClr val="000000"/>
                </a:outerShdw>
              </a:effectLst>
              <a:latin typeface="+mn-l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srcRect/>
          <a:stretch>
            <a:fillRect/>
          </a:stretch>
        </p:blipFill>
        <p:spPr bwMode="auto">
          <a:xfrm>
            <a:off x="304800" y="914400"/>
            <a:ext cx="8534400" cy="49990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0" y="304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9pPr>
          </a:lstStyle>
          <a:p>
            <a:pPr algn="ctr"/>
            <a:r>
              <a:rPr lang="en-US" sz="4000">
                <a:solidFill>
                  <a:schemeClr val="bg1"/>
                </a:solidFill>
                <a:latin typeface="Arial" charset="0"/>
              </a:rPr>
              <a:t>We get our mitochondria from our </a:t>
            </a:r>
            <a:r>
              <a:rPr lang="en-US" sz="4000">
                <a:solidFill>
                  <a:srgbClr val="7030A0"/>
                </a:solidFill>
                <a:latin typeface="Arial" charset="0"/>
              </a:rPr>
              <a:t>mothers</a:t>
            </a:r>
          </a:p>
        </p:txBody>
      </p:sp>
      <p:sp>
        <p:nvSpPr>
          <p:cNvPr id="70658" name="Text Box 2"/>
          <p:cNvSpPr txBox="1">
            <a:spLocks noChangeArrowheads="1"/>
          </p:cNvSpPr>
          <p:nvPr/>
        </p:nvSpPr>
        <p:spPr bwMode="auto">
          <a:xfrm>
            <a:off x="0" y="1600200"/>
            <a:ext cx="5791200" cy="5676900"/>
          </a:xfrm>
          <a:prstGeom prst="rect">
            <a:avLst/>
          </a:prstGeom>
          <a:noFill/>
          <a:ln w="9525">
            <a:noFill/>
            <a:round/>
            <a:headEnd/>
            <a:tailEnd/>
          </a:ln>
          <a:effectLst/>
        </p:spPr>
        <p:txBody>
          <a:bodyPr/>
          <a:lstStyle/>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Unlike the rest of our DNA, we inherit </a:t>
            </a:r>
            <a:r>
              <a:rPr lang="en-US" sz="3200" dirty="0">
                <a:solidFill>
                  <a:srgbClr val="7030A0"/>
                </a:solidFill>
                <a:latin typeface="+mn-lt"/>
                <a:ea typeface="+mn-ea"/>
                <a:cs typeface="+mn-cs"/>
              </a:rPr>
              <a:t>ONE HUNDRED PERCENT </a:t>
            </a:r>
            <a:r>
              <a:rPr lang="en-US" sz="3200" dirty="0">
                <a:solidFill>
                  <a:schemeClr val="bg1"/>
                </a:solidFill>
                <a:latin typeface="+mn-lt"/>
                <a:ea typeface="+mn-ea"/>
                <a:cs typeface="+mn-cs"/>
              </a:rPr>
              <a:t>of our </a:t>
            </a:r>
            <a:r>
              <a:rPr lang="en-US" sz="3200" dirty="0" err="1">
                <a:solidFill>
                  <a:srgbClr val="7030A0"/>
                </a:solidFill>
                <a:latin typeface="+mn-lt"/>
                <a:ea typeface="+mn-ea"/>
                <a:cs typeface="+mn-cs"/>
              </a:rPr>
              <a:t>mtDNA</a:t>
            </a:r>
            <a:r>
              <a:rPr lang="en-US" sz="3200" dirty="0">
                <a:solidFill>
                  <a:schemeClr val="bg1"/>
                </a:solidFill>
                <a:latin typeface="+mn-lt"/>
                <a:ea typeface="+mn-ea"/>
                <a:cs typeface="+mn-cs"/>
              </a:rPr>
              <a:t> from our </a:t>
            </a:r>
            <a:r>
              <a:rPr lang="en-US" sz="3200" dirty="0">
                <a:solidFill>
                  <a:srgbClr val="7030A0"/>
                </a:solidFill>
                <a:latin typeface="+mn-lt"/>
                <a:ea typeface="+mn-ea"/>
                <a:cs typeface="+mn-cs"/>
              </a:rPr>
              <a:t>moms</a:t>
            </a:r>
            <a:r>
              <a:rPr lang="en-US" sz="3200" dirty="0">
                <a:solidFill>
                  <a:schemeClr val="bg1"/>
                </a:solidFill>
                <a:latin typeface="+mn-lt"/>
                <a:ea typeface="+mn-ea"/>
                <a:cs typeface="+mn-cs"/>
              </a:rPr>
              <a:t>!!</a:t>
            </a:r>
          </a:p>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If a mother has a </a:t>
            </a:r>
            <a:r>
              <a:rPr lang="en-US" sz="3200" dirty="0">
                <a:solidFill>
                  <a:srgbClr val="7030A0"/>
                </a:solidFill>
                <a:latin typeface="+mn-lt"/>
                <a:ea typeface="+mn-ea"/>
                <a:cs typeface="+mn-cs"/>
              </a:rPr>
              <a:t>mitochondrial disease</a:t>
            </a:r>
            <a:r>
              <a:rPr lang="en-US" sz="3200" dirty="0">
                <a:solidFill>
                  <a:schemeClr val="bg1"/>
                </a:solidFill>
                <a:latin typeface="+mn-lt"/>
                <a:ea typeface="+mn-ea"/>
                <a:cs typeface="+mn-cs"/>
              </a:rPr>
              <a:t>,</a:t>
            </a:r>
            <a:r>
              <a:rPr lang="en-US" sz="3200" dirty="0">
                <a:solidFill>
                  <a:srgbClr val="7030A0"/>
                </a:solidFill>
                <a:latin typeface="+mn-lt"/>
                <a:ea typeface="+mn-ea"/>
                <a:cs typeface="+mn-cs"/>
              </a:rPr>
              <a:t> ALL </a:t>
            </a:r>
            <a:r>
              <a:rPr lang="en-US" sz="3200" dirty="0">
                <a:solidFill>
                  <a:schemeClr val="bg1"/>
                </a:solidFill>
                <a:latin typeface="+mn-lt"/>
                <a:ea typeface="+mn-ea"/>
                <a:cs typeface="+mn-cs"/>
              </a:rPr>
              <a:t>of her children will get it!</a:t>
            </a:r>
          </a:p>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If a father has a </a:t>
            </a:r>
            <a:r>
              <a:rPr lang="en-US" sz="3200" dirty="0">
                <a:solidFill>
                  <a:srgbClr val="7030A0"/>
                </a:solidFill>
                <a:latin typeface="+mn-lt"/>
                <a:ea typeface="+mn-ea"/>
                <a:cs typeface="+mn-cs"/>
              </a:rPr>
              <a:t>mitochondrial disease</a:t>
            </a:r>
            <a:r>
              <a:rPr lang="en-US" sz="3200" dirty="0">
                <a:solidFill>
                  <a:schemeClr val="bg1"/>
                </a:solidFill>
                <a:latin typeface="+mn-lt"/>
                <a:ea typeface="+mn-ea"/>
                <a:cs typeface="+mn-cs"/>
              </a:rPr>
              <a:t>, </a:t>
            </a:r>
            <a:r>
              <a:rPr lang="en-US" sz="3200" dirty="0">
                <a:solidFill>
                  <a:srgbClr val="7030A0"/>
                </a:solidFill>
                <a:latin typeface="+mn-lt"/>
                <a:ea typeface="+mn-ea"/>
                <a:cs typeface="+mn-cs"/>
              </a:rPr>
              <a:t>NONE</a:t>
            </a:r>
            <a:r>
              <a:rPr lang="en-US" sz="3200" dirty="0">
                <a:solidFill>
                  <a:schemeClr val="bg1"/>
                </a:solidFill>
                <a:latin typeface="+mn-lt"/>
                <a:ea typeface="+mn-ea"/>
                <a:cs typeface="+mn-cs"/>
              </a:rPr>
              <a:t> of his children will get it!</a:t>
            </a:r>
          </a:p>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CC00"/>
              </a:solidFill>
              <a:effectLst>
                <a:outerShdw blurRad="38100" dist="38100" dir="2700000" algn="tl">
                  <a:srgbClr val="000000"/>
                </a:outerShdw>
              </a:effectLst>
              <a:latin typeface="+mn-lt"/>
              <a:ea typeface="+mn-ea"/>
              <a:cs typeface="+mn-cs"/>
            </a:endParaRPr>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360488"/>
            <a:ext cx="335280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7523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0" y="304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9pPr>
          </a:lstStyle>
          <a:p>
            <a:pPr algn="ctr"/>
            <a:r>
              <a:rPr lang="en-US" sz="4000" b="1">
                <a:solidFill>
                  <a:schemeClr val="bg1"/>
                </a:solidFill>
                <a:latin typeface="Arial" charset="0"/>
              </a:rPr>
              <a:t>Myoclonic Epilepsy with Ragged Red Fibers (MERRF)</a:t>
            </a:r>
            <a:endParaRPr lang="en-US" sz="4000">
              <a:solidFill>
                <a:schemeClr val="bg1"/>
              </a:solidFill>
              <a:latin typeface="Arial" charset="0"/>
            </a:endParaRPr>
          </a:p>
        </p:txBody>
      </p:sp>
      <p:sp>
        <p:nvSpPr>
          <p:cNvPr id="70658" name="Text Box 2"/>
          <p:cNvSpPr txBox="1">
            <a:spLocks noChangeArrowheads="1"/>
          </p:cNvSpPr>
          <p:nvPr/>
        </p:nvSpPr>
        <p:spPr bwMode="auto">
          <a:xfrm>
            <a:off x="0" y="1600200"/>
            <a:ext cx="4648200" cy="5676900"/>
          </a:xfrm>
          <a:prstGeom prst="rect">
            <a:avLst/>
          </a:prstGeom>
          <a:noFill/>
          <a:ln w="9525">
            <a:noFill/>
            <a:round/>
            <a:headEnd/>
            <a:tailEnd/>
          </a:ln>
          <a:effectLst/>
        </p:spPr>
        <p:txBody>
          <a:bodyPr/>
          <a:lstStyle/>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Affects the </a:t>
            </a:r>
            <a:r>
              <a:rPr lang="en-US" sz="3200" dirty="0">
                <a:solidFill>
                  <a:srgbClr val="7030A0"/>
                </a:solidFill>
                <a:latin typeface="+mn-lt"/>
                <a:ea typeface="+mn-ea"/>
                <a:cs typeface="+mn-cs"/>
              </a:rPr>
              <a:t>muscles</a:t>
            </a:r>
            <a:r>
              <a:rPr lang="en-US" sz="3200" dirty="0">
                <a:solidFill>
                  <a:schemeClr val="bg1"/>
                </a:solidFill>
                <a:latin typeface="+mn-lt"/>
                <a:ea typeface="+mn-ea"/>
                <a:cs typeface="+mn-cs"/>
              </a:rPr>
              <a:t> and </a:t>
            </a:r>
            <a:r>
              <a:rPr lang="en-US" sz="3200" dirty="0">
                <a:solidFill>
                  <a:srgbClr val="7030A0"/>
                </a:solidFill>
                <a:latin typeface="+mn-lt"/>
                <a:ea typeface="+mn-ea"/>
                <a:cs typeface="+mn-cs"/>
              </a:rPr>
              <a:t>nerves</a:t>
            </a:r>
          </a:p>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Patients experience: muscle spasms, twitching, and weakness</a:t>
            </a:r>
          </a:p>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Hearing loss and blindness</a:t>
            </a:r>
          </a:p>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Progressive dementia </a:t>
            </a:r>
          </a:p>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CC00"/>
              </a:solidFill>
              <a:effectLst>
                <a:outerShdw blurRad="38100" dist="38100" dir="2700000" algn="tl">
                  <a:srgbClr val="000000"/>
                </a:outerShdw>
              </a:effectLst>
              <a:latin typeface="+mn-lt"/>
              <a:ea typeface="+mn-ea"/>
              <a:cs typeface="+mn-cs"/>
            </a:endParaRPr>
          </a:p>
        </p:txBody>
      </p:sp>
      <p:pic>
        <p:nvPicPr>
          <p:cNvPr id="25604" name="Picture 2" descr="File:Ragged red fibers in MELA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675" y="1981200"/>
            <a:ext cx="4505325"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642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0" y="304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9pPr>
          </a:lstStyle>
          <a:p>
            <a:pPr algn="ctr"/>
            <a:r>
              <a:rPr lang="en-US" sz="4000" b="1">
                <a:solidFill>
                  <a:schemeClr val="bg1"/>
                </a:solidFill>
                <a:latin typeface="Arial" charset="0"/>
              </a:rPr>
              <a:t>How does MERRF run in a family? </a:t>
            </a:r>
            <a:endParaRPr lang="en-US" sz="4000">
              <a:solidFill>
                <a:schemeClr val="bg1"/>
              </a:solidFill>
              <a:latin typeface="Arial" charset="0"/>
            </a:endParaRPr>
          </a:p>
        </p:txBody>
      </p:sp>
      <p:sp>
        <p:nvSpPr>
          <p:cNvPr id="70658" name="Text Box 2"/>
          <p:cNvSpPr txBox="1">
            <a:spLocks noChangeArrowheads="1"/>
          </p:cNvSpPr>
          <p:nvPr/>
        </p:nvSpPr>
        <p:spPr bwMode="auto">
          <a:xfrm>
            <a:off x="0" y="1600200"/>
            <a:ext cx="4648200" cy="5676900"/>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CC00"/>
              </a:solidFill>
              <a:effectLst>
                <a:outerShdw blurRad="38100" dist="38100" dir="2700000" algn="tl">
                  <a:srgbClr val="000000"/>
                </a:outerShdw>
              </a:effectLst>
              <a:latin typeface="+mn-lt"/>
              <a:ea typeface="+mn-ea"/>
              <a:cs typeface="+mn-cs"/>
            </a:endParaRPr>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2438400"/>
            <a:ext cx="90884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3846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0" y="304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9pPr>
          </a:lstStyle>
          <a:p>
            <a:pPr algn="ctr"/>
            <a:r>
              <a:rPr lang="en-US" sz="4000" b="1">
                <a:solidFill>
                  <a:schemeClr val="bg1"/>
                </a:solidFill>
                <a:latin typeface="Arial" charset="0"/>
              </a:rPr>
              <a:t>Why do forensic scientists care about mitochondrial DNA? </a:t>
            </a:r>
            <a:endParaRPr lang="en-US" sz="4000">
              <a:solidFill>
                <a:schemeClr val="bg1"/>
              </a:solidFill>
              <a:latin typeface="Arial" charset="0"/>
            </a:endParaRPr>
          </a:p>
        </p:txBody>
      </p:sp>
      <p:sp>
        <p:nvSpPr>
          <p:cNvPr id="70658" name="Text Box 2"/>
          <p:cNvSpPr txBox="1">
            <a:spLocks noChangeArrowheads="1"/>
          </p:cNvSpPr>
          <p:nvPr/>
        </p:nvSpPr>
        <p:spPr bwMode="auto">
          <a:xfrm>
            <a:off x="0" y="1447800"/>
            <a:ext cx="9144000" cy="5829300"/>
          </a:xfrm>
          <a:prstGeom prst="rect">
            <a:avLst/>
          </a:prstGeom>
          <a:noFill/>
          <a:ln w="9525">
            <a:noFill/>
            <a:round/>
            <a:headEnd/>
            <a:tailEnd/>
          </a:ln>
          <a:effectLst/>
        </p:spPr>
        <p:txBody>
          <a:bodyPr/>
          <a:lstStyle>
            <a:lvl1pPr marL="342900" indent="-339725">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1pPr>
            <a:lvl2pPr marL="742950" indent="-28575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2pPr>
            <a:lvl3pPr marL="1143000" indent="-2286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3pPr>
            <a:lvl4pPr marL="1600200" indent="-2286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4pPr>
            <a:lvl5pPr marL="2057400" indent="-2286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5pPr>
            <a:lvl6pPr marL="2514600" indent="-228600" fontAlgn="base">
              <a:spcBef>
                <a:spcPct val="0"/>
              </a:spcBef>
              <a:spcAft>
                <a:spcPct val="0"/>
              </a:spcAft>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6pPr>
            <a:lvl7pPr marL="2971800" indent="-228600" fontAlgn="base">
              <a:spcBef>
                <a:spcPct val="0"/>
              </a:spcBef>
              <a:spcAft>
                <a:spcPct val="0"/>
              </a:spcAft>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7pPr>
            <a:lvl8pPr marL="3429000" indent="-228600" fontAlgn="base">
              <a:spcBef>
                <a:spcPct val="0"/>
              </a:spcBef>
              <a:spcAft>
                <a:spcPct val="0"/>
              </a:spcAft>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8pPr>
            <a:lvl9pPr marL="3886200" indent="-228600" fontAlgn="base">
              <a:spcBef>
                <a:spcPct val="0"/>
              </a:spcBef>
              <a:spcAft>
                <a:spcPct val="0"/>
              </a:spcAft>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9pPr>
          </a:lstStyle>
          <a:p>
            <a:pPr>
              <a:spcBef>
                <a:spcPts val="800"/>
              </a:spcBef>
              <a:buClr>
                <a:srgbClr val="86D1EC"/>
              </a:buClr>
              <a:buSzPct val="90000"/>
              <a:buFont typeface="Arial" charset="0"/>
              <a:buChar char="•"/>
            </a:pPr>
            <a:r>
              <a:rPr lang="en-US" sz="3200">
                <a:solidFill>
                  <a:schemeClr val="bg1"/>
                </a:solidFill>
              </a:rPr>
              <a:t>mtDNA can help </a:t>
            </a:r>
            <a:r>
              <a:rPr lang="en-US" sz="3200">
                <a:solidFill>
                  <a:srgbClr val="7030A0"/>
                </a:solidFill>
              </a:rPr>
              <a:t>identify deceased remains</a:t>
            </a:r>
            <a:r>
              <a:rPr lang="en-US" sz="3200">
                <a:solidFill>
                  <a:schemeClr val="bg1"/>
                </a:solidFill>
              </a:rPr>
              <a:t>. </a:t>
            </a:r>
          </a:p>
          <a:p>
            <a:pPr>
              <a:buClr>
                <a:srgbClr val="86D1EC"/>
              </a:buClr>
              <a:buSzPct val="90000"/>
              <a:buFont typeface="Arial" charset="0"/>
              <a:buChar char="•"/>
            </a:pPr>
            <a:r>
              <a:rPr lang="en-US" sz="3200">
                <a:solidFill>
                  <a:schemeClr val="bg1"/>
                </a:solidFill>
              </a:rPr>
              <a:t>A missing person would have the exact same mtDNA as their </a:t>
            </a:r>
            <a:r>
              <a:rPr lang="en-US" sz="3200">
                <a:solidFill>
                  <a:srgbClr val="7030A0"/>
                </a:solidFill>
              </a:rPr>
              <a:t>mother</a:t>
            </a:r>
            <a:r>
              <a:rPr lang="en-US" sz="3200">
                <a:solidFill>
                  <a:schemeClr val="bg1"/>
                </a:solidFill>
              </a:rPr>
              <a:t>, their </a:t>
            </a:r>
            <a:r>
              <a:rPr lang="en-US" sz="3200">
                <a:solidFill>
                  <a:srgbClr val="7030A0"/>
                </a:solidFill>
              </a:rPr>
              <a:t>mother</a:t>
            </a:r>
            <a:r>
              <a:rPr lang="ja-JP" altLang="en-US" sz="3200">
                <a:solidFill>
                  <a:srgbClr val="7030A0"/>
                </a:solidFill>
              </a:rPr>
              <a:t>’</a:t>
            </a:r>
            <a:r>
              <a:rPr lang="en-US" sz="3200">
                <a:solidFill>
                  <a:srgbClr val="7030A0"/>
                </a:solidFill>
              </a:rPr>
              <a:t>s mother</a:t>
            </a:r>
            <a:r>
              <a:rPr lang="en-US" sz="3200">
                <a:solidFill>
                  <a:schemeClr val="bg1"/>
                </a:solidFill>
              </a:rPr>
              <a:t>, their </a:t>
            </a:r>
            <a:r>
              <a:rPr lang="en-US" sz="3200">
                <a:solidFill>
                  <a:srgbClr val="7030A0"/>
                </a:solidFill>
              </a:rPr>
              <a:t>mother</a:t>
            </a:r>
            <a:r>
              <a:rPr lang="ja-JP" altLang="en-US" sz="3200">
                <a:solidFill>
                  <a:srgbClr val="7030A0"/>
                </a:solidFill>
              </a:rPr>
              <a:t>’</a:t>
            </a:r>
            <a:r>
              <a:rPr lang="en-US" sz="3200">
                <a:solidFill>
                  <a:srgbClr val="7030A0"/>
                </a:solidFill>
              </a:rPr>
              <a:t>s </a:t>
            </a:r>
          </a:p>
          <a:p>
            <a:pPr>
              <a:buClr>
                <a:srgbClr val="86D1EC"/>
              </a:buClr>
              <a:buSzPct val="90000"/>
            </a:pPr>
            <a:r>
              <a:rPr lang="en-US" sz="3200">
                <a:solidFill>
                  <a:srgbClr val="7030A0"/>
                </a:solidFill>
              </a:rPr>
              <a:t>    mother</a:t>
            </a:r>
            <a:r>
              <a:rPr lang="ja-JP" altLang="en-US" sz="3200">
                <a:solidFill>
                  <a:srgbClr val="7030A0"/>
                </a:solidFill>
              </a:rPr>
              <a:t>’</a:t>
            </a:r>
            <a:r>
              <a:rPr lang="en-US" sz="3200">
                <a:solidFill>
                  <a:srgbClr val="7030A0"/>
                </a:solidFill>
              </a:rPr>
              <a:t>s mother</a:t>
            </a:r>
            <a:r>
              <a:rPr lang="en-US" sz="3200">
                <a:solidFill>
                  <a:schemeClr val="bg1"/>
                </a:solidFill>
              </a:rPr>
              <a:t>, etc.  </a:t>
            </a:r>
          </a:p>
          <a:p>
            <a:pPr>
              <a:buClr>
                <a:srgbClr val="86D1EC"/>
              </a:buClr>
              <a:buSzPct val="90000"/>
              <a:buFont typeface="Arial" charset="0"/>
              <a:buChar char="•"/>
            </a:pPr>
            <a:r>
              <a:rPr lang="en-US" sz="3200">
                <a:solidFill>
                  <a:schemeClr val="bg1"/>
                </a:solidFill>
              </a:rPr>
              <a:t>mtDNA can </a:t>
            </a:r>
          </a:p>
          <a:p>
            <a:pPr>
              <a:buClr>
                <a:srgbClr val="86D1EC"/>
              </a:buClr>
              <a:buSzPct val="90000"/>
            </a:pPr>
            <a:r>
              <a:rPr lang="en-US" sz="3200">
                <a:solidFill>
                  <a:schemeClr val="bg1"/>
                </a:solidFill>
              </a:rPr>
              <a:t>    identify the </a:t>
            </a:r>
            <a:r>
              <a:rPr lang="en-US" sz="3200">
                <a:solidFill>
                  <a:srgbClr val="7030A0"/>
                </a:solidFill>
              </a:rPr>
              <a:t>family </a:t>
            </a:r>
          </a:p>
          <a:p>
            <a:pPr>
              <a:buClr>
                <a:srgbClr val="86D1EC"/>
              </a:buClr>
              <a:buSzPct val="90000"/>
            </a:pPr>
            <a:r>
              <a:rPr lang="en-US" sz="3200">
                <a:solidFill>
                  <a:srgbClr val="7030A0"/>
                </a:solidFill>
              </a:rPr>
              <a:t>    that a person comes </a:t>
            </a:r>
          </a:p>
          <a:p>
            <a:pPr>
              <a:buClr>
                <a:srgbClr val="86D1EC"/>
              </a:buClr>
              <a:buSzPct val="90000"/>
            </a:pPr>
            <a:r>
              <a:rPr lang="en-US" sz="3200">
                <a:solidFill>
                  <a:srgbClr val="7030A0"/>
                </a:solidFill>
              </a:rPr>
              <a:t>    from</a:t>
            </a:r>
            <a:r>
              <a:rPr lang="en-US" sz="3200">
                <a:solidFill>
                  <a:schemeClr val="bg1"/>
                </a:solidFill>
              </a:rPr>
              <a:t>, but </a:t>
            </a:r>
            <a:r>
              <a:rPr lang="en-US" sz="3200">
                <a:solidFill>
                  <a:srgbClr val="7030A0"/>
                </a:solidFill>
              </a:rPr>
              <a:t>NOT</a:t>
            </a:r>
            <a:r>
              <a:rPr lang="en-US" sz="3200">
                <a:solidFill>
                  <a:schemeClr val="bg1"/>
                </a:solidFill>
              </a:rPr>
              <a:t> the </a:t>
            </a:r>
          </a:p>
          <a:p>
            <a:pPr>
              <a:buClr>
                <a:srgbClr val="86D1EC"/>
              </a:buClr>
              <a:buSzPct val="90000"/>
            </a:pPr>
            <a:r>
              <a:rPr lang="en-US" sz="3200">
                <a:solidFill>
                  <a:schemeClr val="bg1"/>
                </a:solidFill>
              </a:rPr>
              <a:t>    </a:t>
            </a:r>
            <a:r>
              <a:rPr lang="en-US" sz="3200">
                <a:solidFill>
                  <a:srgbClr val="7030A0"/>
                </a:solidFill>
              </a:rPr>
              <a:t>individual person</a:t>
            </a:r>
            <a:r>
              <a:rPr lang="en-US" sz="3200">
                <a:solidFill>
                  <a:schemeClr val="bg1"/>
                </a:solidFill>
              </a:rPr>
              <a:t>.</a:t>
            </a:r>
          </a:p>
          <a:p>
            <a:pPr>
              <a:spcBef>
                <a:spcPts val="800"/>
              </a:spcBef>
              <a:buSzPct val="90000"/>
            </a:pPr>
            <a:endParaRPr lang="en-US" sz="3200">
              <a:solidFill>
                <a:srgbClr val="FFCC00"/>
              </a:solidFill>
              <a:effectLst>
                <a:outerShdw blurRad="38100" dist="38100" dir="2700000" algn="tl">
                  <a:srgbClr val="000000"/>
                </a:outerShdw>
              </a:effectLst>
            </a:endParaRPr>
          </a:p>
        </p:txBody>
      </p:sp>
      <p:pic>
        <p:nvPicPr>
          <p:cNvPr id="27652" name="Picture 2" descr="http://www.adaweb.net/Portals/0/Coroner/images/sku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505200"/>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3801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0" y="304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9pPr>
          </a:lstStyle>
          <a:p>
            <a:pPr algn="ctr"/>
            <a:r>
              <a:rPr lang="en-US" sz="4000" b="1">
                <a:solidFill>
                  <a:schemeClr val="bg1"/>
                </a:solidFill>
                <a:latin typeface="Arial" charset="0"/>
              </a:rPr>
              <a:t>Why don</a:t>
            </a:r>
            <a:r>
              <a:rPr lang="ja-JP" altLang="en-US" sz="4000" b="1">
                <a:solidFill>
                  <a:schemeClr val="bg1"/>
                </a:solidFill>
                <a:latin typeface="Arial" charset="0"/>
              </a:rPr>
              <a:t>’</a:t>
            </a:r>
            <a:r>
              <a:rPr lang="en-US" sz="4000" b="1">
                <a:solidFill>
                  <a:schemeClr val="bg1"/>
                </a:solidFill>
                <a:latin typeface="Arial" charset="0"/>
              </a:rPr>
              <a:t>t we just use regular DNA? </a:t>
            </a:r>
            <a:endParaRPr lang="en-US" sz="4000">
              <a:solidFill>
                <a:schemeClr val="bg1"/>
              </a:solidFill>
              <a:latin typeface="Arial" charset="0"/>
            </a:endParaRPr>
          </a:p>
        </p:txBody>
      </p:sp>
      <p:sp>
        <p:nvSpPr>
          <p:cNvPr id="70658" name="Text Box 2"/>
          <p:cNvSpPr txBox="1">
            <a:spLocks noChangeArrowheads="1"/>
          </p:cNvSpPr>
          <p:nvPr/>
        </p:nvSpPr>
        <p:spPr bwMode="auto">
          <a:xfrm>
            <a:off x="0" y="1600200"/>
            <a:ext cx="9144000" cy="5676900"/>
          </a:xfrm>
          <a:prstGeom prst="rect">
            <a:avLst/>
          </a:prstGeom>
          <a:noFill/>
          <a:ln w="9525">
            <a:noFill/>
            <a:round/>
            <a:headEnd/>
            <a:tailEnd/>
          </a:ln>
          <a:effectLst/>
        </p:spPr>
        <p:txBody>
          <a:bodyPr/>
          <a:lstStyle>
            <a:lvl1pPr marL="342900" indent="-339725">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1pPr>
            <a:lvl2pPr marL="742950" indent="-28575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2pPr>
            <a:lvl3pPr marL="1143000" indent="-2286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3pPr>
            <a:lvl4pPr marL="1600200" indent="-2286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4pPr>
            <a:lvl5pPr marL="2057400" indent="-2286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5pPr>
            <a:lvl6pPr marL="2514600" indent="-228600" fontAlgn="base">
              <a:spcBef>
                <a:spcPct val="0"/>
              </a:spcBef>
              <a:spcAft>
                <a:spcPct val="0"/>
              </a:spcAft>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6pPr>
            <a:lvl7pPr marL="2971800" indent="-228600" fontAlgn="base">
              <a:spcBef>
                <a:spcPct val="0"/>
              </a:spcBef>
              <a:spcAft>
                <a:spcPct val="0"/>
              </a:spcAft>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7pPr>
            <a:lvl8pPr marL="3429000" indent="-228600" fontAlgn="base">
              <a:spcBef>
                <a:spcPct val="0"/>
              </a:spcBef>
              <a:spcAft>
                <a:spcPct val="0"/>
              </a:spcAft>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8pPr>
            <a:lvl9pPr marL="3886200" indent="-228600" fontAlgn="base">
              <a:spcBef>
                <a:spcPct val="0"/>
              </a:spcBef>
              <a:spcAft>
                <a:spcPct val="0"/>
              </a:spcAft>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tx1"/>
                </a:solidFill>
                <a:latin typeface="Calibri" charset="0"/>
                <a:ea typeface="ＭＳ Ｐゴシック" charset="0"/>
              </a:defRPr>
            </a:lvl9pPr>
          </a:lstStyle>
          <a:p>
            <a:pPr>
              <a:spcBef>
                <a:spcPts val="800"/>
              </a:spcBef>
              <a:buClr>
                <a:srgbClr val="86D1EC"/>
              </a:buClr>
              <a:buSzPct val="90000"/>
              <a:buFont typeface="Arial" charset="0"/>
              <a:buChar char="•"/>
            </a:pPr>
            <a:r>
              <a:rPr lang="en-US" sz="3200">
                <a:solidFill>
                  <a:schemeClr val="bg1"/>
                </a:solidFill>
              </a:rPr>
              <a:t>Regular DNA </a:t>
            </a:r>
            <a:r>
              <a:rPr lang="en-US" sz="3200">
                <a:solidFill>
                  <a:srgbClr val="7030A0"/>
                </a:solidFill>
              </a:rPr>
              <a:t>degrades</a:t>
            </a:r>
            <a:r>
              <a:rPr lang="en-US" sz="3200">
                <a:solidFill>
                  <a:schemeClr val="bg1"/>
                </a:solidFill>
              </a:rPr>
              <a:t> (</a:t>
            </a:r>
            <a:r>
              <a:rPr lang="en-US" sz="3200">
                <a:solidFill>
                  <a:srgbClr val="7030A0"/>
                </a:solidFill>
              </a:rPr>
              <a:t>breaks down</a:t>
            </a:r>
            <a:r>
              <a:rPr lang="en-US" sz="3200">
                <a:solidFill>
                  <a:schemeClr val="bg1"/>
                </a:solidFill>
              </a:rPr>
              <a:t>) after a </a:t>
            </a:r>
            <a:r>
              <a:rPr lang="en-US" sz="3200">
                <a:solidFill>
                  <a:srgbClr val="7030A0"/>
                </a:solidFill>
              </a:rPr>
              <a:t>short while.</a:t>
            </a:r>
          </a:p>
          <a:p>
            <a:pPr>
              <a:spcBef>
                <a:spcPts val="800"/>
              </a:spcBef>
              <a:buClr>
                <a:srgbClr val="86D1EC"/>
              </a:buClr>
              <a:buSzPct val="90000"/>
              <a:buFont typeface="Arial" charset="0"/>
              <a:buChar char="•"/>
            </a:pPr>
            <a:r>
              <a:rPr lang="en-US" sz="3200">
                <a:solidFill>
                  <a:schemeClr val="bg1"/>
                </a:solidFill>
              </a:rPr>
              <a:t>There is only </a:t>
            </a:r>
            <a:r>
              <a:rPr lang="en-US" sz="3200">
                <a:solidFill>
                  <a:srgbClr val="7030A0"/>
                </a:solidFill>
              </a:rPr>
              <a:t>ONE nucleus </a:t>
            </a:r>
            <a:r>
              <a:rPr lang="en-US" sz="3200">
                <a:solidFill>
                  <a:schemeClr val="bg1"/>
                </a:solidFill>
              </a:rPr>
              <a:t>in each cell, but there are between</a:t>
            </a:r>
            <a:r>
              <a:rPr lang="en-US" sz="3200">
                <a:solidFill>
                  <a:srgbClr val="7030A0"/>
                </a:solidFill>
              </a:rPr>
              <a:t> 200 </a:t>
            </a:r>
            <a:r>
              <a:rPr lang="en-US" sz="3200">
                <a:solidFill>
                  <a:schemeClr val="bg1"/>
                </a:solidFill>
              </a:rPr>
              <a:t>and </a:t>
            </a:r>
            <a:r>
              <a:rPr lang="en-US" sz="3200">
                <a:solidFill>
                  <a:srgbClr val="7030A0"/>
                </a:solidFill>
              </a:rPr>
              <a:t>2000 mitochondria</a:t>
            </a:r>
            <a:r>
              <a:rPr lang="en-US" sz="3200">
                <a:solidFill>
                  <a:schemeClr val="bg1"/>
                </a:solidFill>
              </a:rPr>
              <a:t> in each cell.</a:t>
            </a:r>
          </a:p>
          <a:p>
            <a:pPr>
              <a:spcBef>
                <a:spcPts val="800"/>
              </a:spcBef>
              <a:buClr>
                <a:srgbClr val="86D1EC"/>
              </a:buClr>
              <a:buSzPct val="90000"/>
              <a:buFont typeface="Arial" charset="0"/>
              <a:buChar char="•"/>
            </a:pPr>
            <a:r>
              <a:rPr lang="en-US" sz="3200">
                <a:solidFill>
                  <a:schemeClr val="bg1"/>
                </a:solidFill>
              </a:rPr>
              <a:t>Since there</a:t>
            </a:r>
            <a:r>
              <a:rPr lang="ja-JP" altLang="en-US" sz="3200">
                <a:solidFill>
                  <a:schemeClr val="bg1"/>
                </a:solidFill>
              </a:rPr>
              <a:t>’</a:t>
            </a:r>
            <a:r>
              <a:rPr lang="en-US" sz="3200">
                <a:solidFill>
                  <a:schemeClr val="bg1"/>
                </a:solidFill>
              </a:rPr>
              <a:t>s a lot more </a:t>
            </a:r>
            <a:r>
              <a:rPr lang="en-US" sz="3200">
                <a:solidFill>
                  <a:srgbClr val="7030A0"/>
                </a:solidFill>
              </a:rPr>
              <a:t>mtDNA</a:t>
            </a:r>
            <a:r>
              <a:rPr lang="en-US" sz="3200">
                <a:solidFill>
                  <a:schemeClr val="bg1"/>
                </a:solidFill>
              </a:rPr>
              <a:t> than regular DNA, it </a:t>
            </a:r>
            <a:r>
              <a:rPr lang="en-US" sz="3200">
                <a:solidFill>
                  <a:srgbClr val="7030A0"/>
                </a:solidFill>
              </a:rPr>
              <a:t>degrades much more slowly</a:t>
            </a:r>
            <a:r>
              <a:rPr lang="en-US" sz="3200">
                <a:solidFill>
                  <a:schemeClr val="bg1"/>
                </a:solidFill>
              </a:rPr>
              <a:t>.</a:t>
            </a:r>
          </a:p>
          <a:p>
            <a:pPr>
              <a:spcBef>
                <a:spcPts val="800"/>
              </a:spcBef>
              <a:buClr>
                <a:srgbClr val="86D1EC"/>
              </a:buClr>
              <a:buSzPct val="90000"/>
              <a:buFont typeface="Arial" charset="0"/>
              <a:buChar char="•"/>
            </a:pPr>
            <a:r>
              <a:rPr lang="en-US" sz="3200">
                <a:solidFill>
                  <a:schemeClr val="bg1"/>
                </a:solidFill>
              </a:rPr>
              <a:t>mtDNA can be used to identify the remains of people who have been </a:t>
            </a:r>
            <a:r>
              <a:rPr lang="en-US" sz="3200">
                <a:solidFill>
                  <a:srgbClr val="7030A0"/>
                </a:solidFill>
              </a:rPr>
              <a:t>dead</a:t>
            </a:r>
            <a:r>
              <a:rPr lang="en-US" sz="3200">
                <a:solidFill>
                  <a:schemeClr val="bg1"/>
                </a:solidFill>
              </a:rPr>
              <a:t> for </a:t>
            </a:r>
            <a:r>
              <a:rPr lang="en-US" sz="3200">
                <a:solidFill>
                  <a:srgbClr val="7030A0"/>
                </a:solidFill>
              </a:rPr>
              <a:t>a very long time</a:t>
            </a:r>
            <a:r>
              <a:rPr lang="en-US" sz="3200">
                <a:solidFill>
                  <a:schemeClr val="bg1"/>
                </a:solidFill>
              </a:rPr>
              <a:t>.</a:t>
            </a:r>
          </a:p>
          <a:p>
            <a:pPr>
              <a:spcBef>
                <a:spcPts val="800"/>
              </a:spcBef>
              <a:buClr>
                <a:srgbClr val="86D1EC"/>
              </a:buClr>
              <a:buSzPct val="90000"/>
              <a:buFont typeface="Arial" charset="0"/>
              <a:buChar char="•"/>
            </a:pPr>
            <a:endParaRPr lang="en-US" sz="3200">
              <a:solidFill>
                <a:schemeClr val="bg1"/>
              </a:solidFill>
            </a:endParaRPr>
          </a:p>
          <a:p>
            <a:pPr>
              <a:spcBef>
                <a:spcPts val="800"/>
              </a:spcBef>
              <a:buSzPct val="90000"/>
            </a:pPr>
            <a:endParaRPr lang="en-US" sz="3200">
              <a:solidFill>
                <a:srgbClr val="FFCC00"/>
              </a:solidFill>
              <a:effectLst>
                <a:outerShdw blurRad="38100" dist="38100" dir="2700000" algn="tl">
                  <a:srgbClr val="000000"/>
                </a:outerShdw>
              </a:effectLst>
            </a:endParaRPr>
          </a:p>
        </p:txBody>
      </p:sp>
    </p:spTree>
    <p:extLst>
      <p:ext uri="{BB962C8B-B14F-4D97-AF65-F5344CB8AC3E}">
        <p14:creationId xmlns:p14="http://schemas.microsoft.com/office/powerpoint/2010/main" val="5176008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457200" y="1600200"/>
            <a:ext cx="822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US" altLang="en-US" sz="4800" b="1" smtClean="0">
                <a:solidFill>
                  <a:srgbClr val="C00000"/>
                </a:solidFill>
              </a:rPr>
              <a:t>Aim: What is DNA and how does it store information?</a:t>
            </a:r>
          </a:p>
        </p:txBody>
      </p:sp>
      <p:sp>
        <p:nvSpPr>
          <p:cNvPr id="100355" name="Text Box 2"/>
          <p:cNvSpPr txBox="1">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spcBef>
                <a:spcPts val="900"/>
              </a:spcBef>
              <a:buSzPct val="90000"/>
            </a:pPr>
            <a:r>
              <a:rPr lang="en-US" altLang="en-US" sz="3600" dirty="0" smtClean="0">
                <a:solidFill>
                  <a:srgbClr val="002060"/>
                </a:solidFill>
              </a:rPr>
              <a:t>Do Now:  on your paper</a:t>
            </a:r>
          </a:p>
          <a:p>
            <a:pPr algn="ctr" defTabSz="457200">
              <a:spcBef>
                <a:spcPts val="900"/>
              </a:spcBef>
              <a:buSzPct val="90000"/>
            </a:pPr>
            <a:r>
              <a:rPr lang="en-US" altLang="en-US" sz="3600" dirty="0" smtClean="0">
                <a:solidFill>
                  <a:srgbClr val="002060"/>
                </a:solidFill>
              </a:rPr>
              <a:t>Notes are </a:t>
            </a:r>
            <a:r>
              <a:rPr lang="en-US" altLang="en-US" sz="3600" dirty="0" smtClean="0">
                <a:solidFill>
                  <a:srgbClr val="C00000"/>
                </a:solidFill>
              </a:rPr>
              <a:t>dark red</a:t>
            </a:r>
            <a:r>
              <a:rPr lang="en-US" altLang="en-US" sz="3600" dirty="0" smtClean="0">
                <a:solidFill>
                  <a:srgbClr val="002060"/>
                </a:solidFill>
              </a:rPr>
              <a:t>.</a:t>
            </a:r>
          </a:p>
        </p:txBody>
      </p:sp>
    </p:spTree>
    <p:extLst>
      <p:ext uri="{BB962C8B-B14F-4D97-AF65-F5344CB8AC3E}">
        <p14:creationId xmlns:p14="http://schemas.microsoft.com/office/powerpoint/2010/main" val="157037338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endParaRPr lang="en-US" altLang="en-US" smtClean="0"/>
          </a:p>
        </p:txBody>
      </p:sp>
      <p:sp>
        <p:nvSpPr>
          <p:cNvPr id="101379" name="Rectangle 3"/>
          <p:cNvSpPr>
            <a:spLocks noGrp="1" noChangeArrowheads="1"/>
          </p:cNvSpPr>
          <p:nvPr>
            <p:ph type="body" idx="1"/>
          </p:nvPr>
        </p:nvSpPr>
        <p:spPr>
          <a:xfrm>
            <a:off x="228600" y="1600200"/>
            <a:ext cx="8458200" cy="4525963"/>
          </a:xfrm>
        </p:spPr>
        <p:txBody>
          <a:bodyPr/>
          <a:lstStyle/>
          <a:p>
            <a:r>
              <a:rPr lang="en-US" altLang="en-US" sz="4000" smtClean="0">
                <a:solidFill>
                  <a:schemeClr val="accent2"/>
                </a:solidFill>
              </a:rPr>
              <a:t>The Human body is made up of trillions of </a:t>
            </a:r>
            <a:r>
              <a:rPr lang="en-US" altLang="en-US" sz="4000" u="sng" smtClean="0">
                <a:solidFill>
                  <a:srgbClr val="990000"/>
                </a:solidFill>
              </a:rPr>
              <a:t>cells</a:t>
            </a:r>
            <a:endParaRPr lang="en-US" altLang="en-US" sz="4000" smtClean="0">
              <a:solidFill>
                <a:srgbClr val="990000"/>
              </a:solidFill>
            </a:endParaRPr>
          </a:p>
        </p:txBody>
      </p:sp>
      <p:pic>
        <p:nvPicPr>
          <p:cNvPr id="101380" name="Picture 4" descr="02_01-anima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048000"/>
            <a:ext cx="40386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2102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smtClean="0"/>
              <a:t> </a:t>
            </a:r>
          </a:p>
        </p:txBody>
      </p:sp>
      <p:sp>
        <p:nvSpPr>
          <p:cNvPr id="102403" name="Rectangle 3"/>
          <p:cNvSpPr>
            <a:spLocks noGrp="1" noChangeArrowheads="1"/>
          </p:cNvSpPr>
          <p:nvPr>
            <p:ph type="body" idx="1"/>
          </p:nvPr>
        </p:nvSpPr>
        <p:spPr>
          <a:xfrm>
            <a:off x="228600" y="1600200"/>
            <a:ext cx="8458200" cy="4525963"/>
          </a:xfrm>
        </p:spPr>
        <p:txBody>
          <a:bodyPr/>
          <a:lstStyle/>
          <a:p>
            <a:r>
              <a:rPr lang="en-US" altLang="en-US" sz="4000" smtClean="0">
                <a:solidFill>
                  <a:schemeClr val="accent2"/>
                </a:solidFill>
              </a:rPr>
              <a:t>Inside the cell is the control center, called the </a:t>
            </a:r>
            <a:r>
              <a:rPr lang="en-US" altLang="en-US" sz="4000" u="sng" smtClean="0">
                <a:solidFill>
                  <a:srgbClr val="990000"/>
                </a:solidFill>
              </a:rPr>
              <a:t>nucleus</a:t>
            </a:r>
            <a:endParaRPr lang="en-US" altLang="en-US" sz="4000" smtClean="0">
              <a:solidFill>
                <a:srgbClr val="990000"/>
              </a:solidFill>
            </a:endParaRPr>
          </a:p>
        </p:txBody>
      </p:sp>
      <p:pic>
        <p:nvPicPr>
          <p:cNvPr id="102404" name="Picture 4" descr="02_01-anima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048000"/>
            <a:ext cx="40386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descr="MC9004326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05200"/>
            <a:ext cx="3657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4874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smtClean="0"/>
              <a:t> </a:t>
            </a:r>
          </a:p>
        </p:txBody>
      </p:sp>
      <p:sp>
        <p:nvSpPr>
          <p:cNvPr id="103427" name="Rectangle 3"/>
          <p:cNvSpPr>
            <a:spLocks noGrp="1" noChangeArrowheads="1"/>
          </p:cNvSpPr>
          <p:nvPr>
            <p:ph type="body" idx="1"/>
          </p:nvPr>
        </p:nvSpPr>
        <p:spPr>
          <a:xfrm>
            <a:off x="-228600" y="381000"/>
            <a:ext cx="4495800" cy="5745163"/>
          </a:xfrm>
        </p:spPr>
        <p:txBody>
          <a:bodyPr/>
          <a:lstStyle/>
          <a:p>
            <a:r>
              <a:rPr lang="en-US" altLang="en-US" sz="4000" smtClean="0"/>
              <a:t>  </a:t>
            </a:r>
            <a:r>
              <a:rPr lang="en-US" altLang="en-US" sz="4000" smtClean="0">
                <a:solidFill>
                  <a:schemeClr val="accent2"/>
                </a:solidFill>
              </a:rPr>
              <a:t>Inside the control center is where all of the genetic information is found. This information is found in structures called </a:t>
            </a:r>
            <a:r>
              <a:rPr lang="en-US" altLang="en-US" sz="4000" u="sng" smtClean="0">
                <a:solidFill>
                  <a:srgbClr val="990000"/>
                </a:solidFill>
              </a:rPr>
              <a:t>chromosomes</a:t>
            </a:r>
            <a:endParaRPr lang="en-US" altLang="en-US" sz="4000" smtClean="0">
              <a:solidFill>
                <a:srgbClr val="990000"/>
              </a:solidFill>
            </a:endParaRPr>
          </a:p>
        </p:txBody>
      </p:sp>
      <p:pic>
        <p:nvPicPr>
          <p:cNvPr id="103428" name="Picture 4" descr="chromos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588" y="533400"/>
            <a:ext cx="5078412"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1099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50" name="Picture 2" descr="Human Chromosomes Photographic Pr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p:cNvSpPr>
            <a:spLocks noGrp="1" noChangeArrowheads="1"/>
          </p:cNvSpPr>
          <p:nvPr>
            <p:ph type="subTitle" idx="1"/>
          </p:nvPr>
        </p:nvSpPr>
        <p:spPr>
          <a:xfrm>
            <a:off x="2743200" y="6096000"/>
            <a:ext cx="6400800" cy="762000"/>
          </a:xfrm>
        </p:spPr>
        <p:txBody>
          <a:bodyPr/>
          <a:lstStyle/>
          <a:p>
            <a:r>
              <a:rPr lang="en-US" altLang="en-US" smtClean="0"/>
              <a:t>Human Chromosomes</a:t>
            </a:r>
          </a:p>
        </p:txBody>
      </p:sp>
    </p:spTree>
    <p:extLst>
      <p:ext uri="{BB962C8B-B14F-4D97-AF65-F5344CB8AC3E}">
        <p14:creationId xmlns:p14="http://schemas.microsoft.com/office/powerpoint/2010/main" val="611348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srcRect/>
          <a:stretch>
            <a:fillRect/>
          </a:stretch>
        </p:blipFill>
        <p:spPr bwMode="auto">
          <a:xfrm>
            <a:off x="228600" y="409575"/>
            <a:ext cx="8534400" cy="59340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smtClean="0"/>
              <a:t> </a:t>
            </a:r>
          </a:p>
        </p:txBody>
      </p:sp>
      <p:sp>
        <p:nvSpPr>
          <p:cNvPr id="105475" name="Rectangle 3"/>
          <p:cNvSpPr>
            <a:spLocks noGrp="1" noChangeArrowheads="1"/>
          </p:cNvSpPr>
          <p:nvPr>
            <p:ph type="body" idx="1"/>
          </p:nvPr>
        </p:nvSpPr>
        <p:spPr>
          <a:xfrm>
            <a:off x="457200" y="228600"/>
            <a:ext cx="8229600" cy="5897563"/>
          </a:xfrm>
        </p:spPr>
        <p:txBody>
          <a:bodyPr/>
          <a:lstStyle/>
          <a:p>
            <a:r>
              <a:rPr lang="en-US" altLang="en-US" sz="4000" smtClean="0">
                <a:solidFill>
                  <a:schemeClr val="accent2"/>
                </a:solidFill>
              </a:rPr>
              <a:t>The genetic information found inside these chromosomes is called </a:t>
            </a:r>
            <a:r>
              <a:rPr lang="en-US" altLang="en-US" sz="4000" u="sng" smtClean="0">
                <a:solidFill>
                  <a:srgbClr val="990000"/>
                </a:solidFill>
              </a:rPr>
              <a:t>deoxyribonucleic acid or DNA</a:t>
            </a:r>
            <a:endParaRPr lang="en-US" altLang="en-US" sz="4000" smtClean="0">
              <a:solidFill>
                <a:srgbClr val="990000"/>
              </a:solidFill>
            </a:endParaRPr>
          </a:p>
        </p:txBody>
      </p:sp>
      <p:pic>
        <p:nvPicPr>
          <p:cNvPr id="105476" name="Picture 4" descr="dna_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895600"/>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4804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smtClean="0"/>
              <a:t> </a:t>
            </a:r>
          </a:p>
        </p:txBody>
      </p:sp>
      <p:sp>
        <p:nvSpPr>
          <p:cNvPr id="106499" name="Rectangle 3"/>
          <p:cNvSpPr>
            <a:spLocks noGrp="1" noChangeArrowheads="1"/>
          </p:cNvSpPr>
          <p:nvPr>
            <p:ph type="body" idx="1"/>
          </p:nvPr>
        </p:nvSpPr>
        <p:spPr>
          <a:xfrm>
            <a:off x="457200" y="228600"/>
            <a:ext cx="8229600" cy="5897563"/>
          </a:xfrm>
        </p:spPr>
        <p:txBody>
          <a:bodyPr/>
          <a:lstStyle/>
          <a:p>
            <a:r>
              <a:rPr lang="en-US" altLang="en-US" sz="4000" smtClean="0">
                <a:solidFill>
                  <a:schemeClr val="accent2"/>
                </a:solidFill>
              </a:rPr>
              <a:t>Segments of Deoxyribonucleic Acid (DNA) that code for specific traits are called </a:t>
            </a:r>
            <a:r>
              <a:rPr lang="en-US" altLang="en-US" sz="4000" u="sng" smtClean="0">
                <a:solidFill>
                  <a:srgbClr val="990000"/>
                </a:solidFill>
              </a:rPr>
              <a:t>genes.</a:t>
            </a:r>
            <a:endParaRPr lang="en-US" altLang="en-US" sz="4000" smtClean="0">
              <a:solidFill>
                <a:srgbClr val="990000"/>
              </a:solidFill>
            </a:endParaRPr>
          </a:p>
        </p:txBody>
      </p:sp>
      <p:pic>
        <p:nvPicPr>
          <p:cNvPr id="106500" name="Picture 4" descr="g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362200"/>
            <a:ext cx="52578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8611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Text Box 1"/>
          <p:cNvSpPr txBox="1">
            <a:spLocks noChangeArrowheads="1"/>
          </p:cNvSpPr>
          <p:nvPr/>
        </p:nvSpPr>
        <p:spPr bwMode="auto">
          <a:xfrm>
            <a:off x="5397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GB" altLang="en-US" sz="4800" smtClean="0">
                <a:solidFill>
                  <a:srgbClr val="002060"/>
                </a:solidFill>
              </a:rPr>
              <a:t>Genetic code</a:t>
            </a:r>
          </a:p>
        </p:txBody>
      </p:sp>
      <p:sp>
        <p:nvSpPr>
          <p:cNvPr id="2" name="Text Box 2"/>
          <p:cNvSpPr txBox="1">
            <a:spLocks noChangeArrowheads="1"/>
          </p:cNvSpPr>
          <p:nvPr/>
        </p:nvSpPr>
        <p:spPr bwMode="auto">
          <a:xfrm>
            <a:off x="468313" y="1125538"/>
            <a:ext cx="7559675" cy="3600450"/>
          </a:xfrm>
          <a:prstGeom prst="rect">
            <a:avLst/>
          </a:prstGeom>
          <a:noFill/>
          <a:ln w="9525">
            <a:noFill/>
            <a:round/>
            <a:headEnd/>
            <a:tailEnd/>
          </a:ln>
          <a:effectLst/>
        </p:spPr>
        <p:txBody>
          <a:bodyPr/>
          <a:lstStyle/>
          <a:p>
            <a:pPr algn="ctr" defTabSz="457200">
              <a:spcBef>
                <a:spcPts val="900"/>
              </a:spcBef>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600">
                <a:solidFill>
                  <a:srgbClr val="002060"/>
                </a:solidFill>
                <a:effectLst>
                  <a:outerShdw blurRad="38100" dist="38100" dir="2700000" algn="tl">
                    <a:srgbClr val="000000"/>
                  </a:outerShdw>
                </a:effectLst>
              </a:rPr>
              <a:t>The structure of </a:t>
            </a:r>
            <a:r>
              <a:rPr lang="en-GB" sz="3600">
                <a:solidFill>
                  <a:srgbClr val="C00000"/>
                </a:solidFill>
                <a:effectLst>
                  <a:outerShdw blurRad="38100" dist="38100" dir="2700000" algn="tl">
                    <a:srgbClr val="000000"/>
                  </a:outerShdw>
                </a:effectLst>
              </a:rPr>
              <a:t>DNA</a:t>
            </a:r>
          </a:p>
          <a:p>
            <a:pPr algn="ctr" defTabSz="457200">
              <a:spcBef>
                <a:spcPts val="900"/>
              </a:spcBef>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3600">
              <a:solidFill>
                <a:srgbClr val="C00000"/>
              </a:solidFill>
              <a:effectLst>
                <a:outerShdw blurRad="38100" dist="38100" dir="2700000" algn="tl">
                  <a:srgbClr val="000000"/>
                </a:outerShdw>
              </a:effectLst>
            </a:endParaRPr>
          </a:p>
        </p:txBody>
      </p:sp>
      <p:pic>
        <p:nvPicPr>
          <p:cNvPr id="1075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989138"/>
            <a:ext cx="4465638"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90277476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GB" altLang="en-US" sz="4400" smtClean="0">
                <a:solidFill>
                  <a:srgbClr val="002060"/>
                </a:solidFill>
              </a:rPr>
              <a:t>Genes</a:t>
            </a:r>
          </a:p>
        </p:txBody>
      </p:sp>
      <p:sp>
        <p:nvSpPr>
          <p:cNvPr id="108547" name="Text Box 2"/>
          <p:cNvSpPr txBox="1">
            <a:spLocks noChangeArrowheads="1"/>
          </p:cNvSpPr>
          <p:nvPr/>
        </p:nvSpPr>
        <p:spPr bwMode="auto">
          <a:xfrm>
            <a:off x="457200" y="2276475"/>
            <a:ext cx="822960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a:spcBef>
                <a:spcPts val="800"/>
              </a:spcBef>
              <a:buClr>
                <a:srgbClr val="86D1EC"/>
              </a:buClr>
              <a:buSzPct val="90000"/>
              <a:buFont typeface="Times New Roman" pitchFamily="18" charset="0"/>
              <a:buBlip>
                <a:blip r:embed="rId3"/>
              </a:buBlip>
            </a:pPr>
            <a:r>
              <a:rPr lang="en-GB" altLang="en-US" sz="3200" smtClean="0">
                <a:solidFill>
                  <a:srgbClr val="C00000"/>
                </a:solidFill>
              </a:rPr>
              <a:t>Genes </a:t>
            </a:r>
            <a:r>
              <a:rPr lang="en-GB" altLang="en-US" sz="3200" smtClean="0">
                <a:solidFill>
                  <a:srgbClr val="002060"/>
                </a:solidFill>
              </a:rPr>
              <a:t>are</a:t>
            </a:r>
            <a:r>
              <a:rPr lang="en-GB" altLang="en-US" sz="3200" smtClean="0">
                <a:solidFill>
                  <a:srgbClr val="C00000"/>
                </a:solidFill>
              </a:rPr>
              <a:t> sections of DNA </a:t>
            </a:r>
            <a:r>
              <a:rPr lang="en-GB" altLang="en-US" sz="3200" smtClean="0">
                <a:solidFill>
                  <a:srgbClr val="002060"/>
                </a:solidFill>
              </a:rPr>
              <a:t>that contain</a:t>
            </a:r>
            <a:r>
              <a:rPr lang="en-GB" altLang="en-US" sz="3200" smtClean="0">
                <a:solidFill>
                  <a:srgbClr val="C00000"/>
                </a:solidFill>
              </a:rPr>
              <a:t> coded information </a:t>
            </a:r>
            <a:r>
              <a:rPr lang="en-GB" altLang="en-US" sz="3200" smtClean="0">
                <a:solidFill>
                  <a:srgbClr val="002060"/>
                </a:solidFill>
              </a:rPr>
              <a:t>that determine the nature and development of organisms</a:t>
            </a:r>
          </a:p>
          <a:p>
            <a:pPr defTabSz="457200">
              <a:spcBef>
                <a:spcPts val="800"/>
              </a:spcBef>
              <a:buClr>
                <a:srgbClr val="86D1EC"/>
              </a:buClr>
              <a:buSzPct val="90000"/>
              <a:buFont typeface="Times New Roman" pitchFamily="18" charset="0"/>
              <a:buBlip>
                <a:blip r:embed="rId3"/>
              </a:buBlip>
            </a:pPr>
            <a:r>
              <a:rPr lang="en-GB" altLang="en-US" sz="3200" smtClean="0">
                <a:solidFill>
                  <a:srgbClr val="002060"/>
                </a:solidFill>
              </a:rPr>
              <a:t>Genes are </a:t>
            </a:r>
            <a:r>
              <a:rPr lang="en-GB" altLang="en-US" sz="3200" smtClean="0">
                <a:solidFill>
                  <a:srgbClr val="C00000"/>
                </a:solidFill>
              </a:rPr>
              <a:t>inherited </a:t>
            </a:r>
            <a:r>
              <a:rPr lang="en-GB" altLang="en-US" sz="3200" smtClean="0">
                <a:solidFill>
                  <a:srgbClr val="002060"/>
                </a:solidFill>
              </a:rPr>
              <a:t>or </a:t>
            </a:r>
            <a:r>
              <a:rPr lang="en-GB" altLang="en-US" sz="3200" smtClean="0">
                <a:solidFill>
                  <a:srgbClr val="C00000"/>
                </a:solidFill>
              </a:rPr>
              <a:t>passed down </a:t>
            </a:r>
            <a:r>
              <a:rPr lang="en-GB" altLang="en-US" sz="3200" smtClean="0">
                <a:solidFill>
                  <a:srgbClr val="002060"/>
                </a:solidFill>
              </a:rPr>
              <a:t>from generation to generation.  Another word for this is</a:t>
            </a:r>
            <a:r>
              <a:rPr lang="en-GB" altLang="en-US" sz="3200" smtClean="0">
                <a:solidFill>
                  <a:srgbClr val="C00000"/>
                </a:solidFill>
              </a:rPr>
              <a:t> heredity.</a:t>
            </a:r>
          </a:p>
          <a:p>
            <a:pPr defTabSz="457200">
              <a:spcBef>
                <a:spcPts val="800"/>
              </a:spcBef>
              <a:buSzPct val="90000"/>
            </a:pPr>
            <a:endParaRPr lang="en-GB" altLang="en-US" sz="3200" smtClean="0">
              <a:solidFill>
                <a:srgbClr val="C00000"/>
              </a:solidFill>
            </a:endParaRPr>
          </a:p>
        </p:txBody>
      </p:sp>
    </p:spTree>
    <p:extLst>
      <p:ext uri="{BB962C8B-B14F-4D97-AF65-F5344CB8AC3E}">
        <p14:creationId xmlns:p14="http://schemas.microsoft.com/office/powerpoint/2010/main" val="345702110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457200" y="190500"/>
            <a:ext cx="8229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US" altLang="en-US" sz="4000" smtClean="0">
                <a:solidFill>
                  <a:srgbClr val="002060"/>
                </a:solidFill>
                <a:latin typeface="Comic Sans MS" pitchFamily="66" charset="0"/>
              </a:rPr>
              <a:t>Genes are made up of DNA.</a:t>
            </a:r>
            <a:br>
              <a:rPr lang="en-US" altLang="en-US" sz="4000" smtClean="0">
                <a:solidFill>
                  <a:srgbClr val="002060"/>
                </a:solidFill>
                <a:latin typeface="Comic Sans MS" pitchFamily="66" charset="0"/>
              </a:rPr>
            </a:br>
            <a:r>
              <a:rPr lang="en-US" altLang="en-US" sz="4000" smtClean="0">
                <a:solidFill>
                  <a:srgbClr val="002060"/>
                </a:solidFill>
                <a:latin typeface="Comic Sans MS" pitchFamily="66" charset="0"/>
              </a:rPr>
              <a:t>They can:</a:t>
            </a:r>
          </a:p>
        </p:txBody>
      </p:sp>
      <p:sp>
        <p:nvSpPr>
          <p:cNvPr id="109571"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6425" indent="-606425">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Arial" charset="0"/>
                <a:ea typeface="MS PGothic" pitchFamily="34" charset="-128"/>
              </a:defRPr>
            </a:lvl1pPr>
            <a:lvl2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Arial" charset="0"/>
                <a:ea typeface="MS PGothic" pitchFamily="34" charset="-128"/>
              </a:defRPr>
            </a:lvl2pPr>
            <a:lvl3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Arial" charset="0"/>
                <a:ea typeface="MS PGothic" pitchFamily="34" charset="-128"/>
              </a:defRPr>
            </a:lvl3pPr>
            <a:lvl4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Arial" charset="0"/>
                <a:ea typeface="MS PGothic" pitchFamily="34" charset="-128"/>
              </a:defRPr>
            </a:lvl4pPr>
            <a:lvl5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Arial" charset="0"/>
                <a:ea typeface="MS PGothic" pitchFamily="34" charset="-128"/>
              </a:defRPr>
            </a:lvl9pPr>
          </a:lstStyle>
          <a:p>
            <a:pPr defTabSz="457200">
              <a:spcBef>
                <a:spcPts val="800"/>
              </a:spcBef>
              <a:buClr>
                <a:srgbClr val="002060"/>
              </a:buClr>
              <a:buSzPct val="100000"/>
              <a:buFont typeface="Times New Roman" pitchFamily="18" charset="0"/>
              <a:buAutoNum type="arabicPeriod"/>
            </a:pPr>
            <a:r>
              <a:rPr lang="en-US" altLang="en-US" sz="3200" smtClean="0">
                <a:solidFill>
                  <a:srgbClr val="002060"/>
                </a:solidFill>
                <a:latin typeface="Comic Sans MS" pitchFamily="66" charset="0"/>
              </a:rPr>
              <a:t>Carry</a:t>
            </a:r>
            <a:r>
              <a:rPr lang="en-US" altLang="en-US" sz="3200" smtClean="0">
                <a:solidFill>
                  <a:srgbClr val="C00000"/>
                </a:solidFill>
                <a:latin typeface="Comic Sans MS" pitchFamily="66" charset="0"/>
              </a:rPr>
              <a:t> information</a:t>
            </a:r>
          </a:p>
          <a:p>
            <a:pPr defTabSz="457200">
              <a:spcBef>
                <a:spcPts val="800"/>
              </a:spcBef>
              <a:buClr>
                <a:srgbClr val="C00000"/>
              </a:buClr>
              <a:buSzPct val="100000"/>
              <a:buFont typeface="Times New Roman" pitchFamily="18" charset="0"/>
              <a:buAutoNum type="arabicPeriod"/>
            </a:pPr>
            <a:r>
              <a:rPr lang="en-US" altLang="en-US" sz="3200" smtClean="0">
                <a:solidFill>
                  <a:srgbClr val="C00000"/>
                </a:solidFill>
                <a:latin typeface="Comic Sans MS" pitchFamily="66" charset="0"/>
              </a:rPr>
              <a:t>Reproduce </a:t>
            </a:r>
            <a:r>
              <a:rPr lang="en-US" altLang="en-US" sz="3200" smtClean="0">
                <a:solidFill>
                  <a:srgbClr val="002060"/>
                </a:solidFill>
                <a:latin typeface="Comic Sans MS" pitchFamily="66" charset="0"/>
              </a:rPr>
              <a:t>themselves</a:t>
            </a:r>
          </a:p>
          <a:p>
            <a:pPr defTabSz="457200">
              <a:spcBef>
                <a:spcPts val="800"/>
              </a:spcBef>
              <a:buClr>
                <a:srgbClr val="002060"/>
              </a:buClr>
              <a:buSzPct val="100000"/>
              <a:buFont typeface="Times New Roman" pitchFamily="18" charset="0"/>
              <a:buAutoNum type="arabicPeriod"/>
            </a:pPr>
            <a:r>
              <a:rPr lang="en-US" altLang="en-US" sz="3200" smtClean="0">
                <a:solidFill>
                  <a:srgbClr val="002060"/>
                </a:solidFill>
                <a:latin typeface="Comic Sans MS" pitchFamily="66" charset="0"/>
              </a:rPr>
              <a:t>Tell ribosomes how to make</a:t>
            </a:r>
            <a:r>
              <a:rPr lang="en-US" altLang="en-US" sz="3200" smtClean="0">
                <a:solidFill>
                  <a:srgbClr val="C00000"/>
                </a:solidFill>
                <a:latin typeface="Comic Sans MS" pitchFamily="66" charset="0"/>
              </a:rPr>
              <a:t> proteins</a:t>
            </a:r>
          </a:p>
        </p:txBody>
      </p:sp>
      <p:sp>
        <p:nvSpPr>
          <p:cNvPr id="109572" name="Rectangle 3"/>
          <p:cNvSpPr>
            <a:spLocks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pic>
        <p:nvPicPr>
          <p:cNvPr id="1095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357563"/>
            <a:ext cx="2908300" cy="350043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52035537"/>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GB" altLang="en-US" sz="4400" smtClean="0">
                <a:solidFill>
                  <a:srgbClr val="002060"/>
                </a:solidFill>
                <a:latin typeface="Comic Sans MS" pitchFamily="66" charset="0"/>
              </a:rPr>
              <a:t>Allele</a:t>
            </a:r>
          </a:p>
        </p:txBody>
      </p:sp>
      <p:sp>
        <p:nvSpPr>
          <p:cNvPr id="110595"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a:spcBef>
                <a:spcPts val="800"/>
              </a:spcBef>
              <a:buClr>
                <a:srgbClr val="002060"/>
              </a:buClr>
              <a:buSzPct val="100000"/>
              <a:buFont typeface="Comic Sans MS" pitchFamily="66" charset="0"/>
              <a:buChar char="•"/>
            </a:pPr>
            <a:r>
              <a:rPr lang="en-GB" altLang="en-US" sz="3200" smtClean="0">
                <a:solidFill>
                  <a:srgbClr val="002060"/>
                </a:solidFill>
                <a:latin typeface="Comic Sans MS" pitchFamily="66" charset="0"/>
              </a:rPr>
              <a:t>A </a:t>
            </a:r>
            <a:r>
              <a:rPr lang="en-GB" altLang="en-US" sz="3200" smtClean="0">
                <a:solidFill>
                  <a:srgbClr val="C00000"/>
                </a:solidFill>
                <a:latin typeface="Comic Sans MS" pitchFamily="66" charset="0"/>
              </a:rPr>
              <a:t>different form </a:t>
            </a:r>
            <a:r>
              <a:rPr lang="en-GB" altLang="en-US" sz="3200" smtClean="0">
                <a:solidFill>
                  <a:srgbClr val="002060"/>
                </a:solidFill>
                <a:latin typeface="Comic Sans MS" pitchFamily="66" charset="0"/>
              </a:rPr>
              <a:t>of a</a:t>
            </a:r>
            <a:r>
              <a:rPr lang="en-GB" altLang="en-US" sz="3200" smtClean="0">
                <a:solidFill>
                  <a:srgbClr val="C00000"/>
                </a:solidFill>
                <a:latin typeface="Comic Sans MS" pitchFamily="66" charset="0"/>
              </a:rPr>
              <a:t> gene, </a:t>
            </a:r>
            <a:r>
              <a:rPr lang="en-GB" altLang="en-US" sz="3200" smtClean="0">
                <a:solidFill>
                  <a:srgbClr val="002060"/>
                </a:solidFill>
                <a:latin typeface="Comic Sans MS" pitchFamily="66" charset="0"/>
              </a:rPr>
              <a:t>positioned in the</a:t>
            </a:r>
            <a:r>
              <a:rPr lang="en-GB" altLang="en-US" sz="3200" smtClean="0">
                <a:solidFill>
                  <a:srgbClr val="C00000"/>
                </a:solidFill>
                <a:latin typeface="Comic Sans MS" pitchFamily="66" charset="0"/>
              </a:rPr>
              <a:t> same place </a:t>
            </a:r>
            <a:r>
              <a:rPr lang="en-GB" altLang="en-US" sz="3200" smtClean="0">
                <a:solidFill>
                  <a:srgbClr val="002060"/>
                </a:solidFill>
                <a:latin typeface="Comic Sans MS" pitchFamily="66" charset="0"/>
              </a:rPr>
              <a:t>(locus) on </a:t>
            </a:r>
            <a:r>
              <a:rPr lang="en-GB" altLang="en-US" sz="3200" smtClean="0">
                <a:solidFill>
                  <a:srgbClr val="C00000"/>
                </a:solidFill>
                <a:latin typeface="Comic Sans MS" pitchFamily="66" charset="0"/>
              </a:rPr>
              <a:t>homologous chromosomes</a:t>
            </a:r>
          </a:p>
        </p:txBody>
      </p:sp>
      <p:sp>
        <p:nvSpPr>
          <p:cNvPr id="110596" name="Text Box 3"/>
          <p:cNvSpPr txBox="1">
            <a:spLocks noChangeArrowheads="1"/>
          </p:cNvSpPr>
          <p:nvPr/>
        </p:nvSpPr>
        <p:spPr bwMode="auto">
          <a:xfrm>
            <a:off x="1406525" y="3213100"/>
            <a:ext cx="44418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buSzPct val="100000"/>
            </a:pPr>
            <a:r>
              <a:rPr lang="en-GB" altLang="en-US" sz="2800" smtClean="0">
                <a:solidFill>
                  <a:srgbClr val="FFFFFF"/>
                </a:solidFill>
                <a:latin typeface="Comic Sans MS" pitchFamily="66" charset="0"/>
              </a:rPr>
              <a:t>Homologous chromosomes</a:t>
            </a:r>
          </a:p>
        </p:txBody>
      </p:sp>
      <p:sp>
        <p:nvSpPr>
          <p:cNvPr id="110597" name="Oval 4"/>
          <p:cNvSpPr>
            <a:spLocks noChangeArrowheads="1"/>
          </p:cNvSpPr>
          <p:nvPr/>
        </p:nvSpPr>
        <p:spPr bwMode="auto">
          <a:xfrm>
            <a:off x="6096000" y="5715000"/>
            <a:ext cx="265113" cy="266700"/>
          </a:xfrm>
          <a:prstGeom prst="ellipse">
            <a:avLst/>
          </a:prstGeom>
          <a:solidFill>
            <a:srgbClr val="80808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0598" name="Oval 5"/>
          <p:cNvSpPr>
            <a:spLocks noChangeArrowheads="1"/>
          </p:cNvSpPr>
          <p:nvPr/>
        </p:nvSpPr>
        <p:spPr bwMode="auto">
          <a:xfrm>
            <a:off x="6477000" y="5715000"/>
            <a:ext cx="265113" cy="266700"/>
          </a:xfrm>
          <a:prstGeom prst="ellipse">
            <a:avLst/>
          </a:prstGeom>
          <a:solidFill>
            <a:srgbClr val="00FF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0599" name="Oval 6"/>
          <p:cNvSpPr>
            <a:spLocks noChangeArrowheads="1"/>
          </p:cNvSpPr>
          <p:nvPr/>
        </p:nvSpPr>
        <p:spPr bwMode="auto">
          <a:xfrm>
            <a:off x="6858000" y="5715000"/>
            <a:ext cx="265113" cy="266700"/>
          </a:xfrm>
          <a:prstGeom prst="ellipse">
            <a:avLst/>
          </a:prstGeom>
          <a:solidFill>
            <a:srgbClr val="00FFFF"/>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0600" name="Oval 7"/>
          <p:cNvSpPr>
            <a:spLocks noChangeArrowheads="1"/>
          </p:cNvSpPr>
          <p:nvPr/>
        </p:nvSpPr>
        <p:spPr bwMode="auto">
          <a:xfrm>
            <a:off x="7239000" y="5715000"/>
            <a:ext cx="265113" cy="266700"/>
          </a:xfrm>
          <a:prstGeom prst="ellipse">
            <a:avLst/>
          </a:prstGeom>
          <a:solidFill>
            <a:srgbClr val="9933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0601" name="Text Box 8"/>
          <p:cNvSpPr txBox="1">
            <a:spLocks noChangeArrowheads="1"/>
          </p:cNvSpPr>
          <p:nvPr/>
        </p:nvSpPr>
        <p:spPr bwMode="auto">
          <a:xfrm>
            <a:off x="0" y="4724400"/>
            <a:ext cx="23399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buSzPct val="100000"/>
            </a:pPr>
            <a:r>
              <a:rPr lang="en-GB" altLang="en-US" sz="2800" smtClean="0">
                <a:solidFill>
                  <a:srgbClr val="FFFFFF"/>
                </a:solidFill>
                <a:latin typeface="Comic Sans MS" pitchFamily="66" charset="0"/>
              </a:rPr>
              <a:t>Gene locus – position on the chromosome</a:t>
            </a:r>
          </a:p>
        </p:txBody>
      </p:sp>
      <p:sp>
        <p:nvSpPr>
          <p:cNvPr id="110602" name="Text Box 9"/>
          <p:cNvSpPr txBox="1">
            <a:spLocks noChangeArrowheads="1"/>
          </p:cNvSpPr>
          <p:nvPr/>
        </p:nvSpPr>
        <p:spPr bwMode="auto">
          <a:xfrm>
            <a:off x="5110163" y="4343400"/>
            <a:ext cx="38576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buSzPct val="100000"/>
            </a:pPr>
            <a:r>
              <a:rPr lang="en-GB" altLang="en-US" sz="2800" smtClean="0">
                <a:solidFill>
                  <a:srgbClr val="FFFFFF"/>
                </a:solidFill>
                <a:latin typeface="Comic Sans MS" pitchFamily="66" charset="0"/>
              </a:rPr>
              <a:t>Alleles (different </a:t>
            </a:r>
          </a:p>
          <a:p>
            <a:pPr defTabSz="457200" eaLnBrk="0" hangingPunct="0">
              <a:buSzPct val="100000"/>
            </a:pPr>
            <a:r>
              <a:rPr lang="en-GB" altLang="en-US" sz="2800" smtClean="0">
                <a:solidFill>
                  <a:srgbClr val="FFFFFF"/>
                </a:solidFill>
                <a:latin typeface="Comic Sans MS" pitchFamily="66" charset="0"/>
              </a:rPr>
              <a:t>versions of the genes)</a:t>
            </a:r>
          </a:p>
          <a:p>
            <a:pPr defTabSz="457200" eaLnBrk="0" hangingPunct="0">
              <a:buSzPct val="100000"/>
            </a:pPr>
            <a:r>
              <a:rPr lang="en-GB" altLang="en-US" sz="2800" smtClean="0">
                <a:solidFill>
                  <a:srgbClr val="FFFFFF"/>
                </a:solidFill>
                <a:latin typeface="Comic Sans MS" pitchFamily="66" charset="0"/>
              </a:rPr>
              <a:t>i.e. eye color</a:t>
            </a:r>
          </a:p>
        </p:txBody>
      </p:sp>
      <p:pic>
        <p:nvPicPr>
          <p:cNvPr id="11060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733800"/>
            <a:ext cx="23637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0604" name="Line 11"/>
          <p:cNvSpPr>
            <a:spLocks noChangeShapeType="1"/>
          </p:cNvSpPr>
          <p:nvPr/>
        </p:nvSpPr>
        <p:spPr bwMode="auto">
          <a:xfrm>
            <a:off x="914400" y="5715000"/>
            <a:ext cx="1524000" cy="381000"/>
          </a:xfrm>
          <a:prstGeom prst="line">
            <a:avLst/>
          </a:prstGeom>
          <a:noFill/>
          <a:ln w="7632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Tree>
    <p:extLst>
      <p:ext uri="{BB962C8B-B14F-4D97-AF65-F5344CB8AC3E}">
        <p14:creationId xmlns:p14="http://schemas.microsoft.com/office/powerpoint/2010/main" val="1571771139"/>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GB" altLang="en-US" sz="4400" smtClean="0">
                <a:solidFill>
                  <a:srgbClr val="002060"/>
                </a:solidFill>
                <a:latin typeface="Comic Sans MS" pitchFamily="66" charset="0"/>
              </a:rPr>
              <a:t>Homologous chromosomes</a:t>
            </a:r>
          </a:p>
        </p:txBody>
      </p:sp>
      <p:pic>
        <p:nvPicPr>
          <p:cNvPr id="1116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068638"/>
            <a:ext cx="5830887"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1620" name="Text Box 3"/>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a:spcBef>
                <a:spcPts val="800"/>
              </a:spcBef>
              <a:buClr>
                <a:srgbClr val="002060"/>
              </a:buClr>
              <a:buSzPct val="100000"/>
              <a:buFont typeface="Comic Sans MS" pitchFamily="66" charset="0"/>
              <a:buChar char="•"/>
            </a:pPr>
            <a:r>
              <a:rPr lang="en-GB" altLang="en-US" sz="3200" smtClean="0">
                <a:solidFill>
                  <a:srgbClr val="002060"/>
                </a:solidFill>
                <a:latin typeface="Comic Sans MS" pitchFamily="66" charset="0"/>
              </a:rPr>
              <a:t>Two chromosomes which contain the </a:t>
            </a:r>
            <a:r>
              <a:rPr lang="en-GB" altLang="en-US" sz="3200" smtClean="0">
                <a:solidFill>
                  <a:srgbClr val="FF0066"/>
                </a:solidFill>
                <a:latin typeface="Comic Sans MS" pitchFamily="66" charset="0"/>
              </a:rPr>
              <a:t>same genes </a:t>
            </a:r>
            <a:r>
              <a:rPr lang="en-GB" altLang="en-US" sz="3200" smtClean="0">
                <a:solidFill>
                  <a:srgbClr val="002060"/>
                </a:solidFill>
                <a:latin typeface="Comic Sans MS" pitchFamily="66" charset="0"/>
              </a:rPr>
              <a:t>but may contain </a:t>
            </a:r>
            <a:r>
              <a:rPr lang="en-GB" altLang="en-US" sz="3200" smtClean="0">
                <a:solidFill>
                  <a:srgbClr val="FF0066"/>
                </a:solidFill>
                <a:latin typeface="Comic Sans MS" pitchFamily="66" charset="0"/>
              </a:rPr>
              <a:t>different alleles</a:t>
            </a:r>
          </a:p>
        </p:txBody>
      </p:sp>
    </p:spTree>
    <p:extLst>
      <p:ext uri="{BB962C8B-B14F-4D97-AF65-F5344CB8AC3E}">
        <p14:creationId xmlns:p14="http://schemas.microsoft.com/office/powerpoint/2010/main" val="2236044777"/>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GB" altLang="en-US" sz="4400" smtClean="0">
                <a:solidFill>
                  <a:srgbClr val="000000"/>
                </a:solidFill>
                <a:latin typeface="Comic Sans MS" pitchFamily="66" charset="0"/>
              </a:rPr>
              <a:t>DNA nucleotides</a:t>
            </a:r>
          </a:p>
        </p:txBody>
      </p:sp>
      <p:sp>
        <p:nvSpPr>
          <p:cNvPr id="112643" name="Oval 2"/>
          <p:cNvSpPr>
            <a:spLocks noChangeArrowheads="1"/>
          </p:cNvSpPr>
          <p:nvPr/>
        </p:nvSpPr>
        <p:spPr bwMode="auto">
          <a:xfrm>
            <a:off x="1803400" y="1268413"/>
            <a:ext cx="1384300" cy="1392237"/>
          </a:xfrm>
          <a:prstGeom prst="ellipse">
            <a:avLst/>
          </a:prstGeom>
          <a:solidFill>
            <a:srgbClr val="BBE0E3"/>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2644" name="AutoShape 3"/>
          <p:cNvSpPr>
            <a:spLocks noChangeArrowheads="1"/>
          </p:cNvSpPr>
          <p:nvPr/>
        </p:nvSpPr>
        <p:spPr bwMode="auto">
          <a:xfrm>
            <a:off x="2349500" y="3790950"/>
            <a:ext cx="1454150" cy="1392238"/>
          </a:xfrm>
          <a:prstGeom prst="pentagon">
            <a:avLst/>
          </a:prstGeom>
          <a:solidFill>
            <a:srgbClr val="00FF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2645" name="Rectangle 4"/>
          <p:cNvSpPr>
            <a:spLocks noChangeArrowheads="1"/>
          </p:cNvSpPr>
          <p:nvPr/>
        </p:nvSpPr>
        <p:spPr bwMode="auto">
          <a:xfrm>
            <a:off x="5507038" y="3898900"/>
            <a:ext cx="2286000" cy="844550"/>
          </a:xfrm>
          <a:prstGeom prst="rect">
            <a:avLst/>
          </a:prstGeom>
          <a:solidFill>
            <a:srgbClr val="FF00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2646" name="Line 5"/>
          <p:cNvSpPr>
            <a:spLocks noChangeShapeType="1"/>
          </p:cNvSpPr>
          <p:nvPr/>
        </p:nvSpPr>
        <p:spPr bwMode="auto">
          <a:xfrm>
            <a:off x="3765550" y="4340225"/>
            <a:ext cx="1741488"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2647" name="Line 6"/>
          <p:cNvSpPr>
            <a:spLocks noChangeShapeType="1"/>
          </p:cNvSpPr>
          <p:nvPr/>
        </p:nvSpPr>
        <p:spPr bwMode="auto">
          <a:xfrm flipV="1">
            <a:off x="2349500" y="2689225"/>
            <a:ext cx="107950" cy="16541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2648" name="Text Box 7"/>
          <p:cNvSpPr txBox="1">
            <a:spLocks noChangeArrowheads="1"/>
          </p:cNvSpPr>
          <p:nvPr/>
        </p:nvSpPr>
        <p:spPr bwMode="auto">
          <a:xfrm>
            <a:off x="3328988" y="1725613"/>
            <a:ext cx="2511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buSzPct val="100000"/>
            </a:pPr>
            <a:r>
              <a:rPr lang="en-GB" altLang="en-US" smtClean="0">
                <a:solidFill>
                  <a:srgbClr val="FF0066"/>
                </a:solidFill>
                <a:latin typeface="Comic Sans MS" pitchFamily="66" charset="0"/>
              </a:rPr>
              <a:t>Phosphate group</a:t>
            </a:r>
          </a:p>
        </p:txBody>
      </p:sp>
      <p:sp>
        <p:nvSpPr>
          <p:cNvPr id="112649" name="Text Box 8"/>
          <p:cNvSpPr txBox="1">
            <a:spLocks noChangeArrowheads="1"/>
          </p:cNvSpPr>
          <p:nvPr/>
        </p:nvSpPr>
        <p:spPr bwMode="auto">
          <a:xfrm>
            <a:off x="2535238" y="5326063"/>
            <a:ext cx="2146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buSzPct val="100000"/>
            </a:pPr>
            <a:r>
              <a:rPr lang="en-GB" altLang="en-US" smtClean="0">
                <a:solidFill>
                  <a:srgbClr val="FF0066"/>
                </a:solidFill>
                <a:latin typeface="Comic Sans MS" pitchFamily="66" charset="0"/>
              </a:rPr>
              <a:t>Pentose sugar</a:t>
            </a:r>
          </a:p>
        </p:txBody>
      </p:sp>
      <p:sp>
        <p:nvSpPr>
          <p:cNvPr id="112650" name="Text Box 9"/>
          <p:cNvSpPr txBox="1">
            <a:spLocks noChangeArrowheads="1"/>
          </p:cNvSpPr>
          <p:nvPr/>
        </p:nvSpPr>
        <p:spPr bwMode="auto">
          <a:xfrm>
            <a:off x="5489575" y="4822825"/>
            <a:ext cx="2657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buSzPct val="100000"/>
            </a:pPr>
            <a:r>
              <a:rPr lang="en-GB" altLang="en-US" smtClean="0">
                <a:solidFill>
                  <a:srgbClr val="FF0066"/>
                </a:solidFill>
                <a:latin typeface="Comic Sans MS" pitchFamily="66" charset="0"/>
              </a:rPr>
              <a:t>Nitrogenous base</a:t>
            </a:r>
          </a:p>
        </p:txBody>
      </p:sp>
    </p:spTree>
    <p:extLst>
      <p:ext uri="{BB962C8B-B14F-4D97-AF65-F5344CB8AC3E}">
        <p14:creationId xmlns:p14="http://schemas.microsoft.com/office/powerpoint/2010/main" val="2364664437"/>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3666" name="Group 1"/>
          <p:cNvGrpSpPr>
            <a:grpSpLocks/>
          </p:cNvGrpSpPr>
          <p:nvPr/>
        </p:nvGrpSpPr>
        <p:grpSpPr bwMode="auto">
          <a:xfrm>
            <a:off x="2700338" y="333375"/>
            <a:ext cx="1851025" cy="1392238"/>
            <a:chOff x="1701" y="210"/>
            <a:chExt cx="1166" cy="877"/>
          </a:xfrm>
        </p:grpSpPr>
        <p:sp>
          <p:nvSpPr>
            <p:cNvPr id="113696" name="Oval 2"/>
            <p:cNvSpPr>
              <a:spLocks noChangeArrowheads="1"/>
            </p:cNvSpPr>
            <p:nvPr/>
          </p:nvSpPr>
          <p:spPr bwMode="auto">
            <a:xfrm>
              <a:off x="1701" y="210"/>
              <a:ext cx="270" cy="312"/>
            </a:xfrm>
            <a:prstGeom prst="ellipse">
              <a:avLst/>
            </a:prstGeom>
            <a:solidFill>
              <a:srgbClr val="BBE0E3"/>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97" name="AutoShape 3"/>
            <p:cNvSpPr>
              <a:spLocks noChangeArrowheads="1"/>
            </p:cNvSpPr>
            <p:nvPr/>
          </p:nvSpPr>
          <p:spPr bwMode="auto">
            <a:xfrm>
              <a:off x="1807" y="776"/>
              <a:ext cx="283" cy="312"/>
            </a:xfrm>
            <a:prstGeom prst="pentagon">
              <a:avLst/>
            </a:prstGeom>
            <a:solidFill>
              <a:srgbClr val="00FF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98" name="Rectangle 4"/>
            <p:cNvSpPr>
              <a:spLocks noChangeArrowheads="1"/>
            </p:cNvSpPr>
            <p:nvPr/>
          </p:nvSpPr>
          <p:spPr bwMode="auto">
            <a:xfrm>
              <a:off x="2423" y="800"/>
              <a:ext cx="445" cy="189"/>
            </a:xfrm>
            <a:prstGeom prst="rect">
              <a:avLst/>
            </a:prstGeom>
            <a:solidFill>
              <a:srgbClr val="FF00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99" name="Line 5"/>
            <p:cNvSpPr>
              <a:spLocks noChangeShapeType="1"/>
            </p:cNvSpPr>
            <p:nvPr/>
          </p:nvSpPr>
          <p:spPr bwMode="auto">
            <a:xfrm>
              <a:off x="2083" y="899"/>
              <a:ext cx="339"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3700" name="Line 6"/>
            <p:cNvSpPr>
              <a:spLocks noChangeShapeType="1"/>
            </p:cNvSpPr>
            <p:nvPr/>
          </p:nvSpPr>
          <p:spPr bwMode="auto">
            <a:xfrm flipV="1">
              <a:off x="1807" y="527"/>
              <a:ext cx="21" cy="373"/>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grpSp>
      <p:grpSp>
        <p:nvGrpSpPr>
          <p:cNvPr id="113667" name="Group 7"/>
          <p:cNvGrpSpPr>
            <a:grpSpLocks/>
          </p:cNvGrpSpPr>
          <p:nvPr/>
        </p:nvGrpSpPr>
        <p:grpSpPr bwMode="auto">
          <a:xfrm>
            <a:off x="2627313" y="1916113"/>
            <a:ext cx="1851025" cy="1392237"/>
            <a:chOff x="1655" y="1207"/>
            <a:chExt cx="1166" cy="877"/>
          </a:xfrm>
        </p:grpSpPr>
        <p:sp>
          <p:nvSpPr>
            <p:cNvPr id="113691" name="Oval 8"/>
            <p:cNvSpPr>
              <a:spLocks noChangeArrowheads="1"/>
            </p:cNvSpPr>
            <p:nvPr/>
          </p:nvSpPr>
          <p:spPr bwMode="auto">
            <a:xfrm>
              <a:off x="1655" y="1207"/>
              <a:ext cx="270" cy="312"/>
            </a:xfrm>
            <a:prstGeom prst="ellipse">
              <a:avLst/>
            </a:prstGeom>
            <a:solidFill>
              <a:srgbClr val="BBE0E3"/>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92" name="AutoShape 9"/>
            <p:cNvSpPr>
              <a:spLocks noChangeArrowheads="1"/>
            </p:cNvSpPr>
            <p:nvPr/>
          </p:nvSpPr>
          <p:spPr bwMode="auto">
            <a:xfrm>
              <a:off x="1761" y="1773"/>
              <a:ext cx="283" cy="312"/>
            </a:xfrm>
            <a:prstGeom prst="pentagon">
              <a:avLst/>
            </a:prstGeom>
            <a:solidFill>
              <a:srgbClr val="00FF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93" name="Rectangle 10"/>
            <p:cNvSpPr>
              <a:spLocks noChangeArrowheads="1"/>
            </p:cNvSpPr>
            <p:nvPr/>
          </p:nvSpPr>
          <p:spPr bwMode="auto">
            <a:xfrm>
              <a:off x="2377" y="1797"/>
              <a:ext cx="445" cy="189"/>
            </a:xfrm>
            <a:prstGeom prst="rect">
              <a:avLst/>
            </a:prstGeom>
            <a:solidFill>
              <a:srgbClr val="FF00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94" name="Line 11"/>
            <p:cNvSpPr>
              <a:spLocks noChangeShapeType="1"/>
            </p:cNvSpPr>
            <p:nvPr/>
          </p:nvSpPr>
          <p:spPr bwMode="auto">
            <a:xfrm>
              <a:off x="2037" y="1896"/>
              <a:ext cx="339"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3695" name="Line 12"/>
            <p:cNvSpPr>
              <a:spLocks noChangeShapeType="1"/>
            </p:cNvSpPr>
            <p:nvPr/>
          </p:nvSpPr>
          <p:spPr bwMode="auto">
            <a:xfrm flipV="1">
              <a:off x="1761" y="1525"/>
              <a:ext cx="21" cy="373"/>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grpSp>
      <p:grpSp>
        <p:nvGrpSpPr>
          <p:cNvPr id="113668" name="Group 13"/>
          <p:cNvGrpSpPr>
            <a:grpSpLocks/>
          </p:cNvGrpSpPr>
          <p:nvPr/>
        </p:nvGrpSpPr>
        <p:grpSpPr bwMode="auto">
          <a:xfrm>
            <a:off x="2627313" y="3500438"/>
            <a:ext cx="1851025" cy="1392237"/>
            <a:chOff x="1655" y="2205"/>
            <a:chExt cx="1166" cy="877"/>
          </a:xfrm>
        </p:grpSpPr>
        <p:sp>
          <p:nvSpPr>
            <p:cNvPr id="113686" name="Oval 14"/>
            <p:cNvSpPr>
              <a:spLocks noChangeArrowheads="1"/>
            </p:cNvSpPr>
            <p:nvPr/>
          </p:nvSpPr>
          <p:spPr bwMode="auto">
            <a:xfrm>
              <a:off x="1655" y="2205"/>
              <a:ext cx="270" cy="312"/>
            </a:xfrm>
            <a:prstGeom prst="ellipse">
              <a:avLst/>
            </a:prstGeom>
            <a:solidFill>
              <a:srgbClr val="BBE0E3"/>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87" name="AutoShape 15"/>
            <p:cNvSpPr>
              <a:spLocks noChangeArrowheads="1"/>
            </p:cNvSpPr>
            <p:nvPr/>
          </p:nvSpPr>
          <p:spPr bwMode="auto">
            <a:xfrm>
              <a:off x="1761" y="2771"/>
              <a:ext cx="283" cy="312"/>
            </a:xfrm>
            <a:prstGeom prst="pentagon">
              <a:avLst/>
            </a:prstGeom>
            <a:solidFill>
              <a:srgbClr val="00FF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88" name="Rectangle 16"/>
            <p:cNvSpPr>
              <a:spLocks noChangeArrowheads="1"/>
            </p:cNvSpPr>
            <p:nvPr/>
          </p:nvSpPr>
          <p:spPr bwMode="auto">
            <a:xfrm>
              <a:off x="2377" y="2795"/>
              <a:ext cx="445" cy="189"/>
            </a:xfrm>
            <a:prstGeom prst="rect">
              <a:avLst/>
            </a:prstGeom>
            <a:solidFill>
              <a:srgbClr val="FF00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89" name="Line 17"/>
            <p:cNvSpPr>
              <a:spLocks noChangeShapeType="1"/>
            </p:cNvSpPr>
            <p:nvPr/>
          </p:nvSpPr>
          <p:spPr bwMode="auto">
            <a:xfrm>
              <a:off x="2037" y="2894"/>
              <a:ext cx="339"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3690" name="Line 18"/>
            <p:cNvSpPr>
              <a:spLocks noChangeShapeType="1"/>
            </p:cNvSpPr>
            <p:nvPr/>
          </p:nvSpPr>
          <p:spPr bwMode="auto">
            <a:xfrm flipV="1">
              <a:off x="1761" y="2522"/>
              <a:ext cx="21" cy="373"/>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grpSp>
      <p:grpSp>
        <p:nvGrpSpPr>
          <p:cNvPr id="113669" name="Group 19"/>
          <p:cNvGrpSpPr>
            <a:grpSpLocks/>
          </p:cNvGrpSpPr>
          <p:nvPr/>
        </p:nvGrpSpPr>
        <p:grpSpPr bwMode="auto">
          <a:xfrm>
            <a:off x="2627313" y="5084763"/>
            <a:ext cx="1851025" cy="1392237"/>
            <a:chOff x="1655" y="3203"/>
            <a:chExt cx="1166" cy="877"/>
          </a:xfrm>
        </p:grpSpPr>
        <p:sp>
          <p:nvSpPr>
            <p:cNvPr id="113681" name="Oval 20"/>
            <p:cNvSpPr>
              <a:spLocks noChangeArrowheads="1"/>
            </p:cNvSpPr>
            <p:nvPr/>
          </p:nvSpPr>
          <p:spPr bwMode="auto">
            <a:xfrm>
              <a:off x="1655" y="3203"/>
              <a:ext cx="270" cy="312"/>
            </a:xfrm>
            <a:prstGeom prst="ellipse">
              <a:avLst/>
            </a:prstGeom>
            <a:solidFill>
              <a:srgbClr val="BBE0E3"/>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82" name="AutoShape 21"/>
            <p:cNvSpPr>
              <a:spLocks noChangeArrowheads="1"/>
            </p:cNvSpPr>
            <p:nvPr/>
          </p:nvSpPr>
          <p:spPr bwMode="auto">
            <a:xfrm>
              <a:off x="1761" y="3769"/>
              <a:ext cx="283" cy="312"/>
            </a:xfrm>
            <a:prstGeom prst="pentagon">
              <a:avLst/>
            </a:prstGeom>
            <a:solidFill>
              <a:srgbClr val="00FF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83" name="Rectangle 22"/>
            <p:cNvSpPr>
              <a:spLocks noChangeArrowheads="1"/>
            </p:cNvSpPr>
            <p:nvPr/>
          </p:nvSpPr>
          <p:spPr bwMode="auto">
            <a:xfrm>
              <a:off x="2377" y="3793"/>
              <a:ext cx="445" cy="189"/>
            </a:xfrm>
            <a:prstGeom prst="rect">
              <a:avLst/>
            </a:prstGeom>
            <a:solidFill>
              <a:srgbClr val="FF0000"/>
            </a:solidFill>
            <a:ln w="9360">
              <a:solidFill>
                <a:srgbClr val="000000"/>
              </a:solidFill>
              <a:miter lim="800000"/>
              <a:headEnd/>
              <a:tailEnd/>
            </a:ln>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84" name="Line 23"/>
            <p:cNvSpPr>
              <a:spLocks noChangeShapeType="1"/>
            </p:cNvSpPr>
            <p:nvPr/>
          </p:nvSpPr>
          <p:spPr bwMode="auto">
            <a:xfrm>
              <a:off x="2037" y="3892"/>
              <a:ext cx="339"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3685" name="Line 24"/>
            <p:cNvSpPr>
              <a:spLocks noChangeShapeType="1"/>
            </p:cNvSpPr>
            <p:nvPr/>
          </p:nvSpPr>
          <p:spPr bwMode="auto">
            <a:xfrm flipV="1">
              <a:off x="1761" y="3520"/>
              <a:ext cx="21" cy="373"/>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grpSp>
      <p:sp>
        <p:nvSpPr>
          <p:cNvPr id="113670" name="Line 25"/>
          <p:cNvSpPr>
            <a:spLocks noChangeShapeType="1"/>
          </p:cNvSpPr>
          <p:nvPr/>
        </p:nvSpPr>
        <p:spPr bwMode="auto">
          <a:xfrm flipV="1">
            <a:off x="2843213" y="1697038"/>
            <a:ext cx="144462" cy="22225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3671" name="Line 26"/>
          <p:cNvSpPr>
            <a:spLocks noChangeShapeType="1"/>
          </p:cNvSpPr>
          <p:nvPr/>
        </p:nvSpPr>
        <p:spPr bwMode="auto">
          <a:xfrm flipV="1">
            <a:off x="2843213" y="3281363"/>
            <a:ext cx="73025" cy="22225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3672" name="Line 27"/>
          <p:cNvSpPr>
            <a:spLocks noChangeShapeType="1"/>
          </p:cNvSpPr>
          <p:nvPr/>
        </p:nvSpPr>
        <p:spPr bwMode="auto">
          <a:xfrm flipV="1">
            <a:off x="2771775" y="4865688"/>
            <a:ext cx="144463" cy="22225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3673" name="Rectangle 28"/>
          <p:cNvSpPr>
            <a:spLocks noChangeArrowheads="1"/>
          </p:cNvSpPr>
          <p:nvPr/>
        </p:nvSpPr>
        <p:spPr bwMode="auto">
          <a:xfrm>
            <a:off x="2555875" y="2636838"/>
            <a:ext cx="863600" cy="3960812"/>
          </a:xfrm>
          <a:prstGeom prst="rect">
            <a:avLst/>
          </a:prstGeom>
          <a:noFill/>
          <a:ln w="2844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74" name="Line 29"/>
          <p:cNvSpPr>
            <a:spLocks noChangeShapeType="1"/>
          </p:cNvSpPr>
          <p:nvPr/>
        </p:nvSpPr>
        <p:spPr bwMode="auto">
          <a:xfrm flipH="1">
            <a:off x="1616075" y="4508500"/>
            <a:ext cx="942975" cy="1588"/>
          </a:xfrm>
          <a:prstGeom prst="line">
            <a:avLst/>
          </a:prstGeom>
          <a:noFill/>
          <a:ln w="28440">
            <a:solidFill>
              <a:srgbClr val="FF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3675" name="Text Box 30"/>
          <p:cNvSpPr txBox="1">
            <a:spLocks noChangeArrowheads="1"/>
          </p:cNvSpPr>
          <p:nvPr/>
        </p:nvSpPr>
        <p:spPr bwMode="auto">
          <a:xfrm>
            <a:off x="0" y="4076700"/>
            <a:ext cx="19669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buSzPct val="100000"/>
            </a:pPr>
            <a:r>
              <a:rPr lang="en-GB" altLang="en-US" sz="1800" smtClean="0">
                <a:solidFill>
                  <a:srgbClr val="FFFFFF"/>
                </a:solidFill>
                <a:latin typeface="Comic Sans MS" pitchFamily="66" charset="0"/>
              </a:rPr>
              <a:t>Sugar phosphate</a:t>
            </a:r>
          </a:p>
          <a:p>
            <a:pPr defTabSz="457200" eaLnBrk="0" hangingPunct="0">
              <a:buSzPct val="100000"/>
            </a:pPr>
            <a:r>
              <a:rPr lang="en-GB" altLang="en-US" sz="1800" smtClean="0">
                <a:solidFill>
                  <a:srgbClr val="FFFFFF"/>
                </a:solidFill>
                <a:latin typeface="Comic Sans MS" pitchFamily="66" charset="0"/>
              </a:rPr>
              <a:t> backbone</a:t>
            </a:r>
          </a:p>
        </p:txBody>
      </p:sp>
      <p:sp>
        <p:nvSpPr>
          <p:cNvPr id="113676" name="Rectangle 31"/>
          <p:cNvSpPr>
            <a:spLocks noChangeArrowheads="1"/>
          </p:cNvSpPr>
          <p:nvPr/>
        </p:nvSpPr>
        <p:spPr bwMode="auto">
          <a:xfrm>
            <a:off x="2339975" y="260350"/>
            <a:ext cx="2447925" cy="1584325"/>
          </a:xfrm>
          <a:prstGeom prst="rect">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77" name="Line 32"/>
          <p:cNvSpPr>
            <a:spLocks noChangeShapeType="1"/>
          </p:cNvSpPr>
          <p:nvPr/>
        </p:nvSpPr>
        <p:spPr bwMode="auto">
          <a:xfrm flipH="1">
            <a:off x="1328738" y="1052513"/>
            <a:ext cx="1014412" cy="1587"/>
          </a:xfrm>
          <a:prstGeom prst="line">
            <a:avLst/>
          </a:prstGeom>
          <a:noFill/>
          <a:ln w="38160">
            <a:solidFill>
              <a:srgbClr val="00FF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3678" name="Text Box 33"/>
          <p:cNvSpPr txBox="1">
            <a:spLocks noChangeArrowheads="1"/>
          </p:cNvSpPr>
          <p:nvPr/>
        </p:nvSpPr>
        <p:spPr bwMode="auto">
          <a:xfrm>
            <a:off x="1588" y="836613"/>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buSzPct val="100000"/>
            </a:pPr>
            <a:r>
              <a:rPr lang="en-GB" altLang="en-US" sz="1800" smtClean="0">
                <a:solidFill>
                  <a:srgbClr val="FFFFFF"/>
                </a:solidFill>
                <a:latin typeface="Comic Sans MS" pitchFamily="66" charset="0"/>
              </a:rPr>
              <a:t>Nucleotide</a:t>
            </a:r>
          </a:p>
        </p:txBody>
      </p:sp>
      <p:sp>
        <p:nvSpPr>
          <p:cNvPr id="113679" name="AutoShape 34"/>
          <p:cNvSpPr>
            <a:spLocks/>
          </p:cNvSpPr>
          <p:nvPr/>
        </p:nvSpPr>
        <p:spPr bwMode="auto">
          <a:xfrm>
            <a:off x="4932363" y="333375"/>
            <a:ext cx="944562" cy="6119813"/>
          </a:xfrm>
          <a:prstGeom prst="rightBrace">
            <a:avLst>
              <a:gd name="adj1" fmla="val 53992"/>
              <a:gd name="adj2" fmla="val 50000"/>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3680" name="Text Box 35"/>
          <p:cNvSpPr txBox="1">
            <a:spLocks noChangeArrowheads="1"/>
          </p:cNvSpPr>
          <p:nvPr/>
        </p:nvSpPr>
        <p:spPr bwMode="auto">
          <a:xfrm>
            <a:off x="5940425" y="2997200"/>
            <a:ext cx="300037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buSzPct val="100000"/>
            </a:pPr>
            <a:r>
              <a:rPr lang="en-GB" altLang="en-US" sz="3200" smtClean="0">
                <a:solidFill>
                  <a:srgbClr val="FFFFFF"/>
                </a:solidFill>
                <a:latin typeface="Comic Sans MS" pitchFamily="66" charset="0"/>
              </a:rPr>
              <a:t>Polynucleotide </a:t>
            </a:r>
          </a:p>
          <a:p>
            <a:pPr defTabSz="457200" eaLnBrk="0" hangingPunct="0">
              <a:buSzPct val="100000"/>
            </a:pPr>
            <a:r>
              <a:rPr lang="en-GB" altLang="en-US" sz="3200" smtClean="0">
                <a:solidFill>
                  <a:srgbClr val="FFFFFF"/>
                </a:solidFill>
                <a:latin typeface="Comic Sans MS" pitchFamily="66" charset="0"/>
              </a:rPr>
              <a:t>chain</a:t>
            </a:r>
          </a:p>
        </p:txBody>
      </p:sp>
    </p:spTree>
    <p:extLst>
      <p:ext uri="{BB962C8B-B14F-4D97-AF65-F5344CB8AC3E}">
        <p14:creationId xmlns:p14="http://schemas.microsoft.com/office/powerpoint/2010/main" val="890643236"/>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457200" y="84138"/>
            <a:ext cx="8229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eaLnBrk="0" hangingPunct="0">
              <a:buSzPct val="100000"/>
            </a:pPr>
            <a:r>
              <a:rPr lang="en-US" altLang="en-US" sz="4400" smtClean="0">
                <a:solidFill>
                  <a:srgbClr val="002060"/>
                </a:solidFill>
                <a:latin typeface="Comic Sans MS" pitchFamily="66" charset="0"/>
              </a:rPr>
              <a:t>Four Different Nitrogenous Bases</a:t>
            </a:r>
          </a:p>
        </p:txBody>
      </p:sp>
      <p:sp>
        <p:nvSpPr>
          <p:cNvPr id="46082" name="Text Box 2"/>
          <p:cNvSpPr txBox="1">
            <a:spLocks noChangeArrowheads="1"/>
          </p:cNvSpPr>
          <p:nvPr/>
        </p:nvSpPr>
        <p:spPr bwMode="auto">
          <a:xfrm>
            <a:off x="457200" y="1600200"/>
            <a:ext cx="8229600"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eaLnBrk="0" hangingPunct="0">
              <a:spcBef>
                <a:spcPts val="800"/>
              </a:spcBef>
              <a:buClr>
                <a:srgbClr val="002060"/>
              </a:buClr>
              <a:buSzPct val="100000"/>
              <a:buFont typeface="Comic Sans MS" pitchFamily="66" charset="0"/>
              <a:buChar char="•"/>
            </a:pPr>
            <a:r>
              <a:rPr lang="en-US" altLang="en-US" sz="3200" smtClean="0">
                <a:solidFill>
                  <a:srgbClr val="002060"/>
                </a:solidFill>
                <a:latin typeface="Comic Sans MS" pitchFamily="66" charset="0"/>
              </a:rPr>
              <a:t>Adenine (</a:t>
            </a:r>
            <a:r>
              <a:rPr lang="en-US" altLang="en-US" sz="3200" smtClean="0">
                <a:solidFill>
                  <a:srgbClr val="FF0066"/>
                </a:solidFill>
                <a:latin typeface="Comic Sans MS" pitchFamily="66" charset="0"/>
              </a:rPr>
              <a:t>A</a:t>
            </a:r>
            <a:r>
              <a:rPr lang="en-US" altLang="en-US" sz="3200" smtClean="0">
                <a:solidFill>
                  <a:srgbClr val="002060"/>
                </a:solidFill>
                <a:latin typeface="Comic Sans MS" pitchFamily="66" charset="0"/>
              </a:rPr>
              <a:t>)</a:t>
            </a:r>
          </a:p>
          <a:p>
            <a:pPr defTabSz="457200" eaLnBrk="0" hangingPunct="0">
              <a:spcBef>
                <a:spcPts val="800"/>
              </a:spcBef>
              <a:buClr>
                <a:srgbClr val="002060"/>
              </a:buClr>
              <a:buSzPct val="100000"/>
              <a:buFont typeface="Comic Sans MS" pitchFamily="66" charset="0"/>
              <a:buChar char="•"/>
            </a:pPr>
            <a:r>
              <a:rPr lang="en-US" altLang="en-US" sz="3200" smtClean="0">
                <a:solidFill>
                  <a:srgbClr val="002060"/>
                </a:solidFill>
                <a:latin typeface="Comic Sans MS" pitchFamily="66" charset="0"/>
              </a:rPr>
              <a:t>Cytosine (</a:t>
            </a:r>
            <a:r>
              <a:rPr lang="en-US" altLang="en-US" sz="3200" smtClean="0">
                <a:solidFill>
                  <a:srgbClr val="FF0066"/>
                </a:solidFill>
                <a:latin typeface="Comic Sans MS" pitchFamily="66" charset="0"/>
              </a:rPr>
              <a:t>C</a:t>
            </a:r>
            <a:r>
              <a:rPr lang="en-US" altLang="en-US" sz="3200" smtClean="0">
                <a:solidFill>
                  <a:srgbClr val="002060"/>
                </a:solidFill>
                <a:latin typeface="Comic Sans MS" pitchFamily="66" charset="0"/>
              </a:rPr>
              <a:t>)</a:t>
            </a:r>
          </a:p>
          <a:p>
            <a:pPr defTabSz="457200" eaLnBrk="0" hangingPunct="0">
              <a:spcBef>
                <a:spcPts val="800"/>
              </a:spcBef>
              <a:buClr>
                <a:srgbClr val="002060"/>
              </a:buClr>
              <a:buSzPct val="100000"/>
              <a:buFont typeface="Comic Sans MS" pitchFamily="66" charset="0"/>
              <a:buChar char="•"/>
            </a:pPr>
            <a:r>
              <a:rPr lang="en-US" altLang="en-US" sz="3200" smtClean="0">
                <a:solidFill>
                  <a:srgbClr val="002060"/>
                </a:solidFill>
                <a:latin typeface="Comic Sans MS" pitchFamily="66" charset="0"/>
              </a:rPr>
              <a:t>Guanine (</a:t>
            </a:r>
            <a:r>
              <a:rPr lang="en-US" altLang="en-US" sz="3200" smtClean="0">
                <a:solidFill>
                  <a:srgbClr val="FF0066"/>
                </a:solidFill>
                <a:latin typeface="Comic Sans MS" pitchFamily="66" charset="0"/>
              </a:rPr>
              <a:t>G</a:t>
            </a:r>
            <a:r>
              <a:rPr lang="en-US" altLang="en-US" sz="3200" smtClean="0">
                <a:solidFill>
                  <a:srgbClr val="002060"/>
                </a:solidFill>
                <a:latin typeface="Comic Sans MS" pitchFamily="66" charset="0"/>
              </a:rPr>
              <a:t>)</a:t>
            </a:r>
          </a:p>
          <a:p>
            <a:pPr defTabSz="457200" eaLnBrk="0" hangingPunct="0">
              <a:spcBef>
                <a:spcPts val="800"/>
              </a:spcBef>
              <a:buClr>
                <a:srgbClr val="002060"/>
              </a:buClr>
              <a:buSzPct val="100000"/>
              <a:buFont typeface="Comic Sans MS" pitchFamily="66" charset="0"/>
              <a:buChar char="•"/>
            </a:pPr>
            <a:r>
              <a:rPr lang="en-US" altLang="en-US" sz="3200" smtClean="0">
                <a:solidFill>
                  <a:srgbClr val="002060"/>
                </a:solidFill>
                <a:latin typeface="Comic Sans MS" pitchFamily="66" charset="0"/>
              </a:rPr>
              <a:t>Thymine (</a:t>
            </a:r>
            <a:r>
              <a:rPr lang="en-US" altLang="en-US" sz="3200" smtClean="0">
                <a:solidFill>
                  <a:srgbClr val="FF0066"/>
                </a:solidFill>
                <a:latin typeface="Comic Sans MS" pitchFamily="66" charset="0"/>
              </a:rPr>
              <a:t>T</a:t>
            </a:r>
            <a:r>
              <a:rPr lang="en-US" altLang="en-US" sz="3200" smtClean="0">
                <a:solidFill>
                  <a:srgbClr val="002060"/>
                </a:solidFill>
                <a:latin typeface="Comic Sans MS" pitchFamily="66" charset="0"/>
              </a:rPr>
              <a:t>)</a:t>
            </a:r>
          </a:p>
          <a:p>
            <a:pPr defTabSz="457200" eaLnBrk="0" hangingPunct="0">
              <a:spcBef>
                <a:spcPts val="800"/>
              </a:spcBef>
              <a:buSzPct val="100000"/>
            </a:pPr>
            <a:endParaRPr lang="en-US" altLang="en-US" sz="3200" smtClean="0">
              <a:solidFill>
                <a:srgbClr val="002060"/>
              </a:solidFill>
              <a:latin typeface="Comic Sans MS" pitchFamily="66" charset="0"/>
            </a:endParaRPr>
          </a:p>
          <a:p>
            <a:pPr defTabSz="457200" eaLnBrk="0" hangingPunct="0">
              <a:spcBef>
                <a:spcPts val="800"/>
              </a:spcBef>
              <a:buClr>
                <a:srgbClr val="FF0066"/>
              </a:buClr>
              <a:buSzPct val="100000"/>
              <a:buFont typeface="Comic Sans MS" pitchFamily="66" charset="0"/>
              <a:buChar char="•"/>
            </a:pPr>
            <a:r>
              <a:rPr lang="en-US" altLang="en-US" sz="3200" smtClean="0">
                <a:solidFill>
                  <a:srgbClr val="FF0066"/>
                </a:solidFill>
                <a:latin typeface="Comic Sans MS" pitchFamily="66" charset="0"/>
              </a:rPr>
              <a:t>A</a:t>
            </a:r>
            <a:r>
              <a:rPr lang="en-US" altLang="en-US" sz="3200" smtClean="0">
                <a:solidFill>
                  <a:srgbClr val="002060"/>
                </a:solidFill>
                <a:latin typeface="Comic Sans MS" pitchFamily="66" charset="0"/>
              </a:rPr>
              <a:t> pairs with </a:t>
            </a:r>
            <a:r>
              <a:rPr lang="en-US" altLang="en-US" sz="3200" smtClean="0">
                <a:solidFill>
                  <a:srgbClr val="FF0066"/>
                </a:solidFill>
                <a:latin typeface="Comic Sans MS" pitchFamily="66" charset="0"/>
              </a:rPr>
              <a:t>T</a:t>
            </a:r>
          </a:p>
          <a:p>
            <a:pPr defTabSz="457200" eaLnBrk="0" hangingPunct="0">
              <a:spcBef>
                <a:spcPts val="800"/>
              </a:spcBef>
              <a:buClr>
                <a:srgbClr val="FF0066"/>
              </a:buClr>
              <a:buSzPct val="100000"/>
              <a:buFont typeface="Comic Sans MS" pitchFamily="66" charset="0"/>
              <a:buChar char="•"/>
            </a:pPr>
            <a:r>
              <a:rPr lang="en-US" altLang="en-US" sz="3200" smtClean="0">
                <a:solidFill>
                  <a:srgbClr val="FF0066"/>
                </a:solidFill>
                <a:latin typeface="Comic Sans MS" pitchFamily="66" charset="0"/>
              </a:rPr>
              <a:t>C</a:t>
            </a:r>
            <a:r>
              <a:rPr lang="en-US" altLang="en-US" sz="3200" smtClean="0">
                <a:solidFill>
                  <a:srgbClr val="002060"/>
                </a:solidFill>
                <a:latin typeface="Comic Sans MS" pitchFamily="66" charset="0"/>
              </a:rPr>
              <a:t> pairs with </a:t>
            </a:r>
            <a:r>
              <a:rPr lang="en-US" altLang="en-US" sz="3200" smtClean="0">
                <a:solidFill>
                  <a:srgbClr val="FF0066"/>
                </a:solidFill>
                <a:latin typeface="Comic Sans MS" pitchFamily="66" charset="0"/>
              </a:rPr>
              <a:t>G</a:t>
            </a:r>
          </a:p>
          <a:p>
            <a:pPr defTabSz="457200" eaLnBrk="0" hangingPunct="0">
              <a:spcBef>
                <a:spcPts val="800"/>
              </a:spcBef>
              <a:buClr>
                <a:srgbClr val="FF0066"/>
              </a:buClr>
              <a:buSzPct val="100000"/>
              <a:buFont typeface="Comic Sans MS" pitchFamily="66" charset="0"/>
              <a:buChar char="•"/>
            </a:pPr>
            <a:r>
              <a:rPr lang="en-US" altLang="en-US" sz="3200" smtClean="0">
                <a:solidFill>
                  <a:srgbClr val="FF0066"/>
                </a:solidFill>
                <a:latin typeface="Comic Sans MS" pitchFamily="66" charset="0"/>
              </a:rPr>
              <a:t>Curvy</a:t>
            </a:r>
            <a:r>
              <a:rPr lang="en-US" altLang="en-US" sz="3200" smtClean="0">
                <a:solidFill>
                  <a:srgbClr val="002060"/>
                </a:solidFill>
                <a:latin typeface="Comic Sans MS" pitchFamily="66" charset="0"/>
              </a:rPr>
              <a:t> goes with </a:t>
            </a:r>
            <a:r>
              <a:rPr lang="en-US" altLang="en-US" sz="3200" smtClean="0">
                <a:solidFill>
                  <a:srgbClr val="FF0066"/>
                </a:solidFill>
                <a:latin typeface="Comic Sans MS" pitchFamily="66" charset="0"/>
              </a:rPr>
              <a:t>curvy</a:t>
            </a:r>
            <a:r>
              <a:rPr lang="en-US" altLang="en-US" sz="3200" smtClean="0">
                <a:solidFill>
                  <a:srgbClr val="002060"/>
                </a:solidFill>
                <a:latin typeface="Comic Sans MS" pitchFamily="66" charset="0"/>
              </a:rPr>
              <a:t>, </a:t>
            </a:r>
            <a:r>
              <a:rPr lang="en-US" altLang="en-US" sz="3200" smtClean="0">
                <a:solidFill>
                  <a:srgbClr val="FF0066"/>
                </a:solidFill>
                <a:latin typeface="Comic Sans MS" pitchFamily="66" charset="0"/>
              </a:rPr>
              <a:t>straight</a:t>
            </a:r>
            <a:r>
              <a:rPr lang="en-US" altLang="en-US" sz="3200" smtClean="0">
                <a:solidFill>
                  <a:srgbClr val="002060"/>
                </a:solidFill>
                <a:latin typeface="Comic Sans MS" pitchFamily="66" charset="0"/>
              </a:rPr>
              <a:t> goes with </a:t>
            </a:r>
            <a:r>
              <a:rPr lang="en-US" altLang="en-US" sz="3200" smtClean="0">
                <a:solidFill>
                  <a:srgbClr val="FF0066"/>
                </a:solidFill>
                <a:latin typeface="Comic Sans MS" pitchFamily="66" charset="0"/>
              </a:rPr>
              <a:t>straight</a:t>
            </a:r>
            <a:r>
              <a:rPr lang="en-US" altLang="en-US" sz="3200" smtClean="0">
                <a:solidFill>
                  <a:srgbClr val="002060"/>
                </a:solidFill>
                <a:latin typeface="Comic Sans MS" pitchFamily="66" charset="0"/>
              </a:rPr>
              <a:t>.</a:t>
            </a:r>
          </a:p>
        </p:txBody>
      </p:sp>
    </p:spTree>
    <p:extLst>
      <p:ext uri="{BB962C8B-B14F-4D97-AF65-F5344CB8AC3E}">
        <p14:creationId xmlns:p14="http://schemas.microsoft.com/office/powerpoint/2010/main" val="68761480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460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608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608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608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46082">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4608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4608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4608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457200" y="133350"/>
            <a:ext cx="8229600" cy="1431925"/>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Important points regarding Mendel’s methods</a:t>
            </a:r>
          </a:p>
        </p:txBody>
      </p:sp>
      <p:sp>
        <p:nvSpPr>
          <p:cNvPr id="26626"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Chose traits that could be </a:t>
            </a:r>
            <a:r>
              <a:rPr lang="en-US" sz="3200" dirty="0">
                <a:solidFill>
                  <a:srgbClr val="FFFF00"/>
                </a:solidFill>
                <a:latin typeface="Comic Sans MS" panose="030F0702030302020204" pitchFamily="66" charset="0"/>
              </a:rPr>
              <a:t>easily distinguished</a:t>
            </a:r>
            <a:r>
              <a:rPr lang="en-US" sz="3200" dirty="0">
                <a:solidFill>
                  <a:srgbClr val="FFFFFF"/>
                </a:solidFill>
                <a:latin typeface="Comic Sans MS" panose="030F0702030302020204" pitchFamily="66" charset="0"/>
              </a:rPr>
              <a:t> from each other.  (Purple versus white flowers, not purple versus lavender flowers.)</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Carefully chose which plants to breed together (</a:t>
            </a:r>
            <a:r>
              <a:rPr lang="en-US" sz="3200" dirty="0">
                <a:solidFill>
                  <a:srgbClr val="FFFF00"/>
                </a:solidFill>
                <a:latin typeface="Comic Sans MS" panose="030F0702030302020204" pitchFamily="66" charset="0"/>
              </a:rPr>
              <a:t>controlled cross-breeding</a:t>
            </a:r>
            <a:r>
              <a:rPr lang="en-US" sz="3200" dirty="0">
                <a:solidFill>
                  <a:srgbClr val="FFFFFF"/>
                </a:solidFill>
                <a:latin typeface="Comic Sans MS" panose="030F0702030302020204" pitchFamily="66" charset="0"/>
              </a:rPr>
              <a:t>)</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Did the experiment </a:t>
            </a:r>
            <a:r>
              <a:rPr lang="en-US" sz="3200" dirty="0">
                <a:solidFill>
                  <a:srgbClr val="FFFF00"/>
                </a:solidFill>
                <a:latin typeface="Comic Sans MS" panose="030F0702030302020204" pitchFamily="66" charset="0"/>
              </a:rPr>
              <a:t>thousands</a:t>
            </a:r>
            <a:r>
              <a:rPr lang="en-US" sz="3200" dirty="0">
                <a:solidFill>
                  <a:srgbClr val="FFFFFF"/>
                </a:solidFill>
                <a:latin typeface="Comic Sans MS" panose="030F0702030302020204" pitchFamily="66" charset="0"/>
              </a:rPr>
              <a:t> of times!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468313" y="2603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GB" altLang="en-US" sz="4400" smtClean="0">
                <a:solidFill>
                  <a:srgbClr val="000000"/>
                </a:solidFill>
                <a:latin typeface="Comic Sans MS" pitchFamily="66" charset="0"/>
              </a:rPr>
              <a:t>4 different bases</a:t>
            </a:r>
          </a:p>
        </p:txBody>
      </p:sp>
      <p:grpSp>
        <p:nvGrpSpPr>
          <p:cNvPr id="115715" name="Group 2"/>
          <p:cNvGrpSpPr>
            <a:grpSpLocks/>
          </p:cNvGrpSpPr>
          <p:nvPr/>
        </p:nvGrpSpPr>
        <p:grpSpPr bwMode="auto">
          <a:xfrm>
            <a:off x="611188" y="1196975"/>
            <a:ext cx="2230437" cy="2230438"/>
            <a:chOff x="385" y="754"/>
            <a:chExt cx="1405" cy="1405"/>
          </a:xfrm>
        </p:grpSpPr>
        <p:sp>
          <p:nvSpPr>
            <p:cNvPr id="115738" name="AutoShape 3"/>
            <p:cNvSpPr>
              <a:spLocks noChangeArrowheads="1"/>
            </p:cNvSpPr>
            <p:nvPr/>
          </p:nvSpPr>
          <p:spPr bwMode="auto">
            <a:xfrm>
              <a:off x="534" y="1660"/>
              <a:ext cx="400" cy="500"/>
            </a:xfrm>
            <a:prstGeom prst="pentagon">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5739" name="Rectangle 4"/>
            <p:cNvSpPr>
              <a:spLocks noChangeArrowheads="1"/>
            </p:cNvSpPr>
            <p:nvPr/>
          </p:nvSpPr>
          <p:spPr bwMode="auto">
            <a:xfrm>
              <a:off x="1402" y="1699"/>
              <a:ext cx="389" cy="302"/>
            </a:xfrm>
            <a:prstGeom prst="rect">
              <a:avLst/>
            </a:prstGeom>
            <a:solidFill>
              <a:srgbClr val="00FF00"/>
            </a:solidFill>
            <a:ln w="9360">
              <a:solidFill>
                <a:srgbClr val="000000"/>
              </a:solidFill>
              <a:miter lim="800000"/>
              <a:headEnd/>
              <a:tailEnd/>
            </a:ln>
          </p:spPr>
          <p:txBody>
            <a:bodyPr wrap="none" lIns="90000" tIns="46800" rIns="90000" bIns="46800" anchor="ctr"/>
            <a:lstStyle/>
            <a:p>
              <a:pPr algn="ctr" defTabSz="457200" eaLnBrk="0" hangingPunct="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b="1" smtClean="0">
                  <a:solidFill>
                    <a:srgbClr val="FFFFFF"/>
                  </a:solidFill>
                </a:rPr>
                <a:t>C</a:t>
              </a:r>
            </a:p>
          </p:txBody>
        </p:sp>
        <p:sp>
          <p:nvSpPr>
            <p:cNvPr id="115740" name="Line 5"/>
            <p:cNvSpPr>
              <a:spLocks noChangeShapeType="1"/>
            </p:cNvSpPr>
            <p:nvPr/>
          </p:nvSpPr>
          <p:spPr bwMode="auto">
            <a:xfrm>
              <a:off x="896" y="1843"/>
              <a:ext cx="479"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5741" name="Line 6"/>
            <p:cNvSpPr>
              <a:spLocks noChangeShapeType="1"/>
            </p:cNvSpPr>
            <p:nvPr/>
          </p:nvSpPr>
          <p:spPr bwMode="auto">
            <a:xfrm flipV="1">
              <a:off x="534" y="1263"/>
              <a:ext cx="30" cy="596"/>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5742" name="Oval 7"/>
            <p:cNvSpPr>
              <a:spLocks noChangeArrowheads="1"/>
            </p:cNvSpPr>
            <p:nvPr/>
          </p:nvSpPr>
          <p:spPr bwMode="auto">
            <a:xfrm>
              <a:off x="385" y="754"/>
              <a:ext cx="380" cy="500"/>
            </a:xfrm>
            <a:prstGeom prst="ellipse">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grpSp>
      <p:grpSp>
        <p:nvGrpSpPr>
          <p:cNvPr id="115716" name="Group 8"/>
          <p:cNvGrpSpPr>
            <a:grpSpLocks/>
          </p:cNvGrpSpPr>
          <p:nvPr/>
        </p:nvGrpSpPr>
        <p:grpSpPr bwMode="auto">
          <a:xfrm>
            <a:off x="5435600" y="1306513"/>
            <a:ext cx="2505075" cy="1833562"/>
            <a:chOff x="3424" y="823"/>
            <a:chExt cx="1578" cy="1155"/>
          </a:xfrm>
        </p:grpSpPr>
        <p:sp>
          <p:nvSpPr>
            <p:cNvPr id="115733" name="Oval 9"/>
            <p:cNvSpPr>
              <a:spLocks noChangeArrowheads="1"/>
            </p:cNvSpPr>
            <p:nvPr/>
          </p:nvSpPr>
          <p:spPr bwMode="auto">
            <a:xfrm>
              <a:off x="3424" y="823"/>
              <a:ext cx="374" cy="411"/>
            </a:xfrm>
            <a:prstGeom prst="ellipse">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5734" name="AutoShape 10"/>
            <p:cNvSpPr>
              <a:spLocks noChangeArrowheads="1"/>
            </p:cNvSpPr>
            <p:nvPr/>
          </p:nvSpPr>
          <p:spPr bwMode="auto">
            <a:xfrm>
              <a:off x="3571" y="1568"/>
              <a:ext cx="393" cy="411"/>
            </a:xfrm>
            <a:prstGeom prst="pentagon">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5735" name="Rectangle 11"/>
            <p:cNvSpPr>
              <a:spLocks noChangeArrowheads="1"/>
            </p:cNvSpPr>
            <p:nvPr/>
          </p:nvSpPr>
          <p:spPr bwMode="auto">
            <a:xfrm>
              <a:off x="4387" y="1628"/>
              <a:ext cx="616" cy="249"/>
            </a:xfrm>
            <a:prstGeom prst="rect">
              <a:avLst/>
            </a:prstGeom>
            <a:solidFill>
              <a:srgbClr val="0000FF"/>
            </a:solidFill>
            <a:ln w="9360">
              <a:solidFill>
                <a:srgbClr val="000000"/>
              </a:solidFill>
              <a:miter lim="800000"/>
              <a:headEnd/>
              <a:tailEnd/>
            </a:ln>
          </p:spPr>
          <p:txBody>
            <a:bodyPr wrap="none" lIns="90000" tIns="46800" rIns="90000" bIns="46800" anchor="ctr"/>
            <a:lstStyle/>
            <a:p>
              <a:pPr algn="ctr" defTabSz="457200" eaLnBrk="0" hangingPunct="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b="1" smtClean="0">
                  <a:solidFill>
                    <a:srgbClr val="FFFFFF"/>
                  </a:solidFill>
                </a:rPr>
                <a:t>G</a:t>
              </a:r>
            </a:p>
          </p:txBody>
        </p:sp>
        <p:sp>
          <p:nvSpPr>
            <p:cNvPr id="115736" name="Line 12"/>
            <p:cNvSpPr>
              <a:spLocks noChangeShapeType="1"/>
            </p:cNvSpPr>
            <p:nvPr/>
          </p:nvSpPr>
          <p:spPr bwMode="auto">
            <a:xfrm>
              <a:off x="3927" y="1718"/>
              <a:ext cx="471"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5737" name="Line 13"/>
            <p:cNvSpPr>
              <a:spLocks noChangeShapeType="1"/>
            </p:cNvSpPr>
            <p:nvPr/>
          </p:nvSpPr>
          <p:spPr bwMode="auto">
            <a:xfrm flipV="1">
              <a:off x="3571" y="1241"/>
              <a:ext cx="29" cy="49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grpSp>
      <p:grpSp>
        <p:nvGrpSpPr>
          <p:cNvPr id="115717" name="Group 14"/>
          <p:cNvGrpSpPr>
            <a:grpSpLocks/>
          </p:cNvGrpSpPr>
          <p:nvPr/>
        </p:nvGrpSpPr>
        <p:grpSpPr bwMode="auto">
          <a:xfrm>
            <a:off x="755650" y="4043363"/>
            <a:ext cx="2474913" cy="2047875"/>
            <a:chOff x="476" y="2547"/>
            <a:chExt cx="1559" cy="1290"/>
          </a:xfrm>
        </p:grpSpPr>
        <p:sp>
          <p:nvSpPr>
            <p:cNvPr id="115728" name="Oval 15"/>
            <p:cNvSpPr>
              <a:spLocks noChangeArrowheads="1"/>
            </p:cNvSpPr>
            <p:nvPr/>
          </p:nvSpPr>
          <p:spPr bwMode="auto">
            <a:xfrm>
              <a:off x="476" y="2547"/>
              <a:ext cx="361" cy="459"/>
            </a:xfrm>
            <a:prstGeom prst="ellipse">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5729" name="AutoShape 16"/>
            <p:cNvSpPr>
              <a:spLocks noChangeArrowheads="1"/>
            </p:cNvSpPr>
            <p:nvPr/>
          </p:nvSpPr>
          <p:spPr bwMode="auto">
            <a:xfrm>
              <a:off x="617" y="3379"/>
              <a:ext cx="380" cy="459"/>
            </a:xfrm>
            <a:prstGeom prst="pentagon">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5730" name="Rectangle 17"/>
            <p:cNvSpPr>
              <a:spLocks noChangeArrowheads="1"/>
            </p:cNvSpPr>
            <p:nvPr/>
          </p:nvSpPr>
          <p:spPr bwMode="auto">
            <a:xfrm>
              <a:off x="1441" y="3414"/>
              <a:ext cx="595" cy="278"/>
            </a:xfrm>
            <a:prstGeom prst="rect">
              <a:avLst/>
            </a:prstGeom>
            <a:solidFill>
              <a:srgbClr val="FFFF00"/>
            </a:solidFill>
            <a:ln w="9360">
              <a:solidFill>
                <a:srgbClr val="000000"/>
              </a:solidFill>
              <a:miter lim="800000"/>
              <a:headEnd/>
              <a:tailEnd/>
            </a:ln>
          </p:spPr>
          <p:txBody>
            <a:bodyPr wrap="none" lIns="90000" tIns="46800" rIns="90000" bIns="46800" anchor="ctr"/>
            <a:lstStyle/>
            <a:p>
              <a:pPr algn="ctr" defTabSz="457200" eaLnBrk="0" hangingPunct="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b="1" smtClean="0">
                  <a:solidFill>
                    <a:srgbClr val="FFFFFF"/>
                  </a:solidFill>
                </a:rPr>
                <a:t>A</a:t>
              </a:r>
            </a:p>
          </p:txBody>
        </p:sp>
        <p:sp>
          <p:nvSpPr>
            <p:cNvPr id="115731" name="Line 18"/>
            <p:cNvSpPr>
              <a:spLocks noChangeShapeType="1"/>
            </p:cNvSpPr>
            <p:nvPr/>
          </p:nvSpPr>
          <p:spPr bwMode="auto">
            <a:xfrm>
              <a:off x="961" y="3547"/>
              <a:ext cx="454"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5732" name="Line 19"/>
            <p:cNvSpPr>
              <a:spLocks noChangeShapeType="1"/>
            </p:cNvSpPr>
            <p:nvPr/>
          </p:nvSpPr>
          <p:spPr bwMode="auto">
            <a:xfrm flipV="1">
              <a:off x="617" y="3014"/>
              <a:ext cx="28" cy="54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grpSp>
      <p:grpSp>
        <p:nvGrpSpPr>
          <p:cNvPr id="115718" name="Group 20"/>
          <p:cNvGrpSpPr>
            <a:grpSpLocks/>
          </p:cNvGrpSpPr>
          <p:nvPr/>
        </p:nvGrpSpPr>
        <p:grpSpPr bwMode="auto">
          <a:xfrm>
            <a:off x="5435600" y="3860800"/>
            <a:ext cx="2374900" cy="2084388"/>
            <a:chOff x="3424" y="2432"/>
            <a:chExt cx="1496" cy="1313"/>
          </a:xfrm>
        </p:grpSpPr>
        <p:sp>
          <p:nvSpPr>
            <p:cNvPr id="115723" name="Oval 21"/>
            <p:cNvSpPr>
              <a:spLocks noChangeArrowheads="1"/>
            </p:cNvSpPr>
            <p:nvPr/>
          </p:nvSpPr>
          <p:spPr bwMode="auto">
            <a:xfrm>
              <a:off x="3424" y="2432"/>
              <a:ext cx="424" cy="467"/>
            </a:xfrm>
            <a:prstGeom prst="ellipse">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5724" name="AutoShape 22"/>
            <p:cNvSpPr>
              <a:spLocks noChangeArrowheads="1"/>
            </p:cNvSpPr>
            <p:nvPr/>
          </p:nvSpPr>
          <p:spPr bwMode="auto">
            <a:xfrm>
              <a:off x="3590" y="3279"/>
              <a:ext cx="446" cy="467"/>
            </a:xfrm>
            <a:prstGeom prst="pentagon">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15725" name="Rectangle 23"/>
            <p:cNvSpPr>
              <a:spLocks noChangeArrowheads="1"/>
            </p:cNvSpPr>
            <p:nvPr/>
          </p:nvSpPr>
          <p:spPr bwMode="auto">
            <a:xfrm>
              <a:off x="4558" y="3314"/>
              <a:ext cx="363" cy="284"/>
            </a:xfrm>
            <a:prstGeom prst="rect">
              <a:avLst/>
            </a:prstGeom>
            <a:solidFill>
              <a:srgbClr val="FF0000"/>
            </a:solidFill>
            <a:ln w="9360">
              <a:solidFill>
                <a:srgbClr val="000000"/>
              </a:solidFill>
              <a:miter lim="800000"/>
              <a:headEnd/>
              <a:tailEnd/>
            </a:ln>
          </p:spPr>
          <p:txBody>
            <a:bodyPr wrap="none" lIns="90000" tIns="46800" rIns="90000" bIns="46800" anchor="ctr"/>
            <a:lstStyle/>
            <a:p>
              <a:pPr algn="ctr" defTabSz="457200" eaLnBrk="0" hangingPunct="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b="1" smtClean="0">
                  <a:solidFill>
                    <a:srgbClr val="FFFFFF"/>
                  </a:solidFill>
                </a:rPr>
                <a:t>T</a:t>
              </a:r>
            </a:p>
          </p:txBody>
        </p:sp>
        <p:sp>
          <p:nvSpPr>
            <p:cNvPr id="115726" name="Line 24"/>
            <p:cNvSpPr>
              <a:spLocks noChangeShapeType="1"/>
            </p:cNvSpPr>
            <p:nvPr/>
          </p:nvSpPr>
          <p:spPr bwMode="auto">
            <a:xfrm>
              <a:off x="3994" y="3450"/>
              <a:ext cx="534"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sp>
          <p:nvSpPr>
            <p:cNvPr id="115727" name="Line 25"/>
            <p:cNvSpPr>
              <a:spLocks noChangeShapeType="1"/>
            </p:cNvSpPr>
            <p:nvPr/>
          </p:nvSpPr>
          <p:spPr bwMode="auto">
            <a:xfrm flipV="1">
              <a:off x="3590" y="2907"/>
              <a:ext cx="33" cy="55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eaLnBrk="0" hangingPunct="0"/>
              <a:endParaRPr lang="en-US" sz="2400" smtClean="0">
                <a:solidFill>
                  <a:srgbClr val="FFFFFF"/>
                </a:solidFill>
              </a:endParaRPr>
            </a:p>
          </p:txBody>
        </p:sp>
      </p:grpSp>
      <p:sp>
        <p:nvSpPr>
          <p:cNvPr id="115719" name="Text Box 26"/>
          <p:cNvSpPr txBox="1">
            <a:spLocks noChangeArrowheads="1"/>
          </p:cNvSpPr>
          <p:nvPr/>
        </p:nvSpPr>
        <p:spPr bwMode="auto">
          <a:xfrm>
            <a:off x="1476375" y="1557338"/>
            <a:ext cx="2374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spcBef>
                <a:spcPts val="1125"/>
              </a:spcBef>
              <a:buSzPct val="100000"/>
            </a:pPr>
            <a:r>
              <a:rPr lang="en-US" altLang="en-US" sz="1800" smtClean="0">
                <a:solidFill>
                  <a:srgbClr val="FFFFFF"/>
                </a:solidFill>
              </a:rPr>
              <a:t>Cytosine</a:t>
            </a:r>
          </a:p>
        </p:txBody>
      </p:sp>
      <p:sp>
        <p:nvSpPr>
          <p:cNvPr id="115720" name="Text Box 27"/>
          <p:cNvSpPr txBox="1">
            <a:spLocks noChangeArrowheads="1"/>
          </p:cNvSpPr>
          <p:nvPr/>
        </p:nvSpPr>
        <p:spPr bwMode="auto">
          <a:xfrm>
            <a:off x="6443663" y="1700213"/>
            <a:ext cx="2374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spcBef>
                <a:spcPts val="1125"/>
              </a:spcBef>
              <a:buSzPct val="100000"/>
            </a:pPr>
            <a:r>
              <a:rPr lang="en-US" altLang="en-US" sz="1800" smtClean="0">
                <a:solidFill>
                  <a:srgbClr val="FFFFFF"/>
                </a:solidFill>
              </a:rPr>
              <a:t>Guanine</a:t>
            </a:r>
          </a:p>
        </p:txBody>
      </p:sp>
      <p:sp>
        <p:nvSpPr>
          <p:cNvPr id="115721" name="Text Box 28"/>
          <p:cNvSpPr txBox="1">
            <a:spLocks noChangeArrowheads="1"/>
          </p:cNvSpPr>
          <p:nvPr/>
        </p:nvSpPr>
        <p:spPr bwMode="auto">
          <a:xfrm>
            <a:off x="1692275" y="4365625"/>
            <a:ext cx="2374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spcBef>
                <a:spcPts val="1125"/>
              </a:spcBef>
              <a:buSzPct val="100000"/>
            </a:pPr>
            <a:r>
              <a:rPr lang="en-US" altLang="en-US" sz="1800" smtClean="0">
                <a:solidFill>
                  <a:srgbClr val="FFFFFF"/>
                </a:solidFill>
              </a:rPr>
              <a:t>Adenine</a:t>
            </a:r>
          </a:p>
        </p:txBody>
      </p:sp>
      <p:sp>
        <p:nvSpPr>
          <p:cNvPr id="115722" name="Text Box 29"/>
          <p:cNvSpPr txBox="1">
            <a:spLocks noChangeArrowheads="1"/>
          </p:cNvSpPr>
          <p:nvPr/>
        </p:nvSpPr>
        <p:spPr bwMode="auto">
          <a:xfrm>
            <a:off x="6227763" y="4292600"/>
            <a:ext cx="2374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defTabSz="457200" eaLnBrk="0" hangingPunct="0">
              <a:spcBef>
                <a:spcPts val="1125"/>
              </a:spcBef>
              <a:buSzPct val="100000"/>
            </a:pPr>
            <a:r>
              <a:rPr lang="en-US" altLang="en-US" sz="1800" smtClean="0">
                <a:solidFill>
                  <a:srgbClr val="FFFFFF"/>
                </a:solidFill>
              </a:rPr>
              <a:t>Thymine</a:t>
            </a:r>
          </a:p>
        </p:txBody>
      </p:sp>
    </p:spTree>
    <p:extLst>
      <p:ext uri="{BB962C8B-B14F-4D97-AF65-F5344CB8AC3E}">
        <p14:creationId xmlns:p14="http://schemas.microsoft.com/office/powerpoint/2010/main" val="1312762508"/>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002060"/>
                </a:solidFill>
                <a:latin typeface="Comic Sans MS" pitchFamily="66" charset="0"/>
              </a:rPr>
              <a:t>Purines and Pyrimidines</a:t>
            </a:r>
          </a:p>
        </p:txBody>
      </p:sp>
      <p:sp>
        <p:nvSpPr>
          <p:cNvPr id="116739" name="Text Box 2"/>
          <p:cNvSpPr txBox="1">
            <a:spLocks noChangeArrowheads="1"/>
          </p:cNvSpPr>
          <p:nvPr/>
        </p:nvSpPr>
        <p:spPr bwMode="auto">
          <a:xfrm>
            <a:off x="457200" y="1600200"/>
            <a:ext cx="82296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a:spcBef>
                <a:spcPts val="1200"/>
              </a:spcBef>
              <a:buClr>
                <a:srgbClr val="002060"/>
              </a:buClr>
              <a:buSzPct val="100000"/>
              <a:buFont typeface="Comic Sans MS" pitchFamily="66" charset="0"/>
              <a:buChar char="•"/>
            </a:pPr>
            <a:r>
              <a:rPr lang="en-US" altLang="en-US" sz="4800" smtClean="0">
                <a:solidFill>
                  <a:srgbClr val="002060"/>
                </a:solidFill>
                <a:latin typeface="Comic Sans MS" pitchFamily="66" charset="0"/>
              </a:rPr>
              <a:t>Cytosine and Thymine are called </a:t>
            </a:r>
            <a:r>
              <a:rPr lang="en-US" altLang="en-US" sz="4800" smtClean="0">
                <a:solidFill>
                  <a:srgbClr val="FF0000"/>
                </a:solidFill>
                <a:latin typeface="Comic Sans MS" pitchFamily="66" charset="0"/>
              </a:rPr>
              <a:t>pyrimidines</a:t>
            </a:r>
          </a:p>
          <a:p>
            <a:pPr defTabSz="457200">
              <a:spcBef>
                <a:spcPts val="1200"/>
              </a:spcBef>
              <a:buClr>
                <a:srgbClr val="002060"/>
              </a:buClr>
              <a:buSzPct val="100000"/>
              <a:buFont typeface="Comic Sans MS" pitchFamily="66" charset="0"/>
              <a:buChar char="•"/>
            </a:pPr>
            <a:r>
              <a:rPr lang="en-US" altLang="en-US" sz="4800" smtClean="0">
                <a:solidFill>
                  <a:srgbClr val="002060"/>
                </a:solidFill>
                <a:latin typeface="Comic Sans MS" pitchFamily="66" charset="0"/>
              </a:rPr>
              <a:t>Guanine and Adenine are called </a:t>
            </a:r>
            <a:r>
              <a:rPr lang="en-US" altLang="en-US" sz="4800" smtClean="0">
                <a:solidFill>
                  <a:srgbClr val="FF0000"/>
                </a:solidFill>
                <a:latin typeface="Comic Sans MS" pitchFamily="66" charset="0"/>
              </a:rPr>
              <a:t>purines.</a:t>
            </a:r>
          </a:p>
          <a:p>
            <a:pPr defTabSz="457200">
              <a:spcBef>
                <a:spcPts val="1200"/>
              </a:spcBef>
              <a:buClr>
                <a:srgbClr val="FF0000"/>
              </a:buClr>
              <a:buSzPct val="100000"/>
              <a:buFont typeface="Comic Sans MS" pitchFamily="66" charset="0"/>
              <a:buChar char="•"/>
            </a:pPr>
            <a:r>
              <a:rPr lang="en-US" altLang="en-US" sz="4800" smtClean="0">
                <a:solidFill>
                  <a:srgbClr val="FF0000"/>
                </a:solidFill>
                <a:latin typeface="Comic Sans MS" pitchFamily="66" charset="0"/>
              </a:rPr>
              <a:t>A </a:t>
            </a:r>
            <a:r>
              <a:rPr lang="en-US" altLang="en-US" sz="4800" smtClean="0">
                <a:solidFill>
                  <a:srgbClr val="002060"/>
                </a:solidFill>
                <a:latin typeface="Comic Sans MS" pitchFamily="66" charset="0"/>
              </a:rPr>
              <a:t>binds with </a:t>
            </a:r>
            <a:r>
              <a:rPr lang="en-US" altLang="en-US" sz="4800" smtClean="0">
                <a:solidFill>
                  <a:srgbClr val="FF0000"/>
                </a:solidFill>
                <a:latin typeface="Comic Sans MS" pitchFamily="66" charset="0"/>
              </a:rPr>
              <a:t>T </a:t>
            </a:r>
          </a:p>
          <a:p>
            <a:pPr defTabSz="457200">
              <a:spcBef>
                <a:spcPts val="1200"/>
              </a:spcBef>
              <a:buClr>
                <a:srgbClr val="FF0000"/>
              </a:buClr>
              <a:buSzPct val="100000"/>
              <a:buFont typeface="Comic Sans MS" pitchFamily="66" charset="0"/>
              <a:buChar char="•"/>
            </a:pPr>
            <a:r>
              <a:rPr lang="en-US" altLang="en-US" sz="4800" smtClean="0">
                <a:solidFill>
                  <a:srgbClr val="FF0000"/>
                </a:solidFill>
                <a:latin typeface="Comic Sans MS" pitchFamily="66" charset="0"/>
              </a:rPr>
              <a:t>G </a:t>
            </a:r>
            <a:r>
              <a:rPr lang="en-US" altLang="en-US" sz="4800" smtClean="0">
                <a:solidFill>
                  <a:srgbClr val="002060"/>
                </a:solidFill>
                <a:latin typeface="Comic Sans MS" pitchFamily="66" charset="0"/>
              </a:rPr>
              <a:t>binds with </a:t>
            </a:r>
            <a:r>
              <a:rPr lang="en-US" altLang="en-US" sz="4800" smtClean="0">
                <a:solidFill>
                  <a:srgbClr val="FF0000"/>
                </a:solidFill>
                <a:latin typeface="Comic Sans MS" pitchFamily="66" charset="0"/>
              </a:rPr>
              <a:t>C</a:t>
            </a:r>
          </a:p>
        </p:txBody>
      </p:sp>
    </p:spTree>
    <p:extLst>
      <p:ext uri="{BB962C8B-B14F-4D97-AF65-F5344CB8AC3E}">
        <p14:creationId xmlns:p14="http://schemas.microsoft.com/office/powerpoint/2010/main" val="2552650552"/>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grpSp>
        <p:nvGrpSpPr>
          <p:cNvPr id="117763" name="Group 2"/>
          <p:cNvGrpSpPr>
            <a:grpSpLocks/>
          </p:cNvGrpSpPr>
          <p:nvPr/>
        </p:nvGrpSpPr>
        <p:grpSpPr bwMode="auto">
          <a:xfrm>
            <a:off x="0" y="0"/>
            <a:ext cx="9142413" cy="6856413"/>
            <a:chOff x="0" y="0"/>
            <a:chExt cx="5759" cy="4319"/>
          </a:xfrm>
        </p:grpSpPr>
        <p:pic>
          <p:nvPicPr>
            <p:cNvPr id="1177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7765" name="Text Box 4"/>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grpSp>
    </p:spTree>
    <p:extLst>
      <p:ext uri="{BB962C8B-B14F-4D97-AF65-F5344CB8AC3E}">
        <p14:creationId xmlns:p14="http://schemas.microsoft.com/office/powerpoint/2010/main" val="674773481"/>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Text Box 1"/>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pic>
        <p:nvPicPr>
          <p:cNvPr id="1187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1655763"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87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549275"/>
            <a:ext cx="545465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8789" name="Text Box 4"/>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Tree>
    <p:extLst>
      <p:ext uri="{BB962C8B-B14F-4D97-AF65-F5344CB8AC3E}">
        <p14:creationId xmlns:p14="http://schemas.microsoft.com/office/powerpoint/2010/main" val="3319123830"/>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GB" altLang="en-US" sz="4400" smtClean="0">
                <a:solidFill>
                  <a:srgbClr val="000000"/>
                </a:solidFill>
                <a:latin typeface="Comic Sans MS" pitchFamily="66" charset="0"/>
              </a:rPr>
              <a:t>Double helix</a:t>
            </a:r>
          </a:p>
        </p:txBody>
      </p:sp>
      <p:pic>
        <p:nvPicPr>
          <p:cNvPr id="119811" name="Picture 7" descr="http://www.dna-sequencing-service.com/wp-content/uploads/2010/07/dna-double-hel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95400"/>
            <a:ext cx="53482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735159"/>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457200" y="252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eaLnBrk="0" hangingPunct="0"/>
            <a:r>
              <a:rPr lang="en-US" sz="4400" smtClean="0">
                <a:solidFill>
                  <a:srgbClr val="FFFFFF"/>
                </a:solidFill>
                <a:latin typeface="Comic Sans MS" pitchFamily="66" charset="0"/>
              </a:rPr>
              <a:t>5 Minute Final</a:t>
            </a:r>
          </a:p>
        </p:txBody>
      </p:sp>
      <p:sp>
        <p:nvSpPr>
          <p:cNvPr id="120835" name="Text Box 2"/>
          <p:cNvSpPr txBox="1">
            <a:spLocks noChangeArrowheads="1"/>
          </p:cNvSpPr>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eaLnBrk="0" hangingPunct="0">
              <a:spcBef>
                <a:spcPts val="800"/>
              </a:spcBef>
              <a:buClr>
                <a:srgbClr val="86D1EC"/>
              </a:buClr>
              <a:buSzPct val="90000"/>
              <a:buFont typeface="Times New Roman" pitchFamily="18" charset="0"/>
              <a:buBlip>
                <a:blip r:embed="rId3"/>
              </a:buBlip>
            </a:pPr>
            <a:r>
              <a:rPr lang="en-US" sz="3200" smtClean="0">
                <a:solidFill>
                  <a:srgbClr val="FFFFFF"/>
                </a:solidFill>
                <a:latin typeface="Comic Sans MS" pitchFamily="66" charset="0"/>
                <a:hlinkClick r:id="rId4"/>
              </a:rPr>
              <a:t>https://play.kahoot.it/#/k/662dd3b6-2576-4840-857b-4439cf196881</a:t>
            </a:r>
            <a:endParaRPr lang="en-US" sz="3200" smtClean="0">
              <a:solidFill>
                <a:srgbClr val="FFFFFF"/>
              </a:solidFill>
              <a:latin typeface="Comic Sans MS" pitchFamily="66" charset="0"/>
            </a:endParaRPr>
          </a:p>
          <a:p>
            <a:pPr defTabSz="457200" eaLnBrk="0" hangingPunct="0">
              <a:spcBef>
                <a:spcPts val="800"/>
              </a:spcBef>
              <a:buClr>
                <a:srgbClr val="86D1EC"/>
              </a:buClr>
              <a:buSzPct val="90000"/>
              <a:buFont typeface="Times New Roman" pitchFamily="18" charset="0"/>
              <a:buBlip>
                <a:blip r:embed="rId3"/>
              </a:buBlip>
            </a:pPr>
            <a:endParaRPr lang="en-US" sz="3200" smtClean="0">
              <a:solidFill>
                <a:srgbClr val="FFFFFF"/>
              </a:solidFill>
              <a:latin typeface="Comic Sans MS" pitchFamily="66" charset="0"/>
            </a:endParaRPr>
          </a:p>
        </p:txBody>
      </p:sp>
    </p:spTree>
    <p:extLst>
      <p:ext uri="{BB962C8B-B14F-4D97-AF65-F5344CB8AC3E}">
        <p14:creationId xmlns:p14="http://schemas.microsoft.com/office/powerpoint/2010/main" val="7982738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447800"/>
            <a:ext cx="7772400" cy="1470025"/>
          </a:xfrm>
        </p:spPr>
        <p:txBody>
          <a:bodyPr/>
          <a:lstStyle/>
          <a:p>
            <a:pPr eaLnBrk="1" hangingPunct="1">
              <a:defRPr/>
            </a:pPr>
            <a:r>
              <a:rPr lang="en-US" sz="5100" b="1" dirty="0">
                <a:solidFill>
                  <a:schemeClr val="tx1">
                    <a:lumMod val="10000"/>
                  </a:schemeClr>
                </a:solidFill>
                <a:effectLst/>
              </a:rPr>
              <a:t>Aim: How does DNA replicate?</a:t>
            </a:r>
          </a:p>
        </p:txBody>
      </p:sp>
      <p:sp>
        <p:nvSpPr>
          <p:cNvPr id="2051" name="Rectangle 3"/>
          <p:cNvSpPr>
            <a:spLocks noGrp="1" noChangeArrowheads="1"/>
          </p:cNvSpPr>
          <p:nvPr>
            <p:ph type="subTitle" idx="1"/>
          </p:nvPr>
        </p:nvSpPr>
        <p:spPr>
          <a:xfrm>
            <a:off x="1524000" y="4038600"/>
            <a:ext cx="6400800" cy="1600200"/>
          </a:xfrm>
        </p:spPr>
        <p:txBody>
          <a:bodyPr/>
          <a:lstStyle/>
          <a:p>
            <a:pPr eaLnBrk="1" hangingPunct="1">
              <a:lnSpc>
                <a:spcPct val="80000"/>
              </a:lnSpc>
              <a:defRPr/>
            </a:pPr>
            <a:r>
              <a:rPr lang="en-US" sz="2800" dirty="0"/>
              <a:t>Do Now:</a:t>
            </a:r>
          </a:p>
          <a:p>
            <a:pPr eaLnBrk="1" hangingPunct="1">
              <a:lnSpc>
                <a:spcPct val="80000"/>
              </a:lnSpc>
              <a:defRPr/>
            </a:pPr>
            <a:r>
              <a:rPr lang="en-US" sz="2800" dirty="0" smtClean="0"/>
              <a:t>On your paper</a:t>
            </a:r>
          </a:p>
          <a:p>
            <a:pPr eaLnBrk="1" hangingPunct="1">
              <a:lnSpc>
                <a:spcPct val="80000"/>
              </a:lnSpc>
              <a:defRPr/>
            </a:pPr>
            <a:r>
              <a:rPr lang="en-US" sz="2800" dirty="0" smtClean="0"/>
              <a:t>Notes are in</a:t>
            </a:r>
            <a:r>
              <a:rPr lang="en-US" sz="2800" dirty="0" smtClean="0">
                <a:effectLst/>
              </a:rPr>
              <a:t> </a:t>
            </a:r>
            <a:r>
              <a:rPr lang="en-US" sz="2800" b="1" dirty="0" smtClean="0">
                <a:solidFill>
                  <a:schemeClr val="tx1">
                    <a:lumMod val="10000"/>
                  </a:schemeClr>
                </a:solidFill>
                <a:effectLst/>
              </a:rPr>
              <a:t>black</a:t>
            </a:r>
            <a:endParaRPr lang="en-US" sz="2800" b="1" dirty="0">
              <a:solidFill>
                <a:schemeClr val="tx1">
                  <a:lumMod val="10000"/>
                </a:schemeClr>
              </a:solidFill>
              <a:effectLst/>
            </a:endParaRPr>
          </a:p>
        </p:txBody>
      </p:sp>
    </p:spTree>
    <p:extLst>
      <p:ext uri="{BB962C8B-B14F-4D97-AF65-F5344CB8AC3E}">
        <p14:creationId xmlns:p14="http://schemas.microsoft.com/office/powerpoint/2010/main" val="142167804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0" y="228600"/>
            <a:ext cx="9144000" cy="5673725"/>
          </a:xfrm>
        </p:spPr>
        <p:txBody>
          <a:bodyPr/>
          <a:lstStyle/>
          <a:p>
            <a:pPr marL="609600" indent="-609600" eaLnBrk="1" hangingPunct="1">
              <a:buClrTx/>
              <a:buFont typeface="Wingdings" pitchFamily="2" charset="2"/>
              <a:buNone/>
              <a:defRPr/>
            </a:pPr>
            <a:r>
              <a:rPr lang="en-US" dirty="0">
                <a:solidFill>
                  <a:schemeClr val="accent4">
                    <a:lumMod val="20000"/>
                    <a:lumOff val="80000"/>
                  </a:schemeClr>
                </a:solidFill>
                <a:effectLst/>
              </a:rPr>
              <a:t>DNA </a:t>
            </a:r>
            <a:r>
              <a:rPr lang="en-US" b="1" dirty="0">
                <a:solidFill>
                  <a:schemeClr val="tx1">
                    <a:lumMod val="10000"/>
                  </a:schemeClr>
                </a:solidFill>
                <a:effectLst/>
              </a:rPr>
              <a:t>replication</a:t>
            </a:r>
          </a:p>
          <a:p>
            <a:pPr marL="990600" lvl="1" indent="-533400" eaLnBrk="1" hangingPunct="1">
              <a:buFontTx/>
              <a:buNone/>
              <a:defRPr/>
            </a:pPr>
            <a:r>
              <a:rPr lang="en-US" sz="3200" dirty="0" smtClean="0">
                <a:solidFill>
                  <a:schemeClr val="accent4">
                    <a:lumMod val="20000"/>
                    <a:lumOff val="80000"/>
                  </a:schemeClr>
                </a:solidFill>
                <a:effectLst/>
              </a:rPr>
              <a:t>1. The enzyme </a:t>
            </a:r>
            <a:r>
              <a:rPr lang="en-US" sz="3200" b="1" dirty="0" smtClean="0">
                <a:solidFill>
                  <a:schemeClr val="tx1">
                    <a:lumMod val="10000"/>
                  </a:schemeClr>
                </a:solidFill>
                <a:effectLst/>
              </a:rPr>
              <a:t>DNA helicase “unzips” </a:t>
            </a:r>
            <a:r>
              <a:rPr lang="en-US" sz="3200" dirty="0">
                <a:solidFill>
                  <a:schemeClr val="accent4">
                    <a:lumMod val="20000"/>
                    <a:lumOff val="80000"/>
                  </a:schemeClr>
                </a:solidFill>
                <a:effectLst/>
              </a:rPr>
              <a:t>DNA at </a:t>
            </a:r>
            <a:r>
              <a:rPr lang="en-US" sz="3200" b="1" dirty="0">
                <a:solidFill>
                  <a:schemeClr val="tx1">
                    <a:lumMod val="10000"/>
                  </a:schemeClr>
                </a:solidFill>
                <a:effectLst/>
              </a:rPr>
              <a:t>replication forks</a:t>
            </a:r>
          </a:p>
          <a:p>
            <a:pPr marL="1371600" lvl="2" indent="-457200" eaLnBrk="1" hangingPunct="1">
              <a:buClrTx/>
              <a:defRPr/>
            </a:pPr>
            <a:r>
              <a:rPr lang="en-US" sz="3200" dirty="0" smtClean="0">
                <a:solidFill>
                  <a:schemeClr val="accent4">
                    <a:lumMod val="20000"/>
                    <a:lumOff val="80000"/>
                  </a:schemeClr>
                </a:solidFill>
                <a:effectLst/>
              </a:rPr>
              <a:t>2 </a:t>
            </a:r>
            <a:r>
              <a:rPr lang="en-US" sz="3200" dirty="0">
                <a:solidFill>
                  <a:schemeClr val="accent4">
                    <a:lumMod val="20000"/>
                    <a:lumOff val="80000"/>
                  </a:schemeClr>
                </a:solidFill>
                <a:effectLst/>
              </a:rPr>
              <a:t>strands </a:t>
            </a:r>
            <a:r>
              <a:rPr lang="en-US" sz="3200" b="1" dirty="0">
                <a:solidFill>
                  <a:schemeClr val="tx1">
                    <a:lumMod val="10000"/>
                  </a:schemeClr>
                </a:solidFill>
                <a:effectLst/>
              </a:rPr>
              <a:t>unwind</a:t>
            </a:r>
          </a:p>
          <a:p>
            <a:pPr marL="1371600" lvl="2" indent="-457200" eaLnBrk="1" hangingPunct="1">
              <a:buClrTx/>
              <a:defRPr/>
            </a:pPr>
            <a:r>
              <a:rPr lang="en-US" sz="3200" dirty="0">
                <a:solidFill>
                  <a:schemeClr val="accent4">
                    <a:lumMod val="20000"/>
                    <a:lumOff val="80000"/>
                  </a:schemeClr>
                </a:solidFill>
                <a:effectLst/>
              </a:rPr>
              <a:t>Each strand is a </a:t>
            </a:r>
            <a:r>
              <a:rPr lang="en-US" sz="3200" b="1" dirty="0">
                <a:solidFill>
                  <a:schemeClr val="tx1">
                    <a:lumMod val="10000"/>
                  </a:schemeClr>
                </a:solidFill>
                <a:effectLst/>
              </a:rPr>
              <a:t>TEMPLATE</a:t>
            </a:r>
            <a:r>
              <a:rPr lang="en-US" sz="3200" dirty="0">
                <a:solidFill>
                  <a:schemeClr val="accent4">
                    <a:lumMod val="20000"/>
                    <a:lumOff val="80000"/>
                  </a:schemeClr>
                </a:solidFill>
                <a:effectLst/>
              </a:rPr>
              <a:t> for a </a:t>
            </a:r>
            <a:r>
              <a:rPr lang="en-US" sz="3200" b="1" dirty="0">
                <a:solidFill>
                  <a:schemeClr val="tx1">
                    <a:lumMod val="10000"/>
                  </a:schemeClr>
                </a:solidFill>
                <a:effectLst/>
              </a:rPr>
              <a:t>new </a:t>
            </a:r>
            <a:r>
              <a:rPr lang="en-US" sz="3200" b="1" dirty="0" smtClean="0">
                <a:solidFill>
                  <a:schemeClr val="tx1">
                    <a:lumMod val="10000"/>
                  </a:schemeClr>
                </a:solidFill>
                <a:effectLst/>
              </a:rPr>
              <a:t>strand</a:t>
            </a:r>
            <a:endParaRPr lang="en-US" sz="3200" b="1" dirty="0">
              <a:solidFill>
                <a:schemeClr val="tx1">
                  <a:lumMod val="10000"/>
                </a:schemeClr>
              </a:solidFill>
              <a:effectLst/>
            </a:endParaRPr>
          </a:p>
        </p:txBody>
      </p:sp>
      <p:pic>
        <p:nvPicPr>
          <p:cNvPr id="1228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16313"/>
            <a:ext cx="6248400"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9965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dirty="0" smtClean="0"/>
              <a:t> </a:t>
            </a:r>
            <a:endParaRPr lang="en-US" dirty="0"/>
          </a:p>
        </p:txBody>
      </p:sp>
      <p:sp>
        <p:nvSpPr>
          <p:cNvPr id="7171" name="Rectangle 3"/>
          <p:cNvSpPr>
            <a:spLocks noGrp="1" noChangeArrowheads="1"/>
          </p:cNvSpPr>
          <p:nvPr>
            <p:ph type="body" idx="1"/>
          </p:nvPr>
        </p:nvSpPr>
        <p:spPr>
          <a:xfrm>
            <a:off x="0" y="228600"/>
            <a:ext cx="8534400" cy="4530725"/>
          </a:xfrm>
        </p:spPr>
        <p:txBody>
          <a:bodyPr/>
          <a:lstStyle/>
          <a:p>
            <a:pPr marL="990600" lvl="1" indent="-533400" eaLnBrk="1" hangingPunct="1">
              <a:buFontTx/>
              <a:buNone/>
              <a:defRPr/>
            </a:pPr>
            <a:r>
              <a:rPr lang="en-US" sz="3200" dirty="0" smtClean="0">
                <a:solidFill>
                  <a:schemeClr val="accent4">
                    <a:lumMod val="20000"/>
                    <a:lumOff val="80000"/>
                  </a:schemeClr>
                </a:solidFill>
                <a:effectLst/>
              </a:rPr>
              <a:t>2. </a:t>
            </a:r>
            <a:r>
              <a:rPr lang="en-US" sz="3200" b="1" dirty="0" smtClean="0">
                <a:solidFill>
                  <a:schemeClr val="accent5">
                    <a:lumMod val="20000"/>
                    <a:lumOff val="80000"/>
                  </a:schemeClr>
                </a:solidFill>
                <a:effectLst/>
              </a:rPr>
              <a:t>The enzyme </a:t>
            </a:r>
            <a:r>
              <a:rPr lang="en-US" sz="3200" b="1" dirty="0" smtClean="0">
                <a:solidFill>
                  <a:schemeClr val="tx1">
                    <a:lumMod val="10000"/>
                  </a:schemeClr>
                </a:solidFill>
                <a:effectLst/>
              </a:rPr>
              <a:t>DNA polymerase </a:t>
            </a:r>
            <a:r>
              <a:rPr lang="en-US" sz="3200" dirty="0" smtClean="0">
                <a:solidFill>
                  <a:schemeClr val="accent4">
                    <a:lumMod val="20000"/>
                    <a:lumOff val="80000"/>
                  </a:schemeClr>
                </a:solidFill>
                <a:effectLst/>
              </a:rPr>
              <a:t>adds </a:t>
            </a:r>
            <a:r>
              <a:rPr lang="en-US" sz="3200" b="1" dirty="0" smtClean="0">
                <a:solidFill>
                  <a:schemeClr val="tx1">
                    <a:lumMod val="10000"/>
                  </a:schemeClr>
                </a:solidFill>
                <a:effectLst/>
              </a:rPr>
              <a:t>nucleotides</a:t>
            </a:r>
            <a:r>
              <a:rPr lang="en-US" sz="3200" dirty="0" smtClean="0">
                <a:solidFill>
                  <a:schemeClr val="accent4">
                    <a:lumMod val="20000"/>
                    <a:lumOff val="80000"/>
                  </a:schemeClr>
                </a:solidFill>
                <a:effectLst/>
              </a:rPr>
              <a:t> (letters) to </a:t>
            </a:r>
            <a:r>
              <a:rPr lang="en-US" sz="3200" b="1" dirty="0" smtClean="0">
                <a:solidFill>
                  <a:schemeClr val="tx1">
                    <a:lumMod val="10000"/>
                  </a:schemeClr>
                </a:solidFill>
                <a:effectLst/>
              </a:rPr>
              <a:t>each strand</a:t>
            </a:r>
          </a:p>
        </p:txBody>
      </p:sp>
      <p:pic>
        <p:nvPicPr>
          <p:cNvPr id="1239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981200"/>
            <a:ext cx="85248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84881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dirty="0" smtClean="0"/>
              <a:t> </a:t>
            </a:r>
            <a:endParaRPr lang="en-US" dirty="0"/>
          </a:p>
        </p:txBody>
      </p:sp>
      <p:sp>
        <p:nvSpPr>
          <p:cNvPr id="7171" name="Rectangle 3"/>
          <p:cNvSpPr>
            <a:spLocks noGrp="1" noChangeArrowheads="1"/>
          </p:cNvSpPr>
          <p:nvPr>
            <p:ph type="body" idx="1"/>
          </p:nvPr>
        </p:nvSpPr>
        <p:spPr>
          <a:xfrm>
            <a:off x="0" y="228600"/>
            <a:ext cx="8686800" cy="4530725"/>
          </a:xfrm>
        </p:spPr>
        <p:txBody>
          <a:bodyPr/>
          <a:lstStyle/>
          <a:p>
            <a:pPr marL="990600" lvl="1" indent="-533400" eaLnBrk="1" hangingPunct="1">
              <a:buFontTx/>
              <a:buNone/>
              <a:defRPr/>
            </a:pPr>
            <a:r>
              <a:rPr lang="en-US" sz="3200" dirty="0" smtClean="0">
                <a:solidFill>
                  <a:schemeClr val="accent4">
                    <a:lumMod val="20000"/>
                    <a:lumOff val="80000"/>
                  </a:schemeClr>
                </a:solidFill>
                <a:effectLst/>
              </a:rPr>
              <a:t>3. </a:t>
            </a:r>
            <a:r>
              <a:rPr lang="en-US" sz="3200" b="1" dirty="0" smtClean="0">
                <a:solidFill>
                  <a:schemeClr val="accent5">
                    <a:lumMod val="20000"/>
                    <a:lumOff val="80000"/>
                  </a:schemeClr>
                </a:solidFill>
                <a:effectLst/>
              </a:rPr>
              <a:t>The enzyme </a:t>
            </a:r>
            <a:r>
              <a:rPr lang="en-US" sz="3200" b="1" u="sng" dirty="0" smtClean="0">
                <a:solidFill>
                  <a:schemeClr val="tx1">
                    <a:lumMod val="10000"/>
                  </a:schemeClr>
                </a:solidFill>
                <a:effectLst/>
              </a:rPr>
              <a:t>ligase</a:t>
            </a:r>
            <a:r>
              <a:rPr lang="en-US" sz="3200" b="1" dirty="0" smtClean="0">
                <a:solidFill>
                  <a:schemeClr val="tx1">
                    <a:lumMod val="10000"/>
                  </a:schemeClr>
                </a:solidFill>
                <a:effectLst/>
              </a:rPr>
              <a:t> </a:t>
            </a:r>
            <a:r>
              <a:rPr lang="en-US" sz="3200" b="1" dirty="0" smtClean="0">
                <a:effectLst/>
              </a:rPr>
              <a:t>connects </a:t>
            </a:r>
            <a:r>
              <a:rPr lang="en-US" sz="3200" b="1" dirty="0" smtClean="0">
                <a:solidFill>
                  <a:schemeClr val="tx1">
                    <a:lumMod val="10000"/>
                  </a:schemeClr>
                </a:solidFill>
                <a:effectLst/>
              </a:rPr>
              <a:t>pieces of DNA </a:t>
            </a:r>
            <a:r>
              <a:rPr lang="en-US" sz="3200" b="1" dirty="0" smtClean="0">
                <a:effectLst/>
              </a:rPr>
              <a:t>and also </a:t>
            </a:r>
            <a:r>
              <a:rPr lang="en-US" sz="3200" b="1" dirty="0" smtClean="0">
                <a:solidFill>
                  <a:schemeClr val="tx1">
                    <a:lumMod val="10000"/>
                  </a:schemeClr>
                </a:solidFill>
                <a:effectLst/>
              </a:rPr>
              <a:t> proofreads </a:t>
            </a:r>
            <a:r>
              <a:rPr lang="en-US" sz="3200" dirty="0" smtClean="0">
                <a:solidFill>
                  <a:schemeClr val="accent4">
                    <a:lumMod val="20000"/>
                    <a:lumOff val="80000"/>
                  </a:schemeClr>
                </a:solidFill>
                <a:effectLst/>
              </a:rPr>
              <a:t>the new strand</a:t>
            </a:r>
          </a:p>
          <a:p>
            <a:pPr marL="609600" indent="-609600" eaLnBrk="1" hangingPunct="1">
              <a:buClrTx/>
              <a:buFont typeface="Wingdings" pitchFamily="2" charset="2"/>
              <a:buNone/>
              <a:defRPr/>
            </a:pPr>
            <a:r>
              <a:rPr lang="en-US" dirty="0" smtClean="0">
                <a:solidFill>
                  <a:schemeClr val="accent3">
                    <a:lumMod val="20000"/>
                    <a:lumOff val="80000"/>
                  </a:schemeClr>
                </a:solidFill>
                <a:effectLst/>
              </a:rPr>
              <a:t>    </a:t>
            </a:r>
            <a:endParaRPr lang="en-US" dirty="0">
              <a:solidFill>
                <a:schemeClr val="accent3">
                  <a:lumMod val="20000"/>
                  <a:lumOff val="80000"/>
                </a:schemeClr>
              </a:solidFill>
              <a:effectLst/>
            </a:endParaRPr>
          </a:p>
        </p:txBody>
      </p:sp>
      <p:pic>
        <p:nvPicPr>
          <p:cNvPr id="1249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828800"/>
            <a:ext cx="9093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950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457200" y="133350"/>
            <a:ext cx="8229600" cy="1431925"/>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Mendel’s Explanation –</a:t>
            </a:r>
            <a:br>
              <a:rPr lang="en-US" sz="4400" dirty="0">
                <a:solidFill>
                  <a:srgbClr val="FFFFFF"/>
                </a:solidFill>
                <a:latin typeface="Comic Sans MS" panose="030F0702030302020204" pitchFamily="66" charset="0"/>
              </a:rPr>
            </a:br>
            <a:r>
              <a:rPr lang="en-US" sz="4400" dirty="0">
                <a:solidFill>
                  <a:srgbClr val="FFFFFF"/>
                </a:solidFill>
                <a:latin typeface="Comic Sans MS" panose="030F0702030302020204" pitchFamily="66" charset="0"/>
              </a:rPr>
              <a:t>The law of segregation</a:t>
            </a:r>
          </a:p>
        </p:txBody>
      </p:sp>
      <p:sp>
        <p:nvSpPr>
          <p:cNvPr id="27650"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39725" indent="-339725" fontAlgn="auto">
              <a:lnSpc>
                <a:spcPct val="90000"/>
              </a:lnSpc>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Each individual carries </a:t>
            </a:r>
            <a:r>
              <a:rPr lang="en-US" sz="3200" dirty="0">
                <a:solidFill>
                  <a:srgbClr val="FFFF00"/>
                </a:solidFill>
                <a:latin typeface="Comic Sans MS" panose="030F0702030302020204" pitchFamily="66" charset="0"/>
              </a:rPr>
              <a:t>two copies </a:t>
            </a:r>
            <a:r>
              <a:rPr lang="en-US" sz="3200" dirty="0">
                <a:solidFill>
                  <a:srgbClr val="FFFFFF"/>
                </a:solidFill>
                <a:latin typeface="Comic Sans MS" panose="030F0702030302020204" pitchFamily="66" charset="0"/>
              </a:rPr>
              <a:t>of a gene for each characteristic.</a:t>
            </a:r>
          </a:p>
          <a:p>
            <a:pPr marL="339725" indent="-339725" fontAlgn="auto">
              <a:lnSpc>
                <a:spcPct val="90000"/>
              </a:lnSpc>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Each individual </a:t>
            </a:r>
            <a:r>
              <a:rPr lang="en-US" sz="3200" dirty="0">
                <a:solidFill>
                  <a:srgbClr val="FFFF00"/>
                </a:solidFill>
                <a:latin typeface="Comic Sans MS" panose="030F0702030302020204" pitchFamily="66" charset="0"/>
              </a:rPr>
              <a:t>gives one copy </a:t>
            </a:r>
            <a:r>
              <a:rPr lang="en-US" sz="3200" dirty="0">
                <a:solidFill>
                  <a:srgbClr val="FFFFFF"/>
                </a:solidFill>
                <a:latin typeface="Comic Sans MS" panose="030F0702030302020204" pitchFamily="66" charset="0"/>
              </a:rPr>
              <a:t>of the gene </a:t>
            </a:r>
            <a:r>
              <a:rPr lang="en-US" sz="3200" dirty="0">
                <a:solidFill>
                  <a:srgbClr val="FFFF00"/>
                </a:solidFill>
                <a:latin typeface="Comic Sans MS" panose="030F0702030302020204" pitchFamily="66" charset="0"/>
              </a:rPr>
              <a:t>to each offspring</a:t>
            </a:r>
            <a:r>
              <a:rPr lang="en-US" sz="3200" dirty="0">
                <a:solidFill>
                  <a:srgbClr val="FFFFFF"/>
                </a:solidFill>
                <a:latin typeface="Comic Sans MS" panose="030F0702030302020204" pitchFamily="66" charset="0"/>
              </a:rPr>
              <a:t>.</a:t>
            </a:r>
          </a:p>
          <a:p>
            <a:pPr marL="339725" indent="-339725" fontAlgn="auto">
              <a:lnSpc>
                <a:spcPct val="90000"/>
              </a:lnSpc>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The offspring</a:t>
            </a:r>
            <a:r>
              <a:rPr lang="en-US" sz="3200" dirty="0">
                <a:solidFill>
                  <a:srgbClr val="FFFF00"/>
                </a:solidFill>
                <a:latin typeface="Comic Sans MS" panose="030F0702030302020204" pitchFamily="66" charset="0"/>
              </a:rPr>
              <a:t> receives one copy </a:t>
            </a:r>
            <a:r>
              <a:rPr lang="en-US" sz="3200" dirty="0">
                <a:solidFill>
                  <a:srgbClr val="FFFFFF"/>
                </a:solidFill>
                <a:latin typeface="Comic Sans MS" panose="030F0702030302020204" pitchFamily="66" charset="0"/>
              </a:rPr>
              <a:t>of the gene from </a:t>
            </a:r>
            <a:r>
              <a:rPr lang="en-US" sz="3200" dirty="0">
                <a:solidFill>
                  <a:srgbClr val="FFFF00"/>
                </a:solidFill>
                <a:latin typeface="Comic Sans MS" panose="030F0702030302020204" pitchFamily="66" charset="0"/>
              </a:rPr>
              <a:t>each parent</a:t>
            </a:r>
            <a:r>
              <a:rPr lang="en-US" sz="3200" dirty="0">
                <a:solidFill>
                  <a:srgbClr val="FFFFFF"/>
                </a:solidFill>
                <a:latin typeface="Comic Sans MS" panose="030F0702030302020204" pitchFamily="66" charset="0"/>
              </a:rPr>
              <a:t>.</a:t>
            </a:r>
          </a:p>
          <a:p>
            <a:pPr marL="339725" indent="-339725" fontAlgn="auto">
              <a:lnSpc>
                <a:spcPct val="90000"/>
              </a:lnSpc>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Genes are </a:t>
            </a:r>
            <a:r>
              <a:rPr lang="en-US" sz="3200" dirty="0">
                <a:solidFill>
                  <a:srgbClr val="FFFF00"/>
                </a:solidFill>
                <a:latin typeface="Comic Sans MS" panose="030F0702030302020204" pitchFamily="66" charset="0"/>
              </a:rPr>
              <a:t>not changed </a:t>
            </a:r>
            <a:r>
              <a:rPr lang="en-US" sz="3200" dirty="0">
                <a:solidFill>
                  <a:srgbClr val="FFFFFF"/>
                </a:solidFill>
                <a:latin typeface="Comic Sans MS" panose="030F0702030302020204" pitchFamily="66" charset="0"/>
              </a:rPr>
              <a:t>during the individual’s lifetime.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DNA Replication</a:t>
            </a:r>
            <a:endParaRPr lang="en-US" dirty="0"/>
          </a:p>
        </p:txBody>
      </p:sp>
      <p:sp>
        <p:nvSpPr>
          <p:cNvPr id="3" name="Content Placeholder 2"/>
          <p:cNvSpPr>
            <a:spLocks noGrp="1"/>
          </p:cNvSpPr>
          <p:nvPr>
            <p:ph idx="1"/>
          </p:nvPr>
        </p:nvSpPr>
        <p:spPr/>
        <p:txBody>
          <a:bodyPr/>
          <a:lstStyle/>
          <a:p>
            <a:pPr>
              <a:defRPr/>
            </a:pPr>
            <a:endParaRPr lang="en-US"/>
          </a:p>
        </p:txBody>
      </p:sp>
      <p:pic>
        <p:nvPicPr>
          <p:cNvPr id="129028" name="Picture 2" descr="https://media.giphy.com/media/3G3fNzu04GvPW/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447800"/>
            <a:ext cx="8940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3200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a:t>
            </a:r>
            <a:endParaRPr lang="en-US" dirty="0"/>
          </a:p>
        </p:txBody>
      </p:sp>
      <p:sp>
        <p:nvSpPr>
          <p:cNvPr id="3" name="Content Placeholder 2"/>
          <p:cNvSpPr>
            <a:spLocks noGrp="1"/>
          </p:cNvSpPr>
          <p:nvPr>
            <p:ph idx="1"/>
          </p:nvPr>
        </p:nvSpPr>
        <p:spPr>
          <a:xfrm>
            <a:off x="0" y="381000"/>
            <a:ext cx="4572000" cy="4530725"/>
          </a:xfrm>
        </p:spPr>
        <p:txBody>
          <a:bodyPr/>
          <a:lstStyle/>
          <a:p>
            <a:pPr>
              <a:buFont typeface="Wingdings" pitchFamily="2" charset="2"/>
              <a:buNone/>
              <a:defRPr/>
            </a:pPr>
            <a:r>
              <a:rPr lang="en-US" dirty="0" smtClean="0">
                <a:solidFill>
                  <a:schemeClr val="accent3">
                    <a:lumMod val="20000"/>
                    <a:lumOff val="80000"/>
                  </a:schemeClr>
                </a:solidFill>
                <a:effectLst/>
              </a:rPr>
              <a:t>Matthew </a:t>
            </a:r>
            <a:r>
              <a:rPr lang="en-US" dirty="0" err="1" smtClean="0">
                <a:solidFill>
                  <a:schemeClr val="accent3">
                    <a:lumMod val="20000"/>
                    <a:lumOff val="80000"/>
                  </a:schemeClr>
                </a:solidFill>
                <a:effectLst/>
              </a:rPr>
              <a:t>Meselson</a:t>
            </a:r>
            <a:r>
              <a:rPr lang="en-US" dirty="0" smtClean="0">
                <a:solidFill>
                  <a:schemeClr val="accent3">
                    <a:lumMod val="20000"/>
                    <a:lumOff val="80000"/>
                  </a:schemeClr>
                </a:solidFill>
                <a:effectLst/>
              </a:rPr>
              <a:t> and Franklin Stahl  wondered: was DNA replication conservative, semi-conservative, or dispersive?</a:t>
            </a:r>
          </a:p>
          <a:p>
            <a:pPr>
              <a:buFont typeface="Wingdings" pitchFamily="2" charset="2"/>
              <a:buNone/>
              <a:defRPr/>
            </a:pPr>
            <a:r>
              <a:rPr lang="en-US" dirty="0" smtClean="0">
                <a:solidFill>
                  <a:schemeClr val="accent3">
                    <a:lumMod val="20000"/>
                    <a:lumOff val="80000"/>
                  </a:schemeClr>
                </a:solidFill>
                <a:effectLst/>
              </a:rPr>
              <a:t>Make a hypothesis.</a:t>
            </a:r>
          </a:p>
          <a:p>
            <a:pPr>
              <a:buFont typeface="Wingdings" pitchFamily="2" charset="2"/>
              <a:buNone/>
              <a:defRPr/>
            </a:pPr>
            <a:endParaRPr lang="en-US" b="1" dirty="0" smtClean="0">
              <a:solidFill>
                <a:schemeClr val="tx1">
                  <a:lumMod val="10000"/>
                </a:schemeClr>
              </a:solidFill>
              <a:effectLst/>
            </a:endParaRPr>
          </a:p>
          <a:p>
            <a:pPr>
              <a:buFont typeface="Wingdings" pitchFamily="2" charset="2"/>
              <a:buNone/>
              <a:defRPr/>
            </a:pPr>
            <a:endParaRPr lang="en-US" dirty="0" smtClean="0">
              <a:solidFill>
                <a:schemeClr val="accent3">
                  <a:lumMod val="20000"/>
                  <a:lumOff val="80000"/>
                </a:schemeClr>
              </a:solidFill>
              <a:effectLst/>
            </a:endParaRPr>
          </a:p>
        </p:txBody>
      </p:sp>
      <p:pic>
        <p:nvPicPr>
          <p:cNvPr id="125956" name="Picture 2" descr="http://mol-biol4masters.org/Prokaryotic_DNA_Replication1-Introduction_files/image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04800"/>
            <a:ext cx="41243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4545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126980" name="Picture 2" descr="http://www.nature.com/scitable/nated/content/4208/pierce_12_3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11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7549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4">
                    <a:lumMod val="20000"/>
                    <a:lumOff val="80000"/>
                  </a:schemeClr>
                </a:solidFill>
                <a:effectLst/>
              </a:rPr>
              <a:t>What did they find?</a:t>
            </a:r>
            <a:endParaRPr lang="en-US" dirty="0">
              <a:solidFill>
                <a:schemeClr val="accent4">
                  <a:lumMod val="20000"/>
                  <a:lumOff val="80000"/>
                </a:schemeClr>
              </a:solidFill>
              <a:effectLst/>
            </a:endParaRPr>
          </a:p>
        </p:txBody>
      </p:sp>
      <p:sp>
        <p:nvSpPr>
          <p:cNvPr id="3" name="Content Placeholder 2"/>
          <p:cNvSpPr>
            <a:spLocks noGrp="1"/>
          </p:cNvSpPr>
          <p:nvPr>
            <p:ph idx="1"/>
          </p:nvPr>
        </p:nvSpPr>
        <p:spPr>
          <a:xfrm>
            <a:off x="838200" y="1600200"/>
            <a:ext cx="8077200" cy="4530725"/>
          </a:xfrm>
        </p:spPr>
        <p:txBody>
          <a:bodyPr/>
          <a:lstStyle/>
          <a:p>
            <a:pPr>
              <a:defRPr/>
            </a:pPr>
            <a:r>
              <a:rPr lang="en-US" dirty="0" smtClean="0"/>
              <a:t>Each </a:t>
            </a:r>
            <a:r>
              <a:rPr lang="en-US" b="1" dirty="0" smtClean="0">
                <a:solidFill>
                  <a:schemeClr val="tx1">
                    <a:lumMod val="10000"/>
                  </a:schemeClr>
                </a:solidFill>
                <a:effectLst/>
              </a:rPr>
              <a:t>new DNA </a:t>
            </a:r>
            <a:r>
              <a:rPr lang="en-US" dirty="0" smtClean="0"/>
              <a:t>molecule contained </a:t>
            </a:r>
            <a:r>
              <a:rPr lang="en-US" b="1" dirty="0" smtClean="0">
                <a:solidFill>
                  <a:schemeClr val="tx1">
                    <a:lumMod val="10000"/>
                  </a:schemeClr>
                </a:solidFill>
                <a:effectLst/>
              </a:rPr>
              <a:t>ONE OLD STRAND</a:t>
            </a:r>
            <a:r>
              <a:rPr lang="en-US" dirty="0" smtClean="0"/>
              <a:t>.</a:t>
            </a:r>
          </a:p>
          <a:p>
            <a:pPr>
              <a:defRPr/>
            </a:pPr>
            <a:r>
              <a:rPr lang="en-US" dirty="0" smtClean="0"/>
              <a:t>DNA replication is </a:t>
            </a:r>
          </a:p>
          <a:p>
            <a:pPr>
              <a:buFont typeface="Wingdings" pitchFamily="2" charset="2"/>
              <a:buNone/>
              <a:defRPr/>
            </a:pPr>
            <a:r>
              <a:rPr lang="en-US" b="1" dirty="0" smtClean="0">
                <a:solidFill>
                  <a:schemeClr val="tx1">
                    <a:lumMod val="10000"/>
                  </a:schemeClr>
                </a:solidFill>
                <a:effectLst/>
              </a:rPr>
              <a:t>	SEMI-CONSERVATIVE.</a:t>
            </a:r>
            <a:endParaRPr lang="en-US" b="1" dirty="0">
              <a:solidFill>
                <a:schemeClr val="tx1">
                  <a:lumMod val="10000"/>
                </a:schemeClr>
              </a:solidFill>
              <a:effectLst/>
            </a:endParaRPr>
          </a:p>
        </p:txBody>
      </p:sp>
    </p:spTree>
    <p:extLst>
      <p:ext uri="{BB962C8B-B14F-4D97-AF65-F5344CB8AC3E}">
        <p14:creationId xmlns:p14="http://schemas.microsoft.com/office/powerpoint/2010/main" val="105970155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1"/>
          <p:cNvSpPr txBox="1">
            <a:spLocks noChangeArrowheads="1"/>
          </p:cNvSpPr>
          <p:nvPr/>
        </p:nvSpPr>
        <p:spPr bwMode="auto">
          <a:xfrm>
            <a:off x="457200" y="252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eaLnBrk="0" hangingPunct="0"/>
            <a:r>
              <a:rPr lang="en-US" sz="4400" smtClean="0">
                <a:solidFill>
                  <a:srgbClr val="FFFFFF"/>
                </a:solidFill>
                <a:latin typeface="Comic Sans MS" pitchFamily="66" charset="0"/>
              </a:rPr>
              <a:t>5 Minute Final</a:t>
            </a:r>
          </a:p>
        </p:txBody>
      </p:sp>
      <p:sp>
        <p:nvSpPr>
          <p:cNvPr id="129027" name="Text Box 2"/>
          <p:cNvSpPr txBox="1">
            <a:spLocks noChangeArrowheads="1"/>
          </p:cNvSpPr>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eaLnBrk="0" hangingPunct="0">
              <a:spcBef>
                <a:spcPts val="800"/>
              </a:spcBef>
              <a:buClr>
                <a:srgbClr val="86D1EC"/>
              </a:buClr>
              <a:buSzPct val="90000"/>
              <a:buFont typeface="Times New Roman" pitchFamily="18" charset="0"/>
              <a:buBlip>
                <a:blip r:embed="rId3"/>
              </a:buBlip>
              <a:defRPr/>
            </a:pPr>
            <a:r>
              <a:rPr lang="en-US" sz="3200" smtClean="0">
                <a:solidFill>
                  <a:srgbClr val="FFFFFF"/>
                </a:solidFill>
                <a:latin typeface="Comic Sans MS" pitchFamily="66" charset="0"/>
                <a:hlinkClick r:id="rId4"/>
              </a:rPr>
              <a:t>https://play.kahoot.it/#/k/ecd86461-17b7-4d5b-91a2-c69ea30e16d3</a:t>
            </a:r>
            <a:endParaRPr lang="en-US" sz="3200" smtClean="0">
              <a:solidFill>
                <a:srgbClr val="FFFFFF"/>
              </a:solidFill>
              <a:latin typeface="Comic Sans MS" pitchFamily="66" charset="0"/>
            </a:endParaRPr>
          </a:p>
          <a:p>
            <a:pPr marL="0" indent="0" defTabSz="457200" eaLnBrk="0" hangingPunct="0">
              <a:spcBef>
                <a:spcPts val="800"/>
              </a:spcBef>
              <a:buClr>
                <a:srgbClr val="86D1EC"/>
              </a:buClr>
              <a:buSzPct val="90000"/>
              <a:defRPr/>
            </a:pPr>
            <a:endParaRPr lang="en-US" sz="3200" smtClean="0">
              <a:solidFill>
                <a:srgbClr val="FFFFFF"/>
              </a:solidFill>
              <a:latin typeface="Comic Sans MS" pitchFamily="66" charset="0"/>
            </a:endParaRPr>
          </a:p>
          <a:p>
            <a:pPr defTabSz="457200" eaLnBrk="0" hangingPunct="0">
              <a:spcBef>
                <a:spcPts val="800"/>
              </a:spcBef>
              <a:buClr>
                <a:srgbClr val="86D1EC"/>
              </a:buClr>
              <a:buSzPct val="90000"/>
              <a:buFont typeface="Times New Roman" pitchFamily="18" charset="0"/>
              <a:buBlip>
                <a:blip r:embed="rId3"/>
              </a:buBlip>
              <a:defRPr/>
            </a:pPr>
            <a:endParaRPr lang="en-US" sz="3200" dirty="0" smtClean="0">
              <a:solidFill>
                <a:srgbClr val="FFFFFF"/>
              </a:solidFill>
              <a:latin typeface="Comic Sans MS" pitchFamily="66" charset="0"/>
            </a:endParaRPr>
          </a:p>
        </p:txBody>
      </p:sp>
    </p:spTree>
    <p:extLst>
      <p:ext uri="{BB962C8B-B14F-4D97-AF65-F5344CB8AC3E}">
        <p14:creationId xmlns:p14="http://schemas.microsoft.com/office/powerpoint/2010/main" val="9850442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0" y="609600"/>
            <a:ext cx="9144000" cy="1447800"/>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CC00"/>
                </a:solidFill>
                <a:ea typeface="MS PGothic" pitchFamily="34" charset="-128"/>
              </a:rPr>
              <a:t>Aim: What are DNA mutations and how do they affect organisms?</a:t>
            </a:r>
          </a:p>
        </p:txBody>
      </p:sp>
      <p:sp>
        <p:nvSpPr>
          <p:cNvPr id="52226" name="Text Box 2"/>
          <p:cNvSpPr txBox="1">
            <a:spLocks noChangeArrowheads="1"/>
          </p:cNvSpPr>
          <p:nvPr/>
        </p:nvSpPr>
        <p:spPr bwMode="auto">
          <a:xfrm>
            <a:off x="228600" y="3200400"/>
            <a:ext cx="8915400" cy="4429125"/>
          </a:xfrm>
          <a:prstGeom prst="rect">
            <a:avLst/>
          </a:prstGeom>
          <a:noFill/>
          <a:ln w="9525">
            <a:noFill/>
            <a:round/>
            <a:headEnd/>
            <a:tailEnd/>
          </a:ln>
          <a:effectLst/>
        </p:spPr>
        <p:txBody>
          <a:bodyPr/>
          <a:lstStyle/>
          <a:p>
            <a:pPr marL="685800" indent="-682625" algn="ctr" defTabSz="457200">
              <a:lnSpc>
                <a:spcPct val="80000"/>
              </a:lnSpc>
              <a:spcBef>
                <a:spcPts val="700"/>
              </a:spcBef>
              <a:buSzPct val="90000"/>
              <a:tabLst>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829800" algn="l"/>
              </a:tabLst>
              <a:defRPr/>
            </a:pPr>
            <a:r>
              <a:rPr lang="en-US" sz="2800" dirty="0">
                <a:solidFill>
                  <a:srgbClr val="FFFFFF"/>
                </a:solidFill>
                <a:ea typeface="MS PGothic" pitchFamily="34" charset="-128"/>
              </a:rPr>
              <a:t>Do Now: On your paper</a:t>
            </a:r>
            <a:endParaRPr lang="en-US" sz="2600" dirty="0">
              <a:solidFill>
                <a:srgbClr val="FFFFFF"/>
              </a:solidFill>
              <a:ea typeface="MS PGothic" pitchFamily="34" charset="-128"/>
            </a:endParaRPr>
          </a:p>
          <a:p>
            <a:pPr marL="685800" indent="-682625" algn="ctr" defTabSz="457200">
              <a:lnSpc>
                <a:spcPct val="80000"/>
              </a:lnSpc>
              <a:spcBef>
                <a:spcPts val="700"/>
              </a:spcBef>
              <a:buSzPct val="90000"/>
              <a:tabLst>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829800" algn="l"/>
              </a:tabLst>
              <a:defRPr/>
            </a:pPr>
            <a:endParaRPr lang="en-US" sz="2800" dirty="0">
              <a:solidFill>
                <a:srgbClr val="FFFFFF"/>
              </a:solidFill>
              <a:ea typeface="MS PGothic" pitchFamily="34" charset="-128"/>
            </a:endParaRPr>
          </a:p>
          <a:p>
            <a:pPr marL="685800" indent="-682625" algn="ctr" defTabSz="457200">
              <a:lnSpc>
                <a:spcPct val="80000"/>
              </a:lnSpc>
              <a:spcBef>
                <a:spcPts val="700"/>
              </a:spcBef>
              <a:buSzPct val="90000"/>
              <a:tabLst>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829800" algn="l"/>
              </a:tabLst>
              <a:defRPr/>
            </a:pPr>
            <a:endParaRPr lang="en-US" sz="2800" dirty="0">
              <a:solidFill>
                <a:srgbClr val="FFFFFF"/>
              </a:solidFill>
              <a:ea typeface="MS PGothic" pitchFamily="34" charset="-128"/>
            </a:endParaRPr>
          </a:p>
          <a:p>
            <a:pPr marL="685800" indent="-682625" algn="ctr" defTabSz="457200">
              <a:lnSpc>
                <a:spcPct val="80000"/>
              </a:lnSpc>
              <a:spcBef>
                <a:spcPts val="700"/>
              </a:spcBef>
              <a:buSzPct val="90000"/>
              <a:tabLst>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829800" algn="l"/>
              </a:tabLst>
              <a:defRPr/>
            </a:pPr>
            <a:r>
              <a:rPr lang="en-US" sz="2800" dirty="0">
                <a:solidFill>
                  <a:srgbClr val="FFFFFF"/>
                </a:solidFill>
                <a:ea typeface="MS PGothic" pitchFamily="34" charset="-128"/>
              </a:rPr>
              <a:t>Notes in </a:t>
            </a:r>
            <a:r>
              <a:rPr lang="en-US" sz="2800" dirty="0">
                <a:solidFill>
                  <a:srgbClr val="FFD320"/>
                </a:solidFill>
                <a:ea typeface="MS PGothic" pitchFamily="34" charset="-128"/>
              </a:rPr>
              <a:t>yellow</a:t>
            </a:r>
          </a:p>
          <a:p>
            <a:pPr marL="685800" indent="-682625" algn="ctr" defTabSz="457200">
              <a:lnSpc>
                <a:spcPct val="80000"/>
              </a:lnSpc>
              <a:spcBef>
                <a:spcPts val="700"/>
              </a:spcBef>
              <a:buSzPct val="90000"/>
              <a:tabLst>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829800" algn="l"/>
              </a:tabLst>
              <a:defRPr/>
            </a:pPr>
            <a:endParaRPr lang="en-US" sz="2800" dirty="0">
              <a:solidFill>
                <a:srgbClr val="FFFFFF"/>
              </a:solidFill>
              <a:effectLst>
                <a:outerShdw blurRad="38100" dist="38100" dir="2700000" algn="tl">
                  <a:srgbClr val="000000"/>
                </a:outerShdw>
              </a:effectLst>
              <a:ea typeface="MS PGothic" pitchFamily="34" charset="-128"/>
            </a:endParaRPr>
          </a:p>
          <a:p>
            <a:pPr marL="685800" indent="-682625" algn="ctr" defTabSz="457200">
              <a:lnSpc>
                <a:spcPct val="80000"/>
              </a:lnSpc>
              <a:spcBef>
                <a:spcPts val="700"/>
              </a:spcBef>
              <a:buSzPct val="90000"/>
              <a:tabLst>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829800" algn="l"/>
              </a:tabLst>
              <a:defRPr/>
            </a:pPr>
            <a:endParaRPr lang="en-US" sz="2800" dirty="0">
              <a:solidFill>
                <a:srgbClr val="FFFFFF"/>
              </a:solidFill>
              <a:effectLst>
                <a:outerShdw blurRad="38100" dist="38100" dir="2700000" algn="tl">
                  <a:srgbClr val="000000"/>
                </a:outerShdw>
              </a:effectLst>
              <a:ea typeface="MS PGothic" pitchFamily="34" charset="-128"/>
            </a:endParaRPr>
          </a:p>
          <a:p>
            <a:pPr marL="685800" indent="-682625" algn="ctr" defTabSz="457200">
              <a:lnSpc>
                <a:spcPct val="80000"/>
              </a:lnSpc>
              <a:spcBef>
                <a:spcPts val="700"/>
              </a:spcBef>
              <a:buSzPct val="90000"/>
              <a:tabLst>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829800" algn="l"/>
              </a:tabLst>
              <a:defRPr/>
            </a:pPr>
            <a:endParaRPr lang="en-US" sz="2800" dirty="0">
              <a:solidFill>
                <a:srgbClr val="FFFFFF"/>
              </a:solidFill>
              <a:effectLst>
                <a:outerShdw blurRad="38100" dist="38100" dir="2700000" algn="tl">
                  <a:srgbClr val="000000"/>
                </a:outerShdw>
              </a:effectLst>
              <a:ea typeface="MS PGothic" pitchFamily="34" charset="-128"/>
            </a:endParaRPr>
          </a:p>
        </p:txBody>
      </p:sp>
    </p:spTree>
    <p:extLst>
      <p:ext uri="{BB962C8B-B14F-4D97-AF65-F5344CB8AC3E}">
        <p14:creationId xmlns:p14="http://schemas.microsoft.com/office/powerpoint/2010/main" val="25750757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additive="repl">
                                        <p:cTn id="6" dur="1" fill="hold">
                                          <p:stCondLst>
                                            <p:cond delay="0"/>
                                          </p:stCondLst>
                                        </p:cTn>
                                        <p:tgtEl>
                                          <p:spTgt spid="52226">
                                            <p:txEl>
                                              <p:pRg st="0" end="0"/>
                                            </p:txEl>
                                          </p:spTgt>
                                        </p:tgtEl>
                                        <p:attrNameLst>
                                          <p:attrName>style.visibility</p:attrName>
                                        </p:attrNameLst>
                                      </p:cBhvr>
                                      <p:to>
                                        <p:strVal val="visible"/>
                                      </p:to>
                                    </p:set>
                                    <p:animEffect transition="in" filter="fade">
                                      <p:cBhvr additive="repl">
                                        <p:cTn id="7" dur="1000"/>
                                        <p:tgtEl>
                                          <p:spTgt spid="52226">
                                            <p:txEl>
                                              <p:pRg st="0" end="0"/>
                                            </p:txEl>
                                          </p:spTgt>
                                        </p:tgtEl>
                                      </p:cBhvr>
                                    </p:animEffect>
                                    <p:anim calcmode="lin" valueType="num">
                                      <p:cBhvr additive="repl">
                                        <p:cTn id="8" dur="1000" fill="hold"/>
                                        <p:tgtEl>
                                          <p:spTgt spid="52226">
                                            <p:txEl>
                                              <p:pRg st="0" end="0"/>
                                            </p:txEl>
                                          </p:spTgt>
                                        </p:tgtEl>
                                        <p:attrNameLst>
                                          <p:attrName>ppt_x</p:attrName>
                                        </p:attrNameLst>
                                      </p:cBhvr>
                                      <p:tavLst>
                                        <p:tav tm="100000">
                                          <p:val>
                                            <p:strVal val="#ppt_x"/>
                                          </p:val>
                                        </p:tav>
                                        <p:tav>
                                          <p:val>
                                            <p:strVal val="#ppt_x"/>
                                          </p:val>
                                        </p:tav>
                                      </p:tavLst>
                                    </p:anim>
                                    <p:anim calcmode="lin" valueType="num">
                                      <p:cBhvr additive="repl">
                                        <p:cTn id="9" dur="1000" fill="hold"/>
                                        <p:tgtEl>
                                          <p:spTgt spid="52226">
                                            <p:txEl>
                                              <p:pRg st="0" end="0"/>
                                            </p:txEl>
                                          </p:spTgt>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972550" cy="6819900"/>
          </a:xfrm>
          <a:prstGeom prst="rect">
            <a:avLst/>
          </a:prstGeom>
          <a:noFill/>
          <a:ln>
            <a:noFill/>
          </a:ln>
        </p:spPr>
      </p:pic>
      <p:sp>
        <p:nvSpPr>
          <p:cNvPr id="3" name="TextBox 2"/>
          <p:cNvSpPr txBox="1"/>
          <p:nvPr/>
        </p:nvSpPr>
        <p:spPr>
          <a:xfrm>
            <a:off x="6705600" y="2476496"/>
            <a:ext cx="2119491" cy="3970318"/>
          </a:xfrm>
          <a:prstGeom prst="rect">
            <a:avLst/>
          </a:prstGeom>
          <a:noFill/>
        </p:spPr>
        <p:txBody>
          <a:bodyPr wrap="none" rtlCol="0">
            <a:spAutoFit/>
          </a:bodyPr>
          <a:lstStyle/>
          <a:p>
            <a:r>
              <a:rPr lang="en-US" sz="2800" b="1" u="sng" dirty="0" smtClean="0">
                <a:solidFill>
                  <a:schemeClr val="tx1">
                    <a:lumMod val="10000"/>
                  </a:schemeClr>
                </a:solidFill>
                <a:latin typeface="Arial Black" pitchFamily="34" charset="0"/>
              </a:rPr>
              <a:t>Word Box</a:t>
            </a:r>
          </a:p>
          <a:p>
            <a:r>
              <a:rPr lang="en-US" sz="2300" dirty="0" smtClean="0">
                <a:solidFill>
                  <a:schemeClr val="tx1">
                    <a:lumMod val="10000"/>
                  </a:schemeClr>
                </a:solidFill>
                <a:latin typeface="Arial" pitchFamily="34" charset="0"/>
                <a:cs typeface="Arial" pitchFamily="34" charset="0"/>
              </a:rPr>
              <a:t>Chromosome </a:t>
            </a:r>
          </a:p>
          <a:p>
            <a:r>
              <a:rPr lang="en-US" sz="2300" dirty="0" smtClean="0">
                <a:solidFill>
                  <a:schemeClr val="tx1">
                    <a:lumMod val="10000"/>
                  </a:schemeClr>
                </a:solidFill>
                <a:latin typeface="Arial" pitchFamily="34" charset="0"/>
                <a:cs typeface="Arial" pitchFamily="34" charset="0"/>
              </a:rPr>
              <a:t>Atom</a:t>
            </a:r>
          </a:p>
          <a:p>
            <a:r>
              <a:rPr lang="en-US" sz="2300" dirty="0" smtClean="0">
                <a:solidFill>
                  <a:schemeClr val="tx1">
                    <a:lumMod val="10000"/>
                  </a:schemeClr>
                </a:solidFill>
                <a:latin typeface="Arial" pitchFamily="34" charset="0"/>
                <a:cs typeface="Arial" pitchFamily="34" charset="0"/>
              </a:rPr>
              <a:t>Nucleus</a:t>
            </a:r>
          </a:p>
          <a:p>
            <a:r>
              <a:rPr lang="en-US" sz="2300" dirty="0" smtClean="0">
                <a:solidFill>
                  <a:schemeClr val="tx1">
                    <a:lumMod val="10000"/>
                  </a:schemeClr>
                </a:solidFill>
                <a:latin typeface="Arial" pitchFamily="34" charset="0"/>
                <a:cs typeface="Arial" pitchFamily="34" charset="0"/>
              </a:rPr>
              <a:t>Gene</a:t>
            </a:r>
          </a:p>
          <a:p>
            <a:r>
              <a:rPr lang="en-US" sz="2300" dirty="0" smtClean="0">
                <a:solidFill>
                  <a:schemeClr val="tx1">
                    <a:lumMod val="10000"/>
                  </a:schemeClr>
                </a:solidFill>
                <a:latin typeface="Arial" pitchFamily="34" charset="0"/>
                <a:cs typeface="Arial" pitchFamily="34" charset="0"/>
              </a:rPr>
              <a:t>Codon </a:t>
            </a:r>
          </a:p>
          <a:p>
            <a:r>
              <a:rPr lang="en-US" sz="2300" dirty="0" smtClean="0">
                <a:solidFill>
                  <a:schemeClr val="tx1">
                    <a:lumMod val="10000"/>
                  </a:schemeClr>
                </a:solidFill>
                <a:latin typeface="Arial" pitchFamily="34" charset="0"/>
                <a:cs typeface="Arial" pitchFamily="34" charset="0"/>
              </a:rPr>
              <a:t>Tetrad</a:t>
            </a:r>
          </a:p>
          <a:p>
            <a:r>
              <a:rPr lang="en-US" sz="2300" dirty="0" smtClean="0">
                <a:solidFill>
                  <a:schemeClr val="tx1">
                    <a:lumMod val="10000"/>
                  </a:schemeClr>
                </a:solidFill>
                <a:latin typeface="Arial" pitchFamily="34" charset="0"/>
                <a:cs typeface="Arial" pitchFamily="34" charset="0"/>
              </a:rPr>
              <a:t>Cell</a:t>
            </a:r>
          </a:p>
          <a:p>
            <a:r>
              <a:rPr lang="en-US" sz="2300" dirty="0" smtClean="0">
                <a:solidFill>
                  <a:schemeClr val="tx1">
                    <a:lumMod val="10000"/>
                  </a:schemeClr>
                </a:solidFill>
                <a:latin typeface="Arial" pitchFamily="34" charset="0"/>
                <a:cs typeface="Arial" pitchFamily="34" charset="0"/>
              </a:rPr>
              <a:t>Nucleotide</a:t>
            </a:r>
          </a:p>
          <a:p>
            <a:endParaRPr lang="en-US" sz="3200" dirty="0">
              <a:solidFill>
                <a:schemeClr val="tx1">
                  <a:lumMod val="10000"/>
                </a:schemeClr>
              </a:solidFill>
              <a:latin typeface="Arial Black" pitchFamily="34" charset="0"/>
            </a:endParaRPr>
          </a:p>
        </p:txBody>
      </p:sp>
    </p:spTree>
    <p:extLst>
      <p:ext uri="{BB962C8B-B14F-4D97-AF65-F5344CB8AC3E}">
        <p14:creationId xmlns:p14="http://schemas.microsoft.com/office/powerpoint/2010/main" val="374998960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ea typeface="MS PGothic" pitchFamily="34" charset="-128"/>
              </a:rPr>
              <a:t>Gene Mutations</a:t>
            </a:r>
          </a:p>
        </p:txBody>
      </p:sp>
      <p:sp>
        <p:nvSpPr>
          <p:cNvPr id="53250"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Any</a:t>
            </a:r>
            <a:r>
              <a:rPr lang="en-US" sz="3200" dirty="0">
                <a:solidFill>
                  <a:srgbClr val="FFCC00"/>
                </a:solidFill>
                <a:ea typeface="MS PGothic" pitchFamily="34" charset="-128"/>
              </a:rPr>
              <a:t> change </a:t>
            </a:r>
            <a:r>
              <a:rPr lang="en-US" sz="3200" dirty="0">
                <a:solidFill>
                  <a:srgbClr val="FFFFFF"/>
                </a:solidFill>
                <a:ea typeface="MS PGothic" pitchFamily="34" charset="-128"/>
              </a:rPr>
              <a:t>in the</a:t>
            </a:r>
            <a:r>
              <a:rPr lang="en-US" sz="3200" dirty="0">
                <a:solidFill>
                  <a:srgbClr val="FFCC00"/>
                </a:solidFill>
                <a:ea typeface="MS PGothic" pitchFamily="34" charset="-128"/>
              </a:rPr>
              <a:t> pattern </a:t>
            </a:r>
            <a:r>
              <a:rPr lang="en-US" sz="3200" dirty="0">
                <a:solidFill>
                  <a:srgbClr val="FFFFFF"/>
                </a:solidFill>
                <a:ea typeface="MS PGothic" pitchFamily="34" charset="-128"/>
              </a:rPr>
              <a:t>of</a:t>
            </a:r>
            <a:r>
              <a:rPr lang="en-US" sz="3200" dirty="0">
                <a:solidFill>
                  <a:srgbClr val="FFCC00"/>
                </a:solidFill>
                <a:ea typeface="MS PGothic" pitchFamily="34" charset="-128"/>
              </a:rPr>
              <a:t> DNA </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Causes</a:t>
            </a:r>
            <a:r>
              <a:rPr lang="en-US" sz="3200" dirty="0">
                <a:solidFill>
                  <a:srgbClr val="FFCC00"/>
                </a:solidFill>
                <a:ea typeface="MS PGothic" pitchFamily="34" charset="-128"/>
              </a:rPr>
              <a:t> VARIATION</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There are three types:</a:t>
            </a:r>
            <a:r>
              <a:rPr lang="en-US" sz="3200" dirty="0">
                <a:solidFill>
                  <a:srgbClr val="FFCC00"/>
                </a:solidFill>
                <a:ea typeface="MS PGothic" pitchFamily="34" charset="-128"/>
              </a:rPr>
              <a:t> </a:t>
            </a:r>
          </a:p>
          <a:p>
            <a:pPr marL="739775" lvl="1" indent="-282575" defTabSz="457200" eaLnBrk="0" hangingPunct="0">
              <a:spcBef>
                <a:spcPts val="700"/>
              </a:spcBef>
              <a:buClr>
                <a:srgbClr val="FFFFFF"/>
              </a:buClr>
              <a:buSzPct val="100000"/>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solidFill>
                  <a:srgbClr val="FFCC00"/>
                </a:solidFill>
                <a:ea typeface="MS PGothic" pitchFamily="34" charset="-128"/>
              </a:rPr>
              <a:t>point  </a:t>
            </a:r>
            <a:r>
              <a:rPr lang="en-US" sz="2800" dirty="0">
                <a:solidFill>
                  <a:srgbClr val="FFFFFF"/>
                </a:solidFill>
                <a:ea typeface="MS PGothic" pitchFamily="34" charset="-128"/>
              </a:rPr>
              <a:t>mutations</a:t>
            </a:r>
          </a:p>
          <a:p>
            <a:pPr marL="739775" lvl="1" indent="-282575" defTabSz="457200" eaLnBrk="0" hangingPunct="0">
              <a:spcBef>
                <a:spcPts val="700"/>
              </a:spcBef>
              <a:buClr>
                <a:srgbClr val="FFFFFF"/>
              </a:buClr>
              <a:buSzPct val="100000"/>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err="1">
                <a:solidFill>
                  <a:srgbClr val="FFCC00"/>
                </a:solidFill>
                <a:ea typeface="MS PGothic" pitchFamily="34" charset="-128"/>
              </a:rPr>
              <a:t>frameshift</a:t>
            </a:r>
            <a:r>
              <a:rPr lang="en-US" sz="2800" dirty="0">
                <a:solidFill>
                  <a:srgbClr val="FFCC00"/>
                </a:solidFill>
                <a:ea typeface="MS PGothic" pitchFamily="34" charset="-128"/>
              </a:rPr>
              <a:t>  </a:t>
            </a:r>
            <a:r>
              <a:rPr lang="en-US" sz="2800" dirty="0">
                <a:solidFill>
                  <a:srgbClr val="FFFFFF"/>
                </a:solidFill>
                <a:ea typeface="MS PGothic" pitchFamily="34" charset="-128"/>
              </a:rPr>
              <a:t>mutations</a:t>
            </a:r>
          </a:p>
          <a:p>
            <a:pPr marL="1143000" lvl="2" indent="-228600" defTabSz="457200" eaLnBrk="0" hangingPunct="0">
              <a:spcBef>
                <a:spcPts val="600"/>
              </a:spcBef>
              <a:buClr>
                <a:srgbClr val="7B46D0"/>
              </a:buClr>
              <a:buSzPct val="90000"/>
              <a:buFont typeface="Wingdings" charset="2"/>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solidFill>
                  <a:srgbClr val="FFD320"/>
                </a:solidFill>
                <a:ea typeface="MS PGothic" pitchFamily="34" charset="-128"/>
              </a:rPr>
              <a:t>Insertions</a:t>
            </a:r>
          </a:p>
          <a:p>
            <a:pPr marL="1143000" lvl="2" indent="-228600" defTabSz="457200" eaLnBrk="0" hangingPunct="0">
              <a:spcBef>
                <a:spcPts val="600"/>
              </a:spcBef>
              <a:buClr>
                <a:srgbClr val="7B46D0"/>
              </a:buClr>
              <a:buSzPct val="90000"/>
              <a:buFont typeface="Wingdings" charset="2"/>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solidFill>
                  <a:srgbClr val="FFD320"/>
                </a:solidFill>
                <a:ea typeface="MS PGothic" pitchFamily="34" charset="-128"/>
              </a:rPr>
              <a:t>Deletions</a:t>
            </a:r>
          </a:p>
          <a:p>
            <a:pPr marL="739775" lvl="1" indent="-282575" defTabSz="457200" eaLnBrk="0" hangingPunct="0">
              <a:spcBef>
                <a:spcPts val="700"/>
              </a:spcBef>
              <a:buClr>
                <a:srgbClr val="FFFFFF"/>
              </a:buClr>
              <a:buSzPct val="100000"/>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solidFill>
                  <a:srgbClr val="FFD320"/>
                </a:solidFill>
                <a:ea typeface="MS PGothic" pitchFamily="34" charset="-128"/>
              </a:rPr>
              <a:t>inversion</a:t>
            </a:r>
            <a:r>
              <a:rPr lang="en-US" sz="2800" dirty="0">
                <a:solidFill>
                  <a:srgbClr val="FFFFFF"/>
                </a:solidFill>
                <a:ea typeface="MS PGothic" pitchFamily="34" charset="-128"/>
              </a:rPr>
              <a:t> mutations</a:t>
            </a:r>
          </a:p>
        </p:txBody>
      </p:sp>
      <p:pic>
        <p:nvPicPr>
          <p:cNvPr id="13210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004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86566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ea typeface="MS PGothic" pitchFamily="34" charset="-128"/>
              </a:rPr>
              <a:t>Point Mutations</a:t>
            </a:r>
          </a:p>
        </p:txBody>
      </p:sp>
      <p:sp>
        <p:nvSpPr>
          <p:cNvPr id="54274"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D320"/>
                </a:solidFill>
                <a:ea typeface="MS PGothic" pitchFamily="34" charset="-128"/>
              </a:rPr>
              <a:t>Point </a:t>
            </a:r>
            <a:r>
              <a:rPr lang="en-US" sz="3200" dirty="0">
                <a:solidFill>
                  <a:srgbClr val="FFFFFF"/>
                </a:solidFill>
                <a:ea typeface="MS PGothic" pitchFamily="34" charset="-128"/>
              </a:rPr>
              <a:t>mutations are a</a:t>
            </a:r>
            <a:r>
              <a:rPr lang="en-US" sz="3200" dirty="0">
                <a:solidFill>
                  <a:srgbClr val="FFCC00"/>
                </a:solidFill>
                <a:ea typeface="MS PGothic" pitchFamily="34" charset="-128"/>
              </a:rPr>
              <a:t> </a:t>
            </a:r>
            <a:r>
              <a:rPr lang="en-US" sz="3200" i="1" dirty="0">
                <a:solidFill>
                  <a:srgbClr val="FFCC00"/>
                </a:solidFill>
                <a:ea typeface="MS PGothic" pitchFamily="34" charset="-128"/>
              </a:rPr>
              <a:t>substitution</a:t>
            </a:r>
            <a:r>
              <a:rPr lang="en-US" sz="3200" dirty="0">
                <a:solidFill>
                  <a:srgbClr val="FFCC00"/>
                </a:solidFill>
                <a:ea typeface="MS PGothic" pitchFamily="34" charset="-128"/>
              </a:rPr>
              <a:t> </a:t>
            </a:r>
            <a:r>
              <a:rPr lang="en-US" sz="3200" dirty="0">
                <a:solidFill>
                  <a:srgbClr val="FFFFFF"/>
                </a:solidFill>
                <a:ea typeface="MS PGothic" pitchFamily="34" charset="-128"/>
              </a:rPr>
              <a:t>of a nitrogen</a:t>
            </a:r>
            <a:r>
              <a:rPr lang="en-US" sz="3200" dirty="0">
                <a:solidFill>
                  <a:srgbClr val="FFCC00"/>
                </a:solidFill>
                <a:ea typeface="MS PGothic" pitchFamily="34" charset="-128"/>
              </a:rPr>
              <a:t> base.</a:t>
            </a:r>
            <a:r>
              <a:rPr lang="en-US" sz="3200" dirty="0">
                <a:solidFill>
                  <a:srgbClr val="FFFFFF"/>
                </a:solidFill>
                <a:ea typeface="MS PGothic" pitchFamily="34" charset="-128"/>
              </a:rPr>
              <a:t> </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Ex:  </a:t>
            </a:r>
          </a:p>
          <a:p>
            <a:pPr marL="339725" indent="-339725" defTabSz="457200">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A</a:t>
            </a:r>
            <a:r>
              <a:rPr lang="en-US" sz="3200" dirty="0">
                <a:solidFill>
                  <a:srgbClr val="FFD320"/>
                </a:solidFill>
                <a:ea typeface="MS PGothic" pitchFamily="34" charset="-128"/>
              </a:rPr>
              <a:t>T</a:t>
            </a:r>
            <a:r>
              <a:rPr lang="en-US" sz="3200" dirty="0">
                <a:solidFill>
                  <a:srgbClr val="FFFFFF"/>
                </a:solidFill>
                <a:ea typeface="MS PGothic" pitchFamily="34" charset="-128"/>
              </a:rPr>
              <a:t>A </a:t>
            </a:r>
            <a:r>
              <a:rPr lang="en-US" sz="3200" dirty="0">
                <a:solidFill>
                  <a:srgbClr val="FFFFFF"/>
                </a:solidFill>
                <a:latin typeface="Wingdings" charset="2"/>
                <a:ea typeface="MS PGothic" pitchFamily="34" charset="-128"/>
              </a:rPr>
              <a:t></a:t>
            </a:r>
            <a:r>
              <a:rPr lang="en-US" sz="3200" dirty="0">
                <a:solidFill>
                  <a:srgbClr val="FFFFFF"/>
                </a:solidFill>
                <a:ea typeface="MS PGothic" pitchFamily="34" charset="-128"/>
              </a:rPr>
              <a:t> A</a:t>
            </a:r>
            <a:r>
              <a:rPr lang="en-US" sz="3200" dirty="0">
                <a:solidFill>
                  <a:srgbClr val="FFD320"/>
                </a:solidFill>
                <a:ea typeface="MS PGothic" pitchFamily="34" charset="-128"/>
              </a:rPr>
              <a:t>G</a:t>
            </a:r>
            <a:r>
              <a:rPr lang="en-US" sz="3200" dirty="0">
                <a:solidFill>
                  <a:srgbClr val="FFFFFF"/>
                </a:solidFill>
                <a:ea typeface="MS PGothic" pitchFamily="34" charset="-128"/>
              </a:rPr>
              <a:t>A</a:t>
            </a:r>
          </a:p>
        </p:txBody>
      </p:sp>
      <p:pic>
        <p:nvPicPr>
          <p:cNvPr id="1331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590800"/>
            <a:ext cx="49530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2938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err="1">
                <a:solidFill>
                  <a:srgbClr val="FFFFFF"/>
                </a:solidFill>
                <a:ea typeface="MS PGothic" pitchFamily="34" charset="-128"/>
              </a:rPr>
              <a:t>Frameshift</a:t>
            </a:r>
            <a:r>
              <a:rPr lang="en-US" sz="4400" dirty="0">
                <a:solidFill>
                  <a:srgbClr val="FFFFFF"/>
                </a:solidFill>
                <a:ea typeface="MS PGothic" pitchFamily="34" charset="-128"/>
              </a:rPr>
              <a:t> Mutations</a:t>
            </a:r>
          </a:p>
        </p:txBody>
      </p:sp>
      <p:sp>
        <p:nvSpPr>
          <p:cNvPr id="55298"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err="1">
                <a:solidFill>
                  <a:srgbClr val="FFCC00"/>
                </a:solidFill>
                <a:ea typeface="MS PGothic" pitchFamily="34" charset="-128"/>
              </a:rPr>
              <a:t>Frameshift</a:t>
            </a:r>
            <a:r>
              <a:rPr lang="en-US" sz="3200" dirty="0">
                <a:solidFill>
                  <a:srgbClr val="FFCC00"/>
                </a:solidFill>
                <a:ea typeface="MS PGothic" pitchFamily="34" charset="-128"/>
              </a:rPr>
              <a:t> </a:t>
            </a:r>
            <a:r>
              <a:rPr lang="en-US" sz="3200" dirty="0">
                <a:solidFill>
                  <a:srgbClr val="FFFFFF"/>
                </a:solidFill>
                <a:ea typeface="MS PGothic" pitchFamily="34" charset="-128"/>
              </a:rPr>
              <a:t>mutation is when the</a:t>
            </a:r>
            <a:r>
              <a:rPr lang="en-US" sz="3200" dirty="0">
                <a:solidFill>
                  <a:srgbClr val="FFCC00"/>
                </a:solidFill>
                <a:ea typeface="MS PGothic" pitchFamily="34" charset="-128"/>
              </a:rPr>
              <a:t> number </a:t>
            </a:r>
            <a:r>
              <a:rPr lang="en-US" sz="3200" dirty="0">
                <a:solidFill>
                  <a:srgbClr val="FFFFFF"/>
                </a:solidFill>
                <a:ea typeface="MS PGothic" pitchFamily="34" charset="-128"/>
              </a:rPr>
              <a:t>of nitrogen</a:t>
            </a:r>
            <a:r>
              <a:rPr lang="en-US" sz="3200" dirty="0">
                <a:solidFill>
                  <a:srgbClr val="FFCC00"/>
                </a:solidFill>
                <a:ea typeface="MS PGothic" pitchFamily="34" charset="-128"/>
              </a:rPr>
              <a:t> bases </a:t>
            </a:r>
            <a:r>
              <a:rPr lang="en-US" sz="3200" dirty="0">
                <a:solidFill>
                  <a:srgbClr val="FFFFFF"/>
                </a:solidFill>
                <a:ea typeface="MS PGothic" pitchFamily="34" charset="-128"/>
              </a:rPr>
              <a:t>is</a:t>
            </a:r>
            <a:r>
              <a:rPr lang="en-US" sz="3200" dirty="0">
                <a:solidFill>
                  <a:srgbClr val="FFCC00"/>
                </a:solidFill>
                <a:ea typeface="MS PGothic" pitchFamily="34" charset="-128"/>
              </a:rPr>
              <a:t> changed </a:t>
            </a:r>
            <a:r>
              <a:rPr lang="en-US" sz="3200" dirty="0">
                <a:solidFill>
                  <a:srgbClr val="FFFFFF"/>
                </a:solidFill>
                <a:ea typeface="MS PGothic" pitchFamily="34" charset="-128"/>
              </a:rPr>
              <a:t>by either an </a:t>
            </a:r>
            <a:r>
              <a:rPr lang="en-US" sz="3200" i="1" dirty="0">
                <a:solidFill>
                  <a:srgbClr val="FFD320"/>
                </a:solidFill>
                <a:ea typeface="MS PGothic" pitchFamily="34" charset="-128"/>
              </a:rPr>
              <a:t>insertion</a:t>
            </a:r>
            <a:r>
              <a:rPr lang="en-US" sz="3200" dirty="0">
                <a:solidFill>
                  <a:srgbClr val="FFFFFF"/>
                </a:solidFill>
                <a:ea typeface="MS PGothic" pitchFamily="34" charset="-128"/>
              </a:rPr>
              <a:t> or </a:t>
            </a:r>
            <a:r>
              <a:rPr lang="en-US" sz="3200" i="1" dirty="0">
                <a:solidFill>
                  <a:srgbClr val="FFD320"/>
                </a:solidFill>
                <a:ea typeface="MS PGothic" pitchFamily="34" charset="-128"/>
              </a:rPr>
              <a:t>deletion</a:t>
            </a:r>
            <a:r>
              <a:rPr lang="en-US" sz="3200" dirty="0">
                <a:solidFill>
                  <a:srgbClr val="FFFFFF"/>
                </a:solidFill>
                <a:ea typeface="MS PGothic" pitchFamily="34" charset="-128"/>
              </a:rPr>
              <a:t> of a base</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Ex:  </a:t>
            </a:r>
          </a:p>
          <a:p>
            <a:pPr marL="339725" indent="-339725" defTabSz="457200">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 AT</a:t>
            </a:r>
            <a:r>
              <a:rPr lang="en-US" sz="3200" dirty="0">
                <a:solidFill>
                  <a:srgbClr val="FFD320"/>
                </a:solidFill>
                <a:ea typeface="MS PGothic" pitchFamily="34" charset="-128"/>
              </a:rPr>
              <a:t>G</a:t>
            </a:r>
            <a:r>
              <a:rPr lang="en-US" sz="3200" dirty="0">
                <a:solidFill>
                  <a:srgbClr val="FFFFFF"/>
                </a:solidFill>
                <a:ea typeface="MS PGothic" pitchFamily="34" charset="-128"/>
              </a:rPr>
              <a:t> </a:t>
            </a:r>
            <a:r>
              <a:rPr lang="en-US" sz="3200" dirty="0">
                <a:solidFill>
                  <a:srgbClr val="FFFFFF"/>
                </a:solidFill>
                <a:latin typeface="Wingdings" charset="2"/>
                <a:ea typeface="MS PGothic" pitchFamily="34" charset="-128"/>
              </a:rPr>
              <a:t></a:t>
            </a:r>
            <a:r>
              <a:rPr lang="en-US" sz="3200" dirty="0">
                <a:solidFill>
                  <a:srgbClr val="FFFFFF"/>
                </a:solidFill>
                <a:ea typeface="MS PGothic" pitchFamily="34" charset="-128"/>
              </a:rPr>
              <a:t> AT </a:t>
            </a:r>
          </a:p>
          <a:p>
            <a:pPr marL="339725" indent="-339725" defTabSz="457200">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        or </a:t>
            </a:r>
          </a:p>
          <a:p>
            <a:pPr marL="339725" indent="-339725" defTabSz="457200">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 AT</a:t>
            </a:r>
            <a:r>
              <a:rPr lang="en-US" sz="3200" dirty="0">
                <a:solidFill>
                  <a:srgbClr val="FFD320"/>
                </a:solidFill>
                <a:ea typeface="MS PGothic" pitchFamily="34" charset="-128"/>
              </a:rPr>
              <a:t>G </a:t>
            </a:r>
            <a:r>
              <a:rPr lang="en-US" sz="3200" dirty="0">
                <a:solidFill>
                  <a:srgbClr val="FFFFFF"/>
                </a:solidFill>
                <a:latin typeface="Wingdings" charset="2"/>
                <a:ea typeface="MS PGothic" pitchFamily="34" charset="-128"/>
              </a:rPr>
              <a:t></a:t>
            </a:r>
            <a:r>
              <a:rPr lang="en-US" sz="3200" dirty="0">
                <a:solidFill>
                  <a:srgbClr val="FFFFFF"/>
                </a:solidFill>
                <a:ea typeface="MS PGothic" pitchFamily="34" charset="-128"/>
              </a:rPr>
              <a:t> AT</a:t>
            </a:r>
            <a:r>
              <a:rPr lang="en-US" sz="3200" dirty="0">
                <a:solidFill>
                  <a:srgbClr val="FFD320"/>
                </a:solidFill>
                <a:ea typeface="MS PGothic" pitchFamily="34" charset="-128"/>
              </a:rPr>
              <a:t>GC</a:t>
            </a:r>
          </a:p>
          <a:p>
            <a:pPr marL="339725" indent="-339725" defTabSz="457200">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3200" dirty="0">
              <a:solidFill>
                <a:srgbClr val="FFD320"/>
              </a:solidFill>
              <a:effectLst>
                <a:outerShdw blurRad="38100" dist="38100" dir="2700000" algn="tl">
                  <a:srgbClr val="000000"/>
                </a:outerShdw>
              </a:effectLst>
              <a:ea typeface="MS PGothic" pitchFamily="34" charset="-128"/>
            </a:endParaRPr>
          </a:p>
        </p:txBody>
      </p:sp>
      <p:pic>
        <p:nvPicPr>
          <p:cNvPr id="1341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124200"/>
            <a:ext cx="44196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225800"/>
            <a:ext cx="4572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8539480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blinds(horizontal)">
                                      <p:cBhvr additive="repl">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srcRect/>
          <a:stretch>
            <a:fillRect/>
          </a:stretch>
        </p:blipFill>
        <p:spPr bwMode="auto">
          <a:xfrm>
            <a:off x="3048000" y="417513"/>
            <a:ext cx="3048000" cy="6022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ea typeface="MS PGothic" pitchFamily="34" charset="-128"/>
              </a:rPr>
              <a:t>Inversion Mutations</a:t>
            </a:r>
          </a:p>
        </p:txBody>
      </p:sp>
      <p:sp>
        <p:nvSpPr>
          <p:cNvPr id="56322"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D320"/>
                </a:solidFill>
                <a:ea typeface="MS PGothic" pitchFamily="34" charset="-128"/>
              </a:rPr>
              <a:t>Inversion </a:t>
            </a:r>
            <a:r>
              <a:rPr lang="en-US" sz="3200" dirty="0">
                <a:solidFill>
                  <a:srgbClr val="FFFFFF"/>
                </a:solidFill>
                <a:ea typeface="MS PGothic" pitchFamily="34" charset="-128"/>
              </a:rPr>
              <a:t>mutations are when nitrogen</a:t>
            </a:r>
            <a:r>
              <a:rPr lang="en-US" sz="3200" dirty="0">
                <a:solidFill>
                  <a:srgbClr val="FFCC00"/>
                </a:solidFill>
                <a:ea typeface="MS PGothic" pitchFamily="34" charset="-128"/>
              </a:rPr>
              <a:t> bases </a:t>
            </a:r>
            <a:r>
              <a:rPr lang="en-US" sz="3200" dirty="0">
                <a:solidFill>
                  <a:srgbClr val="FFFFFF"/>
                </a:solidFill>
                <a:ea typeface="MS PGothic" pitchFamily="34" charset="-128"/>
              </a:rPr>
              <a:t>get </a:t>
            </a:r>
            <a:r>
              <a:rPr lang="en-US" sz="3200" dirty="0">
                <a:solidFill>
                  <a:srgbClr val="FFD320"/>
                </a:solidFill>
                <a:ea typeface="MS PGothic" pitchFamily="34" charset="-128"/>
              </a:rPr>
              <a:t>flipped</a:t>
            </a:r>
            <a:r>
              <a:rPr lang="en-US" sz="3200" dirty="0">
                <a:solidFill>
                  <a:srgbClr val="FFCC00"/>
                </a:solidFill>
                <a:ea typeface="MS PGothic" pitchFamily="34" charset="-128"/>
              </a:rPr>
              <a:t>.</a:t>
            </a:r>
            <a:r>
              <a:rPr lang="en-US" sz="3200" dirty="0">
                <a:solidFill>
                  <a:srgbClr val="FFFFFF"/>
                </a:solidFill>
                <a:ea typeface="MS PGothic" pitchFamily="34" charset="-128"/>
              </a:rPr>
              <a:t> </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Ex:  </a:t>
            </a:r>
          </a:p>
          <a:p>
            <a:pPr marL="339725" indent="-339725" defTabSz="457200">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A</a:t>
            </a:r>
            <a:r>
              <a:rPr lang="en-US" sz="3200" dirty="0">
                <a:solidFill>
                  <a:srgbClr val="FFD320"/>
                </a:solidFill>
                <a:ea typeface="MS PGothic" pitchFamily="34" charset="-128"/>
              </a:rPr>
              <a:t>GTA</a:t>
            </a:r>
            <a:r>
              <a:rPr lang="en-US" sz="3200" dirty="0">
                <a:solidFill>
                  <a:srgbClr val="FFFFFF"/>
                </a:solidFill>
                <a:ea typeface="MS PGothic" pitchFamily="34" charset="-128"/>
              </a:rPr>
              <a:t>C </a:t>
            </a:r>
            <a:r>
              <a:rPr lang="en-US" sz="3200" dirty="0">
                <a:solidFill>
                  <a:srgbClr val="FFFFFF"/>
                </a:solidFill>
                <a:latin typeface="Wingdings" charset="2"/>
                <a:ea typeface="MS PGothic" pitchFamily="34" charset="-128"/>
              </a:rPr>
              <a:t></a:t>
            </a:r>
          </a:p>
          <a:p>
            <a:pPr marL="339725" indent="-339725" defTabSz="457200">
              <a:spcBef>
                <a:spcPts val="800"/>
              </a:spcBef>
              <a:buSzPct val="10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A</a:t>
            </a:r>
            <a:r>
              <a:rPr lang="en-US" sz="3200" dirty="0">
                <a:solidFill>
                  <a:srgbClr val="FFD320"/>
                </a:solidFill>
                <a:ea typeface="MS PGothic" pitchFamily="34" charset="-128"/>
              </a:rPr>
              <a:t>ATG</a:t>
            </a:r>
            <a:r>
              <a:rPr lang="en-US" sz="3200" dirty="0">
                <a:solidFill>
                  <a:srgbClr val="FFFFFF"/>
                </a:solidFill>
                <a:ea typeface="MS PGothic" pitchFamily="34" charset="-128"/>
              </a:rPr>
              <a:t>C</a:t>
            </a:r>
          </a:p>
        </p:txBody>
      </p:sp>
      <p:pic>
        <p:nvPicPr>
          <p:cNvPr id="1351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550" y="2733675"/>
            <a:ext cx="52006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988061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Text Box 1"/>
          <p:cNvSpPr txBox="1">
            <a:spLocks noChangeArrowheads="1"/>
          </p:cNvSpPr>
          <p:nvPr/>
        </p:nvSpPr>
        <p:spPr bwMode="auto">
          <a:xfrm>
            <a:off x="457200" y="193675"/>
            <a:ext cx="8229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US" altLang="en-US" sz="4000" smtClean="0">
                <a:solidFill>
                  <a:srgbClr val="FFFFFF"/>
                </a:solidFill>
              </a:rPr>
              <a:t>Comparing point, frameshift, and inversion mutations:</a:t>
            </a:r>
          </a:p>
        </p:txBody>
      </p:sp>
      <p:sp>
        <p:nvSpPr>
          <p:cNvPr id="136195" name="Text Box 2"/>
          <p:cNvSpPr txBox="1">
            <a:spLocks noChangeArrowheads="1"/>
          </p:cNvSpPr>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a:spcBef>
                <a:spcPts val="800"/>
              </a:spcBef>
              <a:buClr>
                <a:srgbClr val="86D1EC"/>
              </a:buClr>
              <a:buSzPct val="90000"/>
              <a:buFont typeface="Times New Roman" pitchFamily="18" charset="0"/>
              <a:buBlip>
                <a:blip r:embed="rId3"/>
              </a:buBlip>
            </a:pPr>
            <a:r>
              <a:rPr lang="en-US" altLang="en-US" sz="3200" smtClean="0">
                <a:solidFill>
                  <a:srgbClr val="FFFFFF"/>
                </a:solidFill>
              </a:rPr>
              <a:t>THECATANDDOGSITANDEAT</a:t>
            </a:r>
          </a:p>
          <a:p>
            <a:pPr defTabSz="457200">
              <a:spcBef>
                <a:spcPts val="800"/>
              </a:spcBef>
              <a:buClr>
                <a:srgbClr val="86D1EC"/>
              </a:buClr>
              <a:buSzPct val="90000"/>
              <a:buFont typeface="Times New Roman" pitchFamily="18" charset="0"/>
              <a:buBlip>
                <a:blip r:embed="rId3"/>
              </a:buBlip>
            </a:pPr>
            <a:r>
              <a:rPr lang="en-US" altLang="en-US" sz="3200" smtClean="0">
                <a:solidFill>
                  <a:srgbClr val="FFFFFF"/>
                </a:solidFill>
              </a:rPr>
              <a:t>THE </a:t>
            </a:r>
            <a:r>
              <a:rPr lang="en-US" altLang="en-US" sz="3200" smtClean="0">
                <a:solidFill>
                  <a:srgbClr val="FF0000"/>
                </a:solidFill>
              </a:rPr>
              <a:t>CAT </a:t>
            </a:r>
            <a:r>
              <a:rPr lang="en-US" altLang="en-US" sz="3200" smtClean="0">
                <a:solidFill>
                  <a:srgbClr val="33CC33"/>
                </a:solidFill>
              </a:rPr>
              <a:t>AND </a:t>
            </a:r>
            <a:r>
              <a:rPr lang="en-US" altLang="en-US" sz="3200" smtClean="0">
                <a:solidFill>
                  <a:srgbClr val="7B46D0"/>
                </a:solidFill>
              </a:rPr>
              <a:t>DOG </a:t>
            </a:r>
            <a:r>
              <a:rPr lang="en-US" altLang="en-US" sz="3200" smtClean="0">
                <a:solidFill>
                  <a:srgbClr val="CC00FF"/>
                </a:solidFill>
              </a:rPr>
              <a:t>SIT </a:t>
            </a:r>
            <a:r>
              <a:rPr lang="en-US" altLang="en-US" sz="3200" smtClean="0">
                <a:solidFill>
                  <a:srgbClr val="FF6600"/>
                </a:solidFill>
              </a:rPr>
              <a:t>AND </a:t>
            </a:r>
            <a:r>
              <a:rPr lang="en-US" altLang="en-US" sz="3200" smtClean="0">
                <a:solidFill>
                  <a:srgbClr val="FFFFFF"/>
                </a:solidFill>
              </a:rPr>
              <a:t>EAT</a:t>
            </a:r>
          </a:p>
          <a:p>
            <a:pPr defTabSz="457200">
              <a:spcBef>
                <a:spcPts val="800"/>
              </a:spcBef>
              <a:buSzPct val="90000"/>
            </a:pPr>
            <a:endParaRPr lang="en-US" altLang="en-US" sz="3200" smtClean="0">
              <a:solidFill>
                <a:srgbClr val="FFFFFF"/>
              </a:solidFill>
            </a:endParaRPr>
          </a:p>
        </p:txBody>
      </p:sp>
      <p:pic>
        <p:nvPicPr>
          <p:cNvPr id="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819400"/>
            <a:ext cx="2890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2819400"/>
            <a:ext cx="33115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32787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5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Text Box 1"/>
          <p:cNvSpPr txBox="1">
            <a:spLocks noChangeArrowheads="1"/>
          </p:cNvSpPr>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FFFFFF"/>
                </a:solidFill>
              </a:rPr>
              <a:t> </a:t>
            </a:r>
          </a:p>
        </p:txBody>
      </p:sp>
      <p:sp>
        <p:nvSpPr>
          <p:cNvPr id="2" name="Text Box 2"/>
          <p:cNvSpPr txBox="1">
            <a:spLocks noChangeArrowheads="1"/>
          </p:cNvSpPr>
          <p:nvPr/>
        </p:nvSpPr>
        <p:spPr bwMode="auto">
          <a:xfrm>
            <a:off x="457200" y="304800"/>
            <a:ext cx="82296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39725">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bg1"/>
                </a:solidFill>
                <a:latin typeface="Arial" charset="0"/>
                <a:ea typeface="MS PGothic" pitchFamily="34" charset="-128"/>
              </a:defRPr>
            </a:lvl1pPr>
            <a:lvl2pP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bg1"/>
                </a:solidFill>
                <a:latin typeface="Arial" charset="0"/>
                <a:ea typeface="MS PGothic" pitchFamily="34" charset="-128"/>
              </a:defRPr>
            </a:lvl2pPr>
            <a:lvl3pP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bg1"/>
                </a:solidFill>
                <a:latin typeface="Arial" charset="0"/>
                <a:ea typeface="MS PGothic" pitchFamily="34" charset="-128"/>
              </a:defRPr>
            </a:lvl3pPr>
            <a:lvl4pP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bg1"/>
                </a:solidFill>
                <a:latin typeface="Arial" charset="0"/>
                <a:ea typeface="MS PGothic" pitchFamily="34" charset="-128"/>
              </a:defRPr>
            </a:lvl4pPr>
            <a:lvl5pP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bg1"/>
                </a:solidFill>
                <a:latin typeface="Arial" charset="0"/>
                <a:ea typeface="MS PGothic" pitchFamily="34" charset="-128"/>
              </a:defRPr>
            </a:lvl9pPr>
          </a:lstStyle>
          <a:p>
            <a:pPr defTabSz="457200">
              <a:spcBef>
                <a:spcPts val="800"/>
              </a:spcBef>
              <a:buSzPct val="90000"/>
            </a:pPr>
            <a:r>
              <a:rPr lang="en-US" altLang="en-US" sz="3200" smtClean="0">
                <a:solidFill>
                  <a:srgbClr val="FFFFFF"/>
                </a:solidFill>
              </a:rPr>
              <a:t>What happens if we change one letter? (</a:t>
            </a:r>
            <a:r>
              <a:rPr lang="en-US" altLang="en-US" sz="3200" smtClean="0">
                <a:solidFill>
                  <a:srgbClr val="FFD320"/>
                </a:solidFill>
              </a:rPr>
              <a:t>point</a:t>
            </a:r>
            <a:r>
              <a:rPr lang="en-US" altLang="en-US" sz="3200" smtClean="0">
                <a:solidFill>
                  <a:srgbClr val="FFFFFF"/>
                </a:solidFill>
              </a:rPr>
              <a:t> mutation)</a:t>
            </a:r>
          </a:p>
          <a:p>
            <a:pPr defTabSz="457200">
              <a:spcBef>
                <a:spcPts val="800"/>
              </a:spcBef>
              <a:buClr>
                <a:srgbClr val="86D1EC"/>
              </a:buClr>
              <a:buSzPct val="90000"/>
              <a:buFont typeface="Times New Roman" pitchFamily="18" charset="0"/>
              <a:buBlip>
                <a:blip r:embed="rId3"/>
              </a:buBlip>
            </a:pPr>
            <a:r>
              <a:rPr lang="en-US" altLang="en-US" sz="3200" smtClean="0">
                <a:solidFill>
                  <a:srgbClr val="FFFFFF"/>
                </a:solidFill>
              </a:rPr>
              <a:t>THE </a:t>
            </a:r>
            <a:r>
              <a:rPr lang="en-US" altLang="en-US" sz="3200" smtClean="0">
                <a:solidFill>
                  <a:srgbClr val="FF0000"/>
                </a:solidFill>
              </a:rPr>
              <a:t>CAT </a:t>
            </a:r>
            <a:r>
              <a:rPr lang="en-US" altLang="en-US" sz="3200" smtClean="0">
                <a:solidFill>
                  <a:srgbClr val="33CC33"/>
                </a:solidFill>
              </a:rPr>
              <a:t>AND </a:t>
            </a:r>
            <a:r>
              <a:rPr lang="en-US" altLang="en-US" sz="3200" smtClean="0">
                <a:solidFill>
                  <a:srgbClr val="7B46D0"/>
                </a:solidFill>
              </a:rPr>
              <a:t>DOG </a:t>
            </a:r>
            <a:r>
              <a:rPr lang="en-US" altLang="en-US" sz="3200" smtClean="0">
                <a:solidFill>
                  <a:srgbClr val="CC00FF"/>
                </a:solidFill>
              </a:rPr>
              <a:t>SIT </a:t>
            </a:r>
            <a:r>
              <a:rPr lang="en-US" altLang="en-US" sz="3200" smtClean="0">
                <a:solidFill>
                  <a:srgbClr val="FF6600"/>
                </a:solidFill>
              </a:rPr>
              <a:t>AND </a:t>
            </a:r>
            <a:r>
              <a:rPr lang="en-US" altLang="en-US" sz="3200" smtClean="0">
                <a:solidFill>
                  <a:srgbClr val="FFFFFF"/>
                </a:solidFill>
              </a:rPr>
              <a:t>EAT </a:t>
            </a:r>
            <a:r>
              <a:rPr lang="en-US" altLang="en-US" sz="3200" smtClean="0">
                <a:solidFill>
                  <a:srgbClr val="FFFFFF"/>
                </a:solidFill>
                <a:latin typeface="Wingdings" pitchFamily="2" charset="2"/>
              </a:rPr>
              <a:t></a:t>
            </a:r>
          </a:p>
          <a:p>
            <a:pPr defTabSz="457200">
              <a:spcBef>
                <a:spcPts val="800"/>
              </a:spcBef>
              <a:buClr>
                <a:srgbClr val="86D1EC"/>
              </a:buClr>
              <a:buSzPct val="90000"/>
              <a:buFont typeface="Times New Roman" pitchFamily="18" charset="0"/>
              <a:buBlip>
                <a:blip r:embed="rId3"/>
              </a:buBlip>
            </a:pPr>
            <a:r>
              <a:rPr lang="en-US" altLang="en-US" sz="3200" smtClean="0">
                <a:solidFill>
                  <a:srgbClr val="FFFFFF"/>
                </a:solidFill>
              </a:rPr>
              <a:t>THE </a:t>
            </a:r>
            <a:r>
              <a:rPr lang="en-US" altLang="en-US" sz="3200" i="1" smtClean="0">
                <a:solidFill>
                  <a:srgbClr val="FF0000"/>
                </a:solidFill>
              </a:rPr>
              <a:t>RAT</a:t>
            </a:r>
            <a:r>
              <a:rPr lang="en-US" altLang="en-US" sz="3200" smtClean="0">
                <a:solidFill>
                  <a:srgbClr val="FF0000"/>
                </a:solidFill>
              </a:rPr>
              <a:t> </a:t>
            </a:r>
            <a:r>
              <a:rPr lang="en-US" altLang="en-US" sz="3200" smtClean="0">
                <a:solidFill>
                  <a:srgbClr val="33CC33"/>
                </a:solidFill>
              </a:rPr>
              <a:t>AND </a:t>
            </a:r>
            <a:r>
              <a:rPr lang="en-US" altLang="en-US" sz="3200" smtClean="0">
                <a:solidFill>
                  <a:srgbClr val="7B46D0"/>
                </a:solidFill>
              </a:rPr>
              <a:t>DOG </a:t>
            </a:r>
            <a:r>
              <a:rPr lang="en-US" altLang="en-US" sz="3200" smtClean="0">
                <a:solidFill>
                  <a:srgbClr val="CC00FF"/>
                </a:solidFill>
              </a:rPr>
              <a:t>SIT </a:t>
            </a:r>
            <a:r>
              <a:rPr lang="en-US" altLang="en-US" sz="3200" smtClean="0">
                <a:solidFill>
                  <a:srgbClr val="FF6600"/>
                </a:solidFill>
              </a:rPr>
              <a:t>AND </a:t>
            </a:r>
            <a:r>
              <a:rPr lang="en-US" altLang="en-US" sz="3200" smtClean="0">
                <a:solidFill>
                  <a:srgbClr val="FFFFFF"/>
                </a:solidFill>
              </a:rPr>
              <a:t>EAT</a:t>
            </a:r>
          </a:p>
        </p:txBody>
      </p:sp>
      <p:pic>
        <p:nvPicPr>
          <p:cNvPr id="583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819400"/>
            <a:ext cx="33115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83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3810000"/>
            <a:ext cx="47244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83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2819400"/>
            <a:ext cx="2890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044318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
                                            <p:txEl>
                                              <p:pRg st="2" end="2"/>
                                            </p:txEl>
                                          </p:spTgt>
                                        </p:tgtEl>
                                        <p:attrNameLst>
                                          <p:attrName>style.visibility</p:attrName>
                                        </p:attrNameLst>
                                      </p:cBhvr>
                                      <p:to>
                                        <p:strVal val="visible"/>
                                      </p:to>
                                    </p:set>
                                    <p:animEffect transition="in" filter="blinds(horizontal)">
                                      <p:cBhvr additive="repl">
                                        <p:cTn id="7" dur="5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fill="hold" nodeType="clickEffect">
                                  <p:stCondLst>
                                    <p:cond delay="0"/>
                                  </p:stCondLst>
                                  <p:childTnLst>
                                    <p:set>
                                      <p:cBhvr additive="repl">
                                        <p:cTn id="11" dur="1" fill="hold">
                                          <p:stCondLst>
                                            <p:cond delay="0"/>
                                          </p:stCondLst>
                                        </p:cTn>
                                        <p:tgtEl>
                                          <p:spTgt spid="58371"/>
                                        </p:tgtEl>
                                        <p:attrNameLst>
                                          <p:attrName>style.visibility</p:attrName>
                                        </p:attrNameLst>
                                      </p:cBhvr>
                                      <p:to>
                                        <p:strVal val="visible"/>
                                      </p:to>
                                    </p:set>
                                  </p:childTnLst>
                                </p:cTn>
                              </p:par>
                              <p:par>
                                <p:cTn id="12" presetID="1" presetClass="entr" fill="hold" nodeType="withEffect">
                                  <p:stCondLst>
                                    <p:cond delay="0"/>
                                  </p:stCondLst>
                                  <p:childTnLst>
                                    <p:set>
                                      <p:cBhvr additive="repl">
                                        <p:cTn id="13" dur="1" fill="hold">
                                          <p:stCondLst>
                                            <p:cond delay="0"/>
                                          </p:stCondLst>
                                        </p:cTn>
                                        <p:tgtEl>
                                          <p:spTgt spid="5837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xit" presetSubtype="4" fill="hold" nodeType="clickEffect">
                                  <p:stCondLst>
                                    <p:cond delay="0"/>
                                  </p:stCondLst>
                                  <p:childTnLst>
                                    <p:anim calcmode="lin" valueType="num">
                                      <p:cBhvr additive="repl">
                                        <p:cTn id="17" dur="500" fill="hold"/>
                                        <p:tgtEl>
                                          <p:spTgt spid="58373"/>
                                        </p:tgtEl>
                                        <p:attrNameLst>
                                          <p:attrName>ppt_x</p:attrName>
                                        </p:attrNameLst>
                                      </p:cBhvr>
                                      <p:tavLst>
                                        <p:tav tm="100000">
                                          <p:val>
                                            <p:strVal val="#ppt_x"/>
                                          </p:val>
                                        </p:tav>
                                        <p:tav>
                                          <p:val>
                                            <p:strVal val="#ppt_x"/>
                                          </p:val>
                                        </p:tav>
                                      </p:tavLst>
                                    </p:anim>
                                    <p:anim calcmode="lin" valueType="num">
                                      <p:cBhvr additive="repl">
                                        <p:cTn id="18" dur="500" fill="hold"/>
                                        <p:tgtEl>
                                          <p:spTgt spid="58373"/>
                                        </p:tgtEl>
                                        <p:attrNameLst>
                                          <p:attrName>ppt_y</p:attrName>
                                        </p:attrNameLst>
                                      </p:cBhvr>
                                      <p:tavLst>
                                        <p:tav tm="100000">
                                          <p:val>
                                            <p:strVal val="#ppt_y"/>
                                          </p:val>
                                        </p:tav>
                                        <p:tav>
                                          <p:val>
                                            <p:strVal val="1+#ppt_h/2"/>
                                          </p:val>
                                        </p:tav>
                                      </p:tavLst>
                                    </p:anim>
                                    <p:set>
                                      <p:cBhvr additive="repl">
                                        <p:cTn id="19" dur="1" fill="hold">
                                          <p:stCondLst>
                                            <p:cond delay="0"/>
                                          </p:stCondLst>
                                        </p:cTn>
                                        <p:tgtEl>
                                          <p:spTgt spid="58373"/>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fill="hold" nodeType="afterEffect">
                                  <p:stCondLst>
                                    <p:cond delay="0"/>
                                  </p:stCondLst>
                                  <p:childTnLst>
                                    <p:set>
                                      <p:cBhvr additive="repl">
                                        <p:cTn id="22" dur="1" fill="hold">
                                          <p:stCondLst>
                                            <p:cond delay="0"/>
                                          </p:stCondLst>
                                        </p:cTn>
                                        <p:tgtEl>
                                          <p:spTgt spid="583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mph" fill="hold" nodeType="clickEffect">
                                  <p:stCondLst>
                                    <p:cond delay="0"/>
                                  </p:stCondLst>
                                  <p:childTnLst>
                                    <p:animRot by="21600000">
                                      <p:cBhvr additive="repl">
                                        <p:cTn id="26" dur="2000" fill="hold"/>
                                        <p:tgtEl>
                                          <p:spTgt spid="583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Text Box 1"/>
          <p:cNvSpPr txBox="1">
            <a:spLocks noChangeArrowheads="1"/>
          </p:cNvSpPr>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FFFFFF"/>
                </a:solidFill>
              </a:rPr>
              <a:t> </a:t>
            </a:r>
          </a:p>
        </p:txBody>
      </p:sp>
      <p:sp>
        <p:nvSpPr>
          <p:cNvPr id="138243" name="Text Box 2"/>
          <p:cNvSpPr txBox="1">
            <a:spLocks noChangeArrowheads="1"/>
          </p:cNvSpPr>
          <p:nvPr/>
        </p:nvSpPr>
        <p:spPr bwMode="auto">
          <a:xfrm>
            <a:off x="457200" y="0"/>
            <a:ext cx="82296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a:spcBef>
                <a:spcPts val="800"/>
              </a:spcBef>
              <a:buClr>
                <a:srgbClr val="86D1EC"/>
              </a:buClr>
              <a:buSzPct val="90000"/>
              <a:buFont typeface="Times New Roman" pitchFamily="18" charset="0"/>
              <a:buBlip>
                <a:blip r:embed="rId3"/>
              </a:buBlip>
            </a:pPr>
            <a:r>
              <a:rPr lang="en-US" altLang="en-US" sz="3200" smtClean="0">
                <a:solidFill>
                  <a:srgbClr val="FFFFFF"/>
                </a:solidFill>
              </a:rPr>
              <a:t>What if the C in CAT was deleted?</a:t>
            </a:r>
          </a:p>
          <a:p>
            <a:pPr defTabSz="457200">
              <a:spcBef>
                <a:spcPts val="800"/>
              </a:spcBef>
              <a:buSzPct val="90000"/>
            </a:pPr>
            <a:r>
              <a:rPr lang="en-US" altLang="en-US" sz="3200" smtClean="0">
                <a:solidFill>
                  <a:srgbClr val="FFFFFF"/>
                </a:solidFill>
              </a:rPr>
              <a:t>(</a:t>
            </a:r>
            <a:r>
              <a:rPr lang="en-US" altLang="en-US" sz="3200" smtClean="0">
                <a:solidFill>
                  <a:srgbClr val="FFD320"/>
                </a:solidFill>
              </a:rPr>
              <a:t>frameshift </a:t>
            </a:r>
            <a:r>
              <a:rPr lang="en-US" altLang="en-US" sz="3200" smtClean="0">
                <a:solidFill>
                  <a:srgbClr val="FFFFFF"/>
                </a:solidFill>
              </a:rPr>
              <a:t>mutation- </a:t>
            </a:r>
            <a:r>
              <a:rPr lang="en-US" altLang="en-US" sz="3200" smtClean="0">
                <a:solidFill>
                  <a:srgbClr val="FFD320"/>
                </a:solidFill>
              </a:rPr>
              <a:t>deletion</a:t>
            </a:r>
            <a:r>
              <a:rPr lang="en-US" altLang="en-US" sz="3200" smtClean="0">
                <a:solidFill>
                  <a:srgbClr val="FFFFFF"/>
                </a:solidFill>
              </a:rPr>
              <a:t>)</a:t>
            </a:r>
          </a:p>
          <a:p>
            <a:pPr defTabSz="457200">
              <a:spcBef>
                <a:spcPts val="800"/>
              </a:spcBef>
              <a:buClr>
                <a:srgbClr val="86D1EC"/>
              </a:buClr>
              <a:buSzPct val="90000"/>
              <a:buFont typeface="Times New Roman" pitchFamily="18" charset="0"/>
              <a:buBlip>
                <a:blip r:embed="rId3"/>
              </a:buBlip>
            </a:pPr>
            <a:r>
              <a:rPr lang="en-US" altLang="en-US" sz="3200" smtClean="0">
                <a:solidFill>
                  <a:srgbClr val="FFFFFF"/>
                </a:solidFill>
              </a:rPr>
              <a:t>THE </a:t>
            </a:r>
            <a:r>
              <a:rPr lang="en-US" altLang="en-US" sz="3200" smtClean="0">
                <a:solidFill>
                  <a:srgbClr val="FF0000"/>
                </a:solidFill>
              </a:rPr>
              <a:t>CAT </a:t>
            </a:r>
            <a:r>
              <a:rPr lang="en-US" altLang="en-US" sz="3200" smtClean="0">
                <a:solidFill>
                  <a:srgbClr val="33CC33"/>
                </a:solidFill>
              </a:rPr>
              <a:t>AND </a:t>
            </a:r>
            <a:r>
              <a:rPr lang="en-US" altLang="en-US" sz="3200" smtClean="0">
                <a:solidFill>
                  <a:srgbClr val="7B46D0"/>
                </a:solidFill>
              </a:rPr>
              <a:t>DOG </a:t>
            </a:r>
            <a:r>
              <a:rPr lang="en-US" altLang="en-US" sz="3200" smtClean="0">
                <a:solidFill>
                  <a:srgbClr val="CC00FF"/>
                </a:solidFill>
              </a:rPr>
              <a:t>SIT </a:t>
            </a:r>
            <a:r>
              <a:rPr lang="en-US" altLang="en-US" sz="3200" smtClean="0">
                <a:solidFill>
                  <a:srgbClr val="FF6600"/>
                </a:solidFill>
              </a:rPr>
              <a:t>AND </a:t>
            </a:r>
            <a:r>
              <a:rPr lang="en-US" altLang="en-US" sz="3200" smtClean="0">
                <a:solidFill>
                  <a:srgbClr val="FFFFFF"/>
                </a:solidFill>
              </a:rPr>
              <a:t>EAT </a:t>
            </a:r>
            <a:r>
              <a:rPr lang="en-US" altLang="en-US" sz="3200" smtClean="0">
                <a:solidFill>
                  <a:srgbClr val="FFFFFF"/>
                </a:solidFill>
                <a:latin typeface="Wingdings" pitchFamily="2" charset="2"/>
              </a:rPr>
              <a:t></a:t>
            </a:r>
          </a:p>
          <a:p>
            <a:pPr defTabSz="457200">
              <a:spcBef>
                <a:spcPts val="800"/>
              </a:spcBef>
              <a:buSzPct val="90000"/>
            </a:pPr>
            <a:r>
              <a:rPr lang="en-US" altLang="en-US" sz="3200" smtClean="0">
                <a:solidFill>
                  <a:srgbClr val="FFFFFF"/>
                </a:solidFill>
              </a:rPr>
              <a:t>THE </a:t>
            </a:r>
            <a:r>
              <a:rPr lang="en-US" altLang="en-US" sz="3200" smtClean="0">
                <a:solidFill>
                  <a:srgbClr val="FF0000"/>
                </a:solidFill>
              </a:rPr>
              <a:t>ATA </a:t>
            </a:r>
            <a:r>
              <a:rPr lang="en-US" altLang="en-US" sz="3200" smtClean="0">
                <a:solidFill>
                  <a:srgbClr val="33CC33"/>
                </a:solidFill>
              </a:rPr>
              <a:t>NDD </a:t>
            </a:r>
            <a:r>
              <a:rPr lang="en-US" altLang="en-US" sz="3200" smtClean="0">
                <a:solidFill>
                  <a:srgbClr val="7B46D0"/>
                </a:solidFill>
              </a:rPr>
              <a:t>OGS </a:t>
            </a:r>
            <a:r>
              <a:rPr lang="en-US" altLang="en-US" sz="3200" smtClean="0">
                <a:solidFill>
                  <a:srgbClr val="CC00FF"/>
                </a:solidFill>
              </a:rPr>
              <a:t>ITA </a:t>
            </a:r>
            <a:r>
              <a:rPr lang="en-US" altLang="en-US" sz="3200" smtClean="0">
                <a:solidFill>
                  <a:srgbClr val="FF6600"/>
                </a:solidFill>
              </a:rPr>
              <a:t>NDE </a:t>
            </a:r>
            <a:r>
              <a:rPr lang="en-US" altLang="en-US" sz="3200" smtClean="0">
                <a:solidFill>
                  <a:srgbClr val="FFFFFF"/>
                </a:solidFill>
              </a:rPr>
              <a:t>AT</a:t>
            </a:r>
          </a:p>
          <a:p>
            <a:pPr defTabSz="457200">
              <a:spcBef>
                <a:spcPts val="800"/>
              </a:spcBef>
              <a:buClr>
                <a:srgbClr val="86D1EC"/>
              </a:buClr>
              <a:buSzPct val="90000"/>
              <a:buFont typeface="Times New Roman" pitchFamily="18" charset="0"/>
              <a:buBlip>
                <a:blip r:embed="rId3"/>
              </a:buBlip>
            </a:pPr>
            <a:r>
              <a:rPr lang="en-US" altLang="en-US" sz="3200" smtClean="0">
                <a:solidFill>
                  <a:srgbClr val="FFFFFF"/>
                </a:solidFill>
              </a:rPr>
              <a:t>And what if we add a letter? </a:t>
            </a:r>
          </a:p>
          <a:p>
            <a:pPr defTabSz="457200">
              <a:spcBef>
                <a:spcPts val="800"/>
              </a:spcBef>
              <a:buSzPct val="90000"/>
            </a:pPr>
            <a:r>
              <a:rPr lang="en-US" altLang="en-US" sz="3200" smtClean="0">
                <a:solidFill>
                  <a:srgbClr val="FFFFFF"/>
                </a:solidFill>
              </a:rPr>
              <a:t>(</a:t>
            </a:r>
            <a:r>
              <a:rPr lang="en-US" altLang="en-US" sz="3200" smtClean="0">
                <a:solidFill>
                  <a:srgbClr val="FFD320"/>
                </a:solidFill>
              </a:rPr>
              <a:t>frameshift</a:t>
            </a:r>
            <a:r>
              <a:rPr lang="en-US" altLang="en-US" sz="3200" smtClean="0">
                <a:solidFill>
                  <a:srgbClr val="FFFFFF"/>
                </a:solidFill>
              </a:rPr>
              <a:t> mutation- </a:t>
            </a:r>
            <a:r>
              <a:rPr lang="en-US" altLang="en-US" sz="3200" smtClean="0">
                <a:solidFill>
                  <a:srgbClr val="FFD320"/>
                </a:solidFill>
              </a:rPr>
              <a:t>insertion</a:t>
            </a:r>
            <a:r>
              <a:rPr lang="en-US" altLang="en-US" sz="3200" smtClean="0">
                <a:solidFill>
                  <a:srgbClr val="FFFFFF"/>
                </a:solidFill>
              </a:rPr>
              <a:t>)</a:t>
            </a:r>
          </a:p>
          <a:p>
            <a:pPr defTabSz="457200">
              <a:spcBef>
                <a:spcPts val="800"/>
              </a:spcBef>
              <a:buClr>
                <a:srgbClr val="86D1EC"/>
              </a:buClr>
              <a:buSzPct val="90000"/>
              <a:buFont typeface="Times New Roman" pitchFamily="18" charset="0"/>
              <a:buBlip>
                <a:blip r:embed="rId3"/>
              </a:buBlip>
            </a:pPr>
            <a:r>
              <a:rPr lang="en-US" altLang="en-US" sz="3200" smtClean="0">
                <a:solidFill>
                  <a:srgbClr val="FFFFFF"/>
                </a:solidFill>
              </a:rPr>
              <a:t>THE </a:t>
            </a:r>
            <a:r>
              <a:rPr lang="en-US" altLang="en-US" sz="3200" smtClean="0">
                <a:solidFill>
                  <a:srgbClr val="FF0000"/>
                </a:solidFill>
              </a:rPr>
              <a:t>CAT </a:t>
            </a:r>
            <a:r>
              <a:rPr lang="en-US" altLang="en-US" sz="3200" smtClean="0">
                <a:solidFill>
                  <a:srgbClr val="33CC33"/>
                </a:solidFill>
              </a:rPr>
              <a:t>AND </a:t>
            </a:r>
            <a:r>
              <a:rPr lang="en-US" altLang="en-US" sz="3200" smtClean="0">
                <a:solidFill>
                  <a:srgbClr val="7B46D0"/>
                </a:solidFill>
              </a:rPr>
              <a:t>DOG </a:t>
            </a:r>
            <a:r>
              <a:rPr lang="en-US" altLang="en-US" sz="3200" smtClean="0">
                <a:solidFill>
                  <a:srgbClr val="CC00FF"/>
                </a:solidFill>
              </a:rPr>
              <a:t>SIT </a:t>
            </a:r>
            <a:r>
              <a:rPr lang="en-US" altLang="en-US" sz="3200" smtClean="0">
                <a:solidFill>
                  <a:srgbClr val="FF6600"/>
                </a:solidFill>
              </a:rPr>
              <a:t>AND </a:t>
            </a:r>
            <a:r>
              <a:rPr lang="en-US" altLang="en-US" sz="3200" smtClean="0">
                <a:solidFill>
                  <a:srgbClr val="FFFFFF"/>
                </a:solidFill>
              </a:rPr>
              <a:t>EAT </a:t>
            </a:r>
            <a:r>
              <a:rPr lang="en-US" altLang="en-US" sz="3200" smtClean="0">
                <a:solidFill>
                  <a:srgbClr val="FFFFFF"/>
                </a:solidFill>
                <a:latin typeface="Wingdings" pitchFamily="2" charset="2"/>
              </a:rPr>
              <a:t></a:t>
            </a:r>
          </a:p>
          <a:p>
            <a:pPr defTabSz="457200">
              <a:spcBef>
                <a:spcPts val="800"/>
              </a:spcBef>
              <a:buSzPct val="90000"/>
            </a:pPr>
            <a:r>
              <a:rPr lang="en-US" altLang="en-US" sz="3200" smtClean="0">
                <a:solidFill>
                  <a:srgbClr val="FFFFFF"/>
                </a:solidFill>
              </a:rPr>
              <a:t>THE </a:t>
            </a:r>
            <a:r>
              <a:rPr lang="en-US" altLang="en-US" sz="3200" smtClean="0">
                <a:solidFill>
                  <a:srgbClr val="FF0000"/>
                </a:solidFill>
              </a:rPr>
              <a:t>SCA </a:t>
            </a:r>
            <a:r>
              <a:rPr lang="en-US" altLang="en-US" sz="3200" smtClean="0">
                <a:solidFill>
                  <a:srgbClr val="33CC33"/>
                </a:solidFill>
              </a:rPr>
              <a:t>TAN </a:t>
            </a:r>
            <a:r>
              <a:rPr lang="en-US" altLang="en-US" sz="3200" smtClean="0">
                <a:solidFill>
                  <a:srgbClr val="7B46D0"/>
                </a:solidFill>
              </a:rPr>
              <a:t>DDO </a:t>
            </a:r>
            <a:r>
              <a:rPr lang="en-US" altLang="en-US" sz="3200" smtClean="0">
                <a:solidFill>
                  <a:srgbClr val="CC00FF"/>
                </a:solidFill>
              </a:rPr>
              <a:t>GSI </a:t>
            </a:r>
            <a:r>
              <a:rPr lang="en-US" altLang="en-US" sz="3200" smtClean="0">
                <a:solidFill>
                  <a:srgbClr val="FF6600"/>
                </a:solidFill>
              </a:rPr>
              <a:t>TAN </a:t>
            </a:r>
            <a:r>
              <a:rPr lang="en-US" altLang="en-US" sz="3200" smtClean="0">
                <a:solidFill>
                  <a:srgbClr val="FFFFFF"/>
                </a:solidFill>
              </a:rPr>
              <a:t>DEA T</a:t>
            </a:r>
          </a:p>
          <a:p>
            <a:pPr defTabSz="457200">
              <a:spcBef>
                <a:spcPts val="800"/>
              </a:spcBef>
              <a:buSzPct val="90000"/>
            </a:pPr>
            <a:endParaRPr lang="en-US" altLang="en-US" sz="3200" smtClean="0">
              <a:solidFill>
                <a:srgbClr val="FFFFFF"/>
              </a:solidFill>
            </a:endParaRPr>
          </a:p>
        </p:txBody>
      </p:sp>
      <p:pic>
        <p:nvPicPr>
          <p:cNvPr id="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4800600"/>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96057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Text Box 1"/>
          <p:cNvSpPr txBox="1">
            <a:spLocks noChangeArrowheads="1"/>
          </p:cNvSpPr>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FFFFFF"/>
                </a:solidFill>
              </a:rPr>
              <a:t> </a:t>
            </a:r>
          </a:p>
        </p:txBody>
      </p:sp>
      <p:sp>
        <p:nvSpPr>
          <p:cNvPr id="139267" name="Text Box 2"/>
          <p:cNvSpPr txBox="1">
            <a:spLocks noChangeArrowheads="1"/>
          </p:cNvSpPr>
          <p:nvPr/>
        </p:nvSpPr>
        <p:spPr bwMode="auto">
          <a:xfrm>
            <a:off x="457200" y="0"/>
            <a:ext cx="82296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a:spcBef>
                <a:spcPts val="800"/>
              </a:spcBef>
              <a:buClr>
                <a:srgbClr val="86D1EC"/>
              </a:buClr>
              <a:buSzPct val="90000"/>
              <a:buFont typeface="Times New Roman" pitchFamily="18" charset="0"/>
              <a:buBlip>
                <a:blip r:embed="rId3"/>
              </a:buBlip>
            </a:pPr>
            <a:r>
              <a:rPr lang="en-US" altLang="en-US" sz="3200" smtClean="0">
                <a:solidFill>
                  <a:srgbClr val="FFFFFF"/>
                </a:solidFill>
              </a:rPr>
              <a:t>What if part of the sentence is flipped</a:t>
            </a:r>
          </a:p>
          <a:p>
            <a:pPr defTabSz="457200">
              <a:spcBef>
                <a:spcPts val="800"/>
              </a:spcBef>
              <a:buSzPct val="90000"/>
            </a:pPr>
            <a:r>
              <a:rPr lang="en-US" altLang="en-US" sz="3200" smtClean="0">
                <a:solidFill>
                  <a:srgbClr val="FFFFFF"/>
                </a:solidFill>
              </a:rPr>
              <a:t>around? (</a:t>
            </a:r>
            <a:r>
              <a:rPr lang="en-US" altLang="en-US" sz="3200" smtClean="0">
                <a:solidFill>
                  <a:srgbClr val="FFD320"/>
                </a:solidFill>
              </a:rPr>
              <a:t>inversion</a:t>
            </a:r>
            <a:r>
              <a:rPr lang="en-US" altLang="en-US" sz="3200" smtClean="0">
                <a:solidFill>
                  <a:srgbClr val="FFFFFF"/>
                </a:solidFill>
              </a:rPr>
              <a:t> mutation)</a:t>
            </a:r>
          </a:p>
          <a:p>
            <a:pPr defTabSz="457200">
              <a:spcBef>
                <a:spcPts val="800"/>
              </a:spcBef>
              <a:buClr>
                <a:srgbClr val="86D1EC"/>
              </a:buClr>
              <a:buSzPct val="90000"/>
              <a:buFont typeface="Times New Roman" pitchFamily="18" charset="0"/>
              <a:buBlip>
                <a:blip r:embed="rId3"/>
              </a:buBlip>
            </a:pPr>
            <a:r>
              <a:rPr lang="en-US" altLang="en-US" sz="3200" smtClean="0">
                <a:solidFill>
                  <a:srgbClr val="FFFFFF"/>
                </a:solidFill>
              </a:rPr>
              <a:t>THE </a:t>
            </a:r>
            <a:r>
              <a:rPr lang="en-US" altLang="en-US" sz="3200" smtClean="0">
                <a:solidFill>
                  <a:srgbClr val="FF0000"/>
                </a:solidFill>
              </a:rPr>
              <a:t>CAT </a:t>
            </a:r>
            <a:r>
              <a:rPr lang="en-US" altLang="en-US" sz="3200" smtClean="0">
                <a:solidFill>
                  <a:srgbClr val="33CC33"/>
                </a:solidFill>
              </a:rPr>
              <a:t>AND </a:t>
            </a:r>
            <a:r>
              <a:rPr lang="en-US" altLang="en-US" sz="3200" smtClean="0">
                <a:solidFill>
                  <a:srgbClr val="7B46D0"/>
                </a:solidFill>
              </a:rPr>
              <a:t>DOG </a:t>
            </a:r>
            <a:r>
              <a:rPr lang="en-US" altLang="en-US" sz="3200" smtClean="0">
                <a:solidFill>
                  <a:srgbClr val="CC00FF"/>
                </a:solidFill>
              </a:rPr>
              <a:t>SIT </a:t>
            </a:r>
            <a:r>
              <a:rPr lang="en-US" altLang="en-US" sz="3200" smtClean="0">
                <a:solidFill>
                  <a:srgbClr val="FF6600"/>
                </a:solidFill>
              </a:rPr>
              <a:t>AND </a:t>
            </a:r>
            <a:r>
              <a:rPr lang="en-US" altLang="en-US" sz="3200" smtClean="0">
                <a:solidFill>
                  <a:srgbClr val="FFFFFF"/>
                </a:solidFill>
              </a:rPr>
              <a:t>EAT </a:t>
            </a:r>
            <a:r>
              <a:rPr lang="en-US" altLang="en-US" sz="3200" smtClean="0">
                <a:solidFill>
                  <a:srgbClr val="FFFFFF"/>
                </a:solidFill>
                <a:latin typeface="Wingdings" pitchFamily="2" charset="2"/>
              </a:rPr>
              <a:t></a:t>
            </a:r>
          </a:p>
          <a:p>
            <a:pPr defTabSz="457200">
              <a:spcBef>
                <a:spcPts val="800"/>
              </a:spcBef>
              <a:buSzPct val="90000"/>
            </a:pPr>
            <a:r>
              <a:rPr lang="en-US" altLang="en-US" sz="3200" smtClean="0">
                <a:solidFill>
                  <a:srgbClr val="FFFFFF"/>
                </a:solidFill>
              </a:rPr>
              <a:t>THE </a:t>
            </a:r>
            <a:r>
              <a:rPr lang="en-US" altLang="en-US" sz="3200" smtClean="0">
                <a:solidFill>
                  <a:srgbClr val="FF0000"/>
                </a:solidFill>
              </a:rPr>
              <a:t>DNA </a:t>
            </a:r>
            <a:r>
              <a:rPr lang="en-US" altLang="en-US" sz="3200" smtClean="0">
                <a:solidFill>
                  <a:srgbClr val="33CC33"/>
                </a:solidFill>
              </a:rPr>
              <a:t>TIS </a:t>
            </a:r>
            <a:r>
              <a:rPr lang="en-US" altLang="en-US" sz="3200" smtClean="0">
                <a:solidFill>
                  <a:srgbClr val="7B46D0"/>
                </a:solidFill>
              </a:rPr>
              <a:t>GOD </a:t>
            </a:r>
            <a:r>
              <a:rPr lang="en-US" altLang="en-US" sz="3200" smtClean="0">
                <a:solidFill>
                  <a:srgbClr val="CC00FF"/>
                </a:solidFill>
              </a:rPr>
              <a:t>DNA </a:t>
            </a:r>
            <a:r>
              <a:rPr lang="en-US" altLang="en-US" sz="3200" smtClean="0">
                <a:solidFill>
                  <a:srgbClr val="FF6600"/>
                </a:solidFill>
              </a:rPr>
              <a:t>TAC </a:t>
            </a:r>
            <a:r>
              <a:rPr lang="en-US" altLang="en-US" sz="3200" smtClean="0">
                <a:solidFill>
                  <a:srgbClr val="FFFFFF"/>
                </a:solidFill>
              </a:rPr>
              <a:t>EAT</a:t>
            </a:r>
          </a:p>
          <a:p>
            <a:pPr defTabSz="457200">
              <a:spcBef>
                <a:spcPts val="800"/>
              </a:spcBef>
              <a:buSzPct val="90000"/>
            </a:pPr>
            <a:endParaRPr lang="en-US" altLang="en-US" sz="3200" smtClean="0">
              <a:solidFill>
                <a:srgbClr val="FFFFFF"/>
              </a:solidFill>
            </a:endParaRPr>
          </a:p>
        </p:txBody>
      </p:sp>
      <p:pic>
        <p:nvPicPr>
          <p:cNvPr id="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505200"/>
            <a:ext cx="29813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165340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457200" y="133350"/>
            <a:ext cx="8229600" cy="1431925"/>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ea typeface="MS PGothic" pitchFamily="34" charset="-128"/>
              </a:rPr>
              <a:t>What Happens to an Organism when its DNA mutates?</a:t>
            </a:r>
          </a:p>
        </p:txBody>
      </p:sp>
      <p:sp>
        <p:nvSpPr>
          <p:cNvPr id="61442"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42900" indent="-339725" defTabSz="457200">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rgbClr val="FFFFFF"/>
                </a:solidFill>
                <a:ea typeface="MS PGothic" pitchFamily="34" charset="-128"/>
              </a:rPr>
              <a:t>A few options:</a:t>
            </a:r>
          </a:p>
          <a:p>
            <a:pPr marL="342900" indent="-339725" defTabSz="457200">
              <a:spcBef>
                <a:spcPts val="800"/>
              </a:spcBef>
              <a:buClr>
                <a:srgbClr val="86D1EC"/>
              </a:buClr>
              <a:buSzPct val="90000"/>
              <a:buFont typeface="Times New Roman" pitchFamily="16" charset="0"/>
              <a:buBlip>
                <a:blip r:embed="rId3"/>
              </a:buBlip>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rgbClr val="FFFFFF"/>
                </a:solidFill>
                <a:ea typeface="MS PGothic" pitchFamily="34" charset="-128"/>
              </a:rPr>
              <a:t>1. </a:t>
            </a:r>
            <a:r>
              <a:rPr lang="en-US" sz="3200" dirty="0">
                <a:solidFill>
                  <a:srgbClr val="FFD320"/>
                </a:solidFill>
                <a:ea typeface="MS PGothic" pitchFamily="34" charset="-128"/>
              </a:rPr>
              <a:t>Nothing</a:t>
            </a:r>
            <a:r>
              <a:rPr lang="en-US" sz="3200" dirty="0">
                <a:solidFill>
                  <a:srgbClr val="FFFFFF"/>
                </a:solidFill>
                <a:ea typeface="MS PGothic" pitchFamily="34" charset="-128"/>
              </a:rPr>
              <a:t> (mutation in</a:t>
            </a:r>
            <a:r>
              <a:rPr lang="en-US" sz="3200" dirty="0">
                <a:solidFill>
                  <a:srgbClr val="FFD320"/>
                </a:solidFill>
                <a:ea typeface="MS PGothic" pitchFamily="34" charset="-128"/>
              </a:rPr>
              <a:t> junk DNA</a:t>
            </a:r>
            <a:r>
              <a:rPr lang="en-US" sz="3200" dirty="0">
                <a:solidFill>
                  <a:srgbClr val="FFFFFF"/>
                </a:solidFill>
                <a:ea typeface="MS PGothic" pitchFamily="34" charset="-128"/>
              </a:rPr>
              <a:t>)</a:t>
            </a:r>
          </a:p>
          <a:p>
            <a:pPr marL="342900" indent="-339725" defTabSz="457200">
              <a:spcBef>
                <a:spcPts val="800"/>
              </a:spcBef>
              <a:buClr>
                <a:srgbClr val="86D1EC"/>
              </a:buClr>
              <a:buSzPct val="90000"/>
              <a:buFont typeface="Times New Roman" pitchFamily="16" charset="0"/>
              <a:buBlip>
                <a:blip r:embed="rId3"/>
              </a:buBlip>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rgbClr val="FFFFFF"/>
                </a:solidFill>
                <a:ea typeface="MS PGothic" pitchFamily="34" charset="-128"/>
              </a:rPr>
              <a:t>2. </a:t>
            </a:r>
            <a:r>
              <a:rPr lang="en-US" sz="3200" dirty="0">
                <a:solidFill>
                  <a:srgbClr val="FFD320"/>
                </a:solidFill>
                <a:ea typeface="MS PGothic" pitchFamily="34" charset="-128"/>
              </a:rPr>
              <a:t>Cancer</a:t>
            </a:r>
            <a:r>
              <a:rPr lang="en-US" sz="3200" dirty="0">
                <a:solidFill>
                  <a:srgbClr val="FFFFFF"/>
                </a:solidFill>
                <a:ea typeface="MS PGothic" pitchFamily="34" charset="-128"/>
              </a:rPr>
              <a:t> (</a:t>
            </a:r>
            <a:r>
              <a:rPr lang="en-US" sz="3200" dirty="0">
                <a:solidFill>
                  <a:srgbClr val="FFD320"/>
                </a:solidFill>
                <a:ea typeface="MS PGothic" pitchFamily="34" charset="-128"/>
              </a:rPr>
              <a:t>harmful mutation</a:t>
            </a:r>
            <a:r>
              <a:rPr lang="en-US" sz="3200" dirty="0">
                <a:solidFill>
                  <a:srgbClr val="FFFFFF"/>
                </a:solidFill>
                <a:ea typeface="MS PGothic" pitchFamily="34" charset="-128"/>
              </a:rPr>
              <a:t> in </a:t>
            </a:r>
            <a:r>
              <a:rPr lang="en-US" sz="3200" dirty="0">
                <a:solidFill>
                  <a:srgbClr val="FFD320"/>
                </a:solidFill>
                <a:ea typeface="MS PGothic" pitchFamily="34" charset="-128"/>
              </a:rPr>
              <a:t>body cells</a:t>
            </a:r>
            <a:r>
              <a:rPr lang="en-US" sz="3200" dirty="0">
                <a:solidFill>
                  <a:srgbClr val="FFFFFF"/>
                </a:solidFill>
                <a:ea typeface="MS PGothic" pitchFamily="34" charset="-128"/>
              </a:rPr>
              <a:t>)</a:t>
            </a:r>
          </a:p>
          <a:p>
            <a:pPr marL="342900" indent="-339725" defTabSz="457200">
              <a:spcBef>
                <a:spcPts val="800"/>
              </a:spcBef>
              <a:buClr>
                <a:srgbClr val="86D1EC"/>
              </a:buClr>
              <a:buSzPct val="90000"/>
              <a:buFont typeface="Times New Roman" pitchFamily="16" charset="0"/>
              <a:buBlip>
                <a:blip r:embed="rId3"/>
              </a:buBlip>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rgbClr val="FFFFFF"/>
                </a:solidFill>
                <a:ea typeface="MS PGothic" pitchFamily="34" charset="-128"/>
              </a:rPr>
              <a:t>3. Inheritable </a:t>
            </a:r>
            <a:r>
              <a:rPr lang="en-US" sz="3200" dirty="0">
                <a:solidFill>
                  <a:srgbClr val="FFD320"/>
                </a:solidFill>
                <a:ea typeface="MS PGothic" pitchFamily="34" charset="-128"/>
              </a:rPr>
              <a:t>genetic disease</a:t>
            </a:r>
            <a:r>
              <a:rPr lang="en-US" sz="3200" dirty="0">
                <a:solidFill>
                  <a:srgbClr val="FFFFFF"/>
                </a:solidFill>
                <a:ea typeface="MS PGothic" pitchFamily="34" charset="-128"/>
              </a:rPr>
              <a:t> (</a:t>
            </a:r>
            <a:r>
              <a:rPr lang="en-US" sz="3200" dirty="0">
                <a:solidFill>
                  <a:srgbClr val="FFD320"/>
                </a:solidFill>
                <a:ea typeface="MS PGothic" pitchFamily="34" charset="-128"/>
              </a:rPr>
              <a:t>harmful mutation</a:t>
            </a:r>
            <a:r>
              <a:rPr lang="en-US" sz="3200" dirty="0">
                <a:solidFill>
                  <a:srgbClr val="FFFFFF"/>
                </a:solidFill>
                <a:ea typeface="MS PGothic" pitchFamily="34" charset="-128"/>
              </a:rPr>
              <a:t> in the </a:t>
            </a:r>
            <a:r>
              <a:rPr lang="en-US" sz="3200" dirty="0">
                <a:solidFill>
                  <a:srgbClr val="FFD320"/>
                </a:solidFill>
                <a:ea typeface="MS PGothic" pitchFamily="34" charset="-128"/>
              </a:rPr>
              <a:t>gametes</a:t>
            </a:r>
            <a:r>
              <a:rPr lang="en-US" sz="3200" dirty="0">
                <a:solidFill>
                  <a:srgbClr val="FFFFFF"/>
                </a:solidFill>
                <a:ea typeface="MS PGothic" pitchFamily="34" charset="-128"/>
              </a:rPr>
              <a:t>)</a:t>
            </a:r>
          </a:p>
          <a:p>
            <a:pPr marL="342900" indent="-339725" defTabSz="457200">
              <a:spcBef>
                <a:spcPts val="800"/>
              </a:spcBef>
              <a:buClr>
                <a:srgbClr val="86D1EC"/>
              </a:buClr>
              <a:buSzPct val="90000"/>
              <a:buFont typeface="Times New Roman" pitchFamily="16" charset="0"/>
              <a:buBlip>
                <a:blip r:embed="rId3"/>
              </a:buBlip>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rgbClr val="FFFFFF"/>
                </a:solidFill>
                <a:ea typeface="MS PGothic" pitchFamily="34" charset="-128"/>
              </a:rPr>
              <a:t>4. Creation of a </a:t>
            </a:r>
            <a:r>
              <a:rPr lang="en-US" sz="3200" dirty="0">
                <a:solidFill>
                  <a:srgbClr val="FFD320"/>
                </a:solidFill>
                <a:ea typeface="MS PGothic" pitchFamily="34" charset="-128"/>
              </a:rPr>
              <a:t>new trait</a:t>
            </a:r>
            <a:r>
              <a:rPr lang="en-US" sz="3200" dirty="0">
                <a:solidFill>
                  <a:srgbClr val="FFFFFF"/>
                </a:solidFill>
                <a:ea typeface="MS PGothic" pitchFamily="34" charset="-128"/>
              </a:rPr>
              <a:t> (can be </a:t>
            </a:r>
            <a:r>
              <a:rPr lang="en-US" sz="3200" dirty="0">
                <a:solidFill>
                  <a:srgbClr val="FFD320"/>
                </a:solidFill>
                <a:ea typeface="MS PGothic" pitchFamily="34" charset="-128"/>
              </a:rPr>
              <a:t>positive</a:t>
            </a:r>
            <a:r>
              <a:rPr lang="en-US" sz="3200" dirty="0">
                <a:solidFill>
                  <a:srgbClr val="FFFFFF"/>
                </a:solidFill>
                <a:ea typeface="MS PGothic" pitchFamily="34" charset="-128"/>
              </a:rPr>
              <a:t> or </a:t>
            </a:r>
            <a:r>
              <a:rPr lang="en-US" sz="3200" dirty="0">
                <a:solidFill>
                  <a:srgbClr val="FFD320"/>
                </a:solidFill>
                <a:ea typeface="MS PGothic" pitchFamily="34" charset="-128"/>
              </a:rPr>
              <a:t>negative</a:t>
            </a:r>
            <a:r>
              <a:rPr lang="en-US" sz="3200" dirty="0">
                <a:solidFill>
                  <a:srgbClr val="FFFFFF"/>
                </a:solidFill>
                <a:ea typeface="MS PGothic" pitchFamily="34" charset="-128"/>
              </a:rPr>
              <a:t> </a:t>
            </a:r>
            <a:r>
              <a:rPr lang="en-US" sz="3200" dirty="0">
                <a:solidFill>
                  <a:srgbClr val="FFFFFF"/>
                </a:solidFill>
                <a:latin typeface="Wingdings" charset="2"/>
                <a:ea typeface="MS PGothic" pitchFamily="34" charset="-128"/>
              </a:rPr>
              <a:t></a:t>
            </a:r>
            <a:r>
              <a:rPr lang="en-US" sz="3200" dirty="0">
                <a:solidFill>
                  <a:srgbClr val="FFFFFF"/>
                </a:solidFill>
                <a:ea typeface="MS PGothic" pitchFamily="34" charset="-128"/>
              </a:rPr>
              <a:t> </a:t>
            </a:r>
            <a:r>
              <a:rPr lang="en-US" sz="3200" dirty="0">
                <a:solidFill>
                  <a:srgbClr val="FFD320"/>
                </a:solidFill>
                <a:ea typeface="MS PGothic" pitchFamily="34" charset="-128"/>
              </a:rPr>
              <a:t>EVOLUTION</a:t>
            </a:r>
            <a:r>
              <a:rPr lang="en-US" sz="3200" dirty="0">
                <a:solidFill>
                  <a:srgbClr val="FFFFFF"/>
                </a:solidFill>
                <a:ea typeface="MS PGothic" pitchFamily="34" charset="-128"/>
              </a:rPr>
              <a:t>.)</a:t>
            </a:r>
          </a:p>
        </p:txBody>
      </p:sp>
    </p:spTree>
    <p:extLst>
      <p:ext uri="{BB962C8B-B14F-4D97-AF65-F5344CB8AC3E}">
        <p14:creationId xmlns:p14="http://schemas.microsoft.com/office/powerpoint/2010/main" val="27712845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additive="repl">
                                        <p:cTn id="6" dur="1" fill="hold">
                                          <p:stCondLst>
                                            <p:cond delay="0"/>
                                          </p:stCondLst>
                                        </p:cTn>
                                        <p:tgtEl>
                                          <p:spTgt spid="61442">
                                            <p:txEl>
                                              <p:pRg st="0" end="0"/>
                                            </p:txEl>
                                          </p:spTgt>
                                        </p:tgtEl>
                                        <p:attrNameLst>
                                          <p:attrName>style.visibility</p:attrName>
                                        </p:attrNameLst>
                                      </p:cBhvr>
                                      <p:to>
                                        <p:strVal val="visible"/>
                                      </p:to>
                                    </p:set>
                                    <p:animEffect transition="in" filter="fade">
                                      <p:cBhvr additive="repl">
                                        <p:cTn id="7" dur="1000"/>
                                        <p:tgtEl>
                                          <p:spTgt spid="61442">
                                            <p:txEl>
                                              <p:pRg st="0" end="0"/>
                                            </p:txEl>
                                          </p:spTgt>
                                        </p:tgtEl>
                                      </p:cBhvr>
                                    </p:animEffect>
                                    <p:anim calcmode="lin" valueType="num">
                                      <p:cBhvr additive="repl">
                                        <p:cTn id="8" dur="1000" fill="hold"/>
                                        <p:tgtEl>
                                          <p:spTgt spid="61442">
                                            <p:txEl>
                                              <p:pRg st="0" end="0"/>
                                            </p:txEl>
                                          </p:spTgt>
                                        </p:tgtEl>
                                        <p:attrNameLst>
                                          <p:attrName>ppt_x</p:attrName>
                                        </p:attrNameLst>
                                      </p:cBhvr>
                                      <p:tavLst>
                                        <p:tav tm="100000">
                                          <p:val>
                                            <p:strVal val="#ppt_x"/>
                                          </p:val>
                                        </p:tav>
                                        <p:tav>
                                          <p:val>
                                            <p:strVal val="#ppt_x"/>
                                          </p:val>
                                        </p:tav>
                                      </p:tavLst>
                                    </p:anim>
                                    <p:anim calcmode="lin" valueType="num">
                                      <p:cBhvr additive="repl">
                                        <p:cTn id="9" dur="1000" fill="hold"/>
                                        <p:tgtEl>
                                          <p:spTgt spid="61442">
                                            <p:txEl>
                                              <p:pRg st="0" end="0"/>
                                            </p:txEl>
                                          </p:spTgt>
                                        </p:tgtEl>
                                        <p:attrNameLst>
                                          <p:attrName>ppt_y</p:attrName>
                                        </p:attrNameLst>
                                      </p:cBhvr>
                                      <p:tavLst>
                                        <p:tav tm="100000">
                                          <p:val>
                                            <p:strVal val="#ppt_y+.1"/>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fill="hold" nodeType="clickEffect">
                                  <p:stCondLst>
                                    <p:cond delay="0"/>
                                  </p:stCondLst>
                                  <p:childTnLst>
                                    <p:set>
                                      <p:cBhvr additive="repl">
                                        <p:cTn id="13" dur="1" fill="hold">
                                          <p:stCondLst>
                                            <p:cond delay="0"/>
                                          </p:stCondLst>
                                        </p:cTn>
                                        <p:tgtEl>
                                          <p:spTgt spid="61442">
                                            <p:txEl>
                                              <p:pRg st="1" end="1"/>
                                            </p:txEl>
                                          </p:spTgt>
                                        </p:tgtEl>
                                        <p:attrNameLst>
                                          <p:attrName>style.visibility</p:attrName>
                                        </p:attrNameLst>
                                      </p:cBhvr>
                                      <p:to>
                                        <p:strVal val="visible"/>
                                      </p:to>
                                    </p:set>
                                    <p:animEffect transition="in" filter="fade">
                                      <p:cBhvr additive="repl">
                                        <p:cTn id="14" dur="1000"/>
                                        <p:tgtEl>
                                          <p:spTgt spid="61442">
                                            <p:txEl>
                                              <p:pRg st="1" end="1"/>
                                            </p:txEl>
                                          </p:spTgt>
                                        </p:tgtEl>
                                      </p:cBhvr>
                                    </p:animEffect>
                                    <p:anim calcmode="lin" valueType="num">
                                      <p:cBhvr additive="repl">
                                        <p:cTn id="15" dur="1000" fill="hold"/>
                                        <p:tgtEl>
                                          <p:spTgt spid="61442">
                                            <p:txEl>
                                              <p:pRg st="1" end="1"/>
                                            </p:txEl>
                                          </p:spTgt>
                                        </p:tgtEl>
                                        <p:attrNameLst>
                                          <p:attrName>ppt_x</p:attrName>
                                        </p:attrNameLst>
                                      </p:cBhvr>
                                      <p:tavLst>
                                        <p:tav tm="100000">
                                          <p:val>
                                            <p:strVal val="#ppt_x"/>
                                          </p:val>
                                        </p:tav>
                                        <p:tav>
                                          <p:val>
                                            <p:strVal val="#ppt_x"/>
                                          </p:val>
                                        </p:tav>
                                      </p:tavLst>
                                    </p:anim>
                                    <p:anim calcmode="lin" valueType="num">
                                      <p:cBhvr additive="repl">
                                        <p:cTn id="16" dur="1000" fill="hold"/>
                                        <p:tgtEl>
                                          <p:spTgt spid="61442">
                                            <p:txEl>
                                              <p:pRg st="1" end="1"/>
                                            </p:txEl>
                                          </p:spTgt>
                                        </p:tgtEl>
                                        <p:attrNameLst>
                                          <p:attrName>ppt_y</p:attrName>
                                        </p:attrNameLst>
                                      </p:cBhvr>
                                      <p:tavLst>
                                        <p:tav tm="100000">
                                          <p:val>
                                            <p:strVal val="#ppt_y+.1"/>
                                          </p:val>
                                        </p:tav>
                                        <p:tav>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fill="hold" nodeType="clickEffect">
                                  <p:stCondLst>
                                    <p:cond delay="0"/>
                                  </p:stCondLst>
                                  <p:childTnLst>
                                    <p:set>
                                      <p:cBhvr additive="repl">
                                        <p:cTn id="20" dur="1" fill="hold">
                                          <p:stCondLst>
                                            <p:cond delay="0"/>
                                          </p:stCondLst>
                                        </p:cTn>
                                        <p:tgtEl>
                                          <p:spTgt spid="61442">
                                            <p:txEl>
                                              <p:pRg st="2" end="2"/>
                                            </p:txEl>
                                          </p:spTgt>
                                        </p:tgtEl>
                                        <p:attrNameLst>
                                          <p:attrName>style.visibility</p:attrName>
                                        </p:attrNameLst>
                                      </p:cBhvr>
                                      <p:to>
                                        <p:strVal val="visible"/>
                                      </p:to>
                                    </p:set>
                                    <p:animEffect transition="in" filter="fade">
                                      <p:cBhvr additive="repl">
                                        <p:cTn id="21" dur="1000"/>
                                        <p:tgtEl>
                                          <p:spTgt spid="61442">
                                            <p:txEl>
                                              <p:pRg st="2" end="2"/>
                                            </p:txEl>
                                          </p:spTgt>
                                        </p:tgtEl>
                                      </p:cBhvr>
                                    </p:animEffect>
                                    <p:anim calcmode="lin" valueType="num">
                                      <p:cBhvr additive="repl">
                                        <p:cTn id="22" dur="1000" fill="hold"/>
                                        <p:tgtEl>
                                          <p:spTgt spid="61442">
                                            <p:txEl>
                                              <p:pRg st="2" end="2"/>
                                            </p:txEl>
                                          </p:spTgt>
                                        </p:tgtEl>
                                        <p:attrNameLst>
                                          <p:attrName>ppt_x</p:attrName>
                                        </p:attrNameLst>
                                      </p:cBhvr>
                                      <p:tavLst>
                                        <p:tav tm="100000">
                                          <p:val>
                                            <p:strVal val="#ppt_x"/>
                                          </p:val>
                                        </p:tav>
                                        <p:tav>
                                          <p:val>
                                            <p:strVal val="#ppt_x"/>
                                          </p:val>
                                        </p:tav>
                                      </p:tavLst>
                                    </p:anim>
                                    <p:anim calcmode="lin" valueType="num">
                                      <p:cBhvr additive="repl">
                                        <p:cTn id="23" dur="1000" fill="hold"/>
                                        <p:tgtEl>
                                          <p:spTgt spid="61442">
                                            <p:txEl>
                                              <p:pRg st="2" end="2"/>
                                            </p:txEl>
                                          </p:spTgt>
                                        </p:tgtEl>
                                        <p:attrNameLst>
                                          <p:attrName>ppt_y</p:attrName>
                                        </p:attrNameLst>
                                      </p:cBhvr>
                                      <p:tavLst>
                                        <p:tav tm="100000">
                                          <p:val>
                                            <p:strVal val="#ppt_y+.1"/>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fill="hold" nodeType="clickEffect">
                                  <p:stCondLst>
                                    <p:cond delay="0"/>
                                  </p:stCondLst>
                                  <p:childTnLst>
                                    <p:set>
                                      <p:cBhvr additive="repl">
                                        <p:cTn id="27" dur="1" fill="hold">
                                          <p:stCondLst>
                                            <p:cond delay="0"/>
                                          </p:stCondLst>
                                        </p:cTn>
                                        <p:tgtEl>
                                          <p:spTgt spid="61442">
                                            <p:txEl>
                                              <p:pRg st="3" end="3"/>
                                            </p:txEl>
                                          </p:spTgt>
                                        </p:tgtEl>
                                        <p:attrNameLst>
                                          <p:attrName>style.visibility</p:attrName>
                                        </p:attrNameLst>
                                      </p:cBhvr>
                                      <p:to>
                                        <p:strVal val="visible"/>
                                      </p:to>
                                    </p:set>
                                    <p:animEffect transition="in" filter="fade">
                                      <p:cBhvr additive="repl">
                                        <p:cTn id="28" dur="1000"/>
                                        <p:tgtEl>
                                          <p:spTgt spid="61442">
                                            <p:txEl>
                                              <p:pRg st="3" end="3"/>
                                            </p:txEl>
                                          </p:spTgt>
                                        </p:tgtEl>
                                      </p:cBhvr>
                                    </p:animEffect>
                                    <p:anim calcmode="lin" valueType="num">
                                      <p:cBhvr additive="repl">
                                        <p:cTn id="29" dur="1000" fill="hold"/>
                                        <p:tgtEl>
                                          <p:spTgt spid="61442">
                                            <p:txEl>
                                              <p:pRg st="3" end="3"/>
                                            </p:txEl>
                                          </p:spTgt>
                                        </p:tgtEl>
                                        <p:attrNameLst>
                                          <p:attrName>ppt_x</p:attrName>
                                        </p:attrNameLst>
                                      </p:cBhvr>
                                      <p:tavLst>
                                        <p:tav tm="100000">
                                          <p:val>
                                            <p:strVal val="#ppt_x"/>
                                          </p:val>
                                        </p:tav>
                                        <p:tav>
                                          <p:val>
                                            <p:strVal val="#ppt_x"/>
                                          </p:val>
                                        </p:tav>
                                      </p:tavLst>
                                    </p:anim>
                                    <p:anim calcmode="lin" valueType="num">
                                      <p:cBhvr additive="repl">
                                        <p:cTn id="30" dur="1000" fill="hold"/>
                                        <p:tgtEl>
                                          <p:spTgt spid="61442">
                                            <p:txEl>
                                              <p:pRg st="3" end="3"/>
                                            </p:txEl>
                                          </p:spTgt>
                                        </p:tgtEl>
                                        <p:attrNameLst>
                                          <p:attrName>ppt_y</p:attrName>
                                        </p:attrNameLst>
                                      </p:cBhvr>
                                      <p:tavLst>
                                        <p:tav tm="100000">
                                          <p:val>
                                            <p:strVal val="#ppt_y+.1"/>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fill="hold" nodeType="clickEffect">
                                  <p:stCondLst>
                                    <p:cond delay="0"/>
                                  </p:stCondLst>
                                  <p:childTnLst>
                                    <p:set>
                                      <p:cBhvr additive="repl">
                                        <p:cTn id="34" dur="1" fill="hold">
                                          <p:stCondLst>
                                            <p:cond delay="0"/>
                                          </p:stCondLst>
                                        </p:cTn>
                                        <p:tgtEl>
                                          <p:spTgt spid="61442">
                                            <p:txEl>
                                              <p:pRg st="4" end="4"/>
                                            </p:txEl>
                                          </p:spTgt>
                                        </p:tgtEl>
                                        <p:attrNameLst>
                                          <p:attrName>style.visibility</p:attrName>
                                        </p:attrNameLst>
                                      </p:cBhvr>
                                      <p:to>
                                        <p:strVal val="visible"/>
                                      </p:to>
                                    </p:set>
                                    <p:animEffect transition="in" filter="fade">
                                      <p:cBhvr additive="repl">
                                        <p:cTn id="35" dur="1000"/>
                                        <p:tgtEl>
                                          <p:spTgt spid="61442">
                                            <p:txEl>
                                              <p:pRg st="4" end="4"/>
                                            </p:txEl>
                                          </p:spTgt>
                                        </p:tgtEl>
                                      </p:cBhvr>
                                    </p:animEffect>
                                    <p:anim calcmode="lin" valueType="num">
                                      <p:cBhvr additive="repl">
                                        <p:cTn id="36" dur="1000" fill="hold"/>
                                        <p:tgtEl>
                                          <p:spTgt spid="61442">
                                            <p:txEl>
                                              <p:pRg st="4" end="4"/>
                                            </p:txEl>
                                          </p:spTgt>
                                        </p:tgtEl>
                                        <p:attrNameLst>
                                          <p:attrName>ppt_x</p:attrName>
                                        </p:attrNameLst>
                                      </p:cBhvr>
                                      <p:tavLst>
                                        <p:tav tm="100000">
                                          <p:val>
                                            <p:strVal val="#ppt_x"/>
                                          </p:val>
                                        </p:tav>
                                        <p:tav>
                                          <p:val>
                                            <p:strVal val="#ppt_x"/>
                                          </p:val>
                                        </p:tav>
                                      </p:tavLst>
                                    </p:anim>
                                    <p:anim calcmode="lin" valueType="num">
                                      <p:cBhvr additive="repl">
                                        <p:cTn id="37" dur="1000" fill="hold"/>
                                        <p:tgtEl>
                                          <p:spTgt spid="61442">
                                            <p:txEl>
                                              <p:pRg st="4" end="4"/>
                                            </p:txEl>
                                          </p:spTgt>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ea typeface="MS PGothic" pitchFamily="34" charset="-128"/>
              </a:rPr>
              <a:t>Mutagens</a:t>
            </a:r>
          </a:p>
        </p:txBody>
      </p:sp>
      <p:sp>
        <p:nvSpPr>
          <p:cNvPr id="63490" name="Text Box 2"/>
          <p:cNvSpPr txBox="1">
            <a:spLocks noChangeArrowheads="1"/>
          </p:cNvSpPr>
          <p:nvPr/>
        </p:nvSpPr>
        <p:spPr bwMode="auto">
          <a:xfrm>
            <a:off x="0" y="1600200"/>
            <a:ext cx="9144000" cy="4953000"/>
          </a:xfrm>
          <a:prstGeom prst="rect">
            <a:avLst/>
          </a:prstGeom>
          <a:noFill/>
          <a:ln w="9525">
            <a:noFill/>
            <a:round/>
            <a:headEnd/>
            <a:tailEnd/>
          </a:ln>
          <a:effectLst/>
        </p:spPr>
        <p:txBody>
          <a:bodyPr/>
          <a:lstStyle/>
          <a:p>
            <a:pPr marL="339725" indent="-339725" defTabSz="457200">
              <a:spcBef>
                <a:spcPts val="800"/>
              </a:spcBef>
              <a:buClr>
                <a:srgbClr val="86D1EC"/>
              </a:buClr>
              <a:buSzPct val="103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solidFill>
                  <a:srgbClr val="FFCC00"/>
                </a:solidFill>
                <a:ea typeface="MS PGothic" pitchFamily="34" charset="-128"/>
              </a:rPr>
              <a:t>Mutagens </a:t>
            </a:r>
            <a:r>
              <a:rPr lang="en-US" sz="2800" dirty="0">
                <a:solidFill>
                  <a:srgbClr val="FFFFFF"/>
                </a:solidFill>
                <a:ea typeface="MS PGothic" pitchFamily="34" charset="-128"/>
              </a:rPr>
              <a:t>are</a:t>
            </a:r>
            <a:r>
              <a:rPr lang="en-US" sz="2800" dirty="0">
                <a:solidFill>
                  <a:srgbClr val="FFCC00"/>
                </a:solidFill>
                <a:ea typeface="MS PGothic" pitchFamily="34" charset="-128"/>
              </a:rPr>
              <a:t> substances </a:t>
            </a:r>
            <a:r>
              <a:rPr lang="en-US" sz="2800" dirty="0">
                <a:solidFill>
                  <a:srgbClr val="FFFFFF"/>
                </a:solidFill>
                <a:ea typeface="MS PGothic" pitchFamily="34" charset="-128"/>
              </a:rPr>
              <a:t>that cause</a:t>
            </a:r>
            <a:r>
              <a:rPr lang="en-US" sz="2800" dirty="0">
                <a:solidFill>
                  <a:srgbClr val="FFCC00"/>
                </a:solidFill>
                <a:ea typeface="MS PGothic" pitchFamily="34" charset="-128"/>
              </a:rPr>
              <a:t> gene mutations</a:t>
            </a:r>
          </a:p>
          <a:p>
            <a:pPr marL="339725" indent="-339725" defTabSz="457200">
              <a:spcBef>
                <a:spcPts val="800"/>
              </a:spcBef>
              <a:buClr>
                <a:srgbClr val="86D1EC"/>
              </a:buClr>
              <a:buSzPct val="103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solidFill>
                  <a:srgbClr val="FFFFFF"/>
                </a:solidFill>
                <a:ea typeface="MS PGothic" pitchFamily="34" charset="-128"/>
              </a:rPr>
              <a:t>The energy they have can damage or break DNA</a:t>
            </a:r>
          </a:p>
        </p:txBody>
      </p:sp>
      <p:pic>
        <p:nvPicPr>
          <p:cNvPr id="1413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971800"/>
            <a:ext cx="40386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451321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ea typeface="MS PGothic" pitchFamily="34" charset="-128"/>
              </a:rPr>
              <a:t>Examples of Mutagens</a:t>
            </a:r>
          </a:p>
        </p:txBody>
      </p:sp>
      <p:sp>
        <p:nvSpPr>
          <p:cNvPr id="64514"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a typeface="MS PGothic" pitchFamily="34" charset="-128"/>
              </a:rPr>
              <a:t>Two types:  Radiation (waves of energy) and Chemicals (substances)</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CC00"/>
                </a:solidFill>
                <a:ea typeface="MS PGothic" pitchFamily="34" charset="-128"/>
              </a:rPr>
              <a:t>Radiation</a:t>
            </a:r>
            <a:r>
              <a:rPr lang="en-US" sz="3200" dirty="0">
                <a:solidFill>
                  <a:srgbClr val="FFFFFF"/>
                </a:solidFill>
                <a:ea typeface="MS PGothic" pitchFamily="34" charset="-128"/>
              </a:rPr>
              <a:t>: x-rays, ultraviolet (UV) light, radioactive substances</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CC00"/>
                </a:solidFill>
                <a:ea typeface="MS PGothic" pitchFamily="34" charset="-128"/>
              </a:rPr>
              <a:t>Chemicals</a:t>
            </a:r>
            <a:r>
              <a:rPr lang="en-US" sz="3200" dirty="0">
                <a:solidFill>
                  <a:srgbClr val="FFFFFF"/>
                </a:solidFill>
                <a:ea typeface="MS PGothic" pitchFamily="34" charset="-128"/>
              </a:rPr>
              <a:t>: asbestos, mercury, cadmium, formaldehyde, benzene, PCBs, TAR FROM CIGARETTES</a:t>
            </a:r>
          </a:p>
          <a:p>
            <a:pPr marL="339725" indent="-339725" defTabSz="457200">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3200" dirty="0">
              <a:solidFill>
                <a:srgbClr val="FFFFFF"/>
              </a:solidFill>
              <a:effectLst>
                <a:outerShdw blurRad="38100" dist="38100" dir="2700000" algn="tl">
                  <a:srgbClr val="000000"/>
                </a:outerShdw>
              </a:effectLst>
              <a:ea typeface="MS PGothic" pitchFamily="34" charset="-128"/>
            </a:endParaRPr>
          </a:p>
        </p:txBody>
      </p:sp>
    </p:spTree>
    <p:extLst>
      <p:ext uri="{BB962C8B-B14F-4D97-AF65-F5344CB8AC3E}">
        <p14:creationId xmlns:p14="http://schemas.microsoft.com/office/powerpoint/2010/main" val="32777902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457200" y="193675"/>
            <a:ext cx="8229600" cy="1311275"/>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rgbClr val="FFFFFF"/>
                </a:solidFill>
                <a:ea typeface="MS PGothic" pitchFamily="34" charset="-128"/>
              </a:rPr>
              <a:t>How do we get exposed to mutagens?</a:t>
            </a:r>
          </a:p>
        </p:txBody>
      </p:sp>
      <p:sp>
        <p:nvSpPr>
          <p:cNvPr id="65538" name="Text Box 2"/>
          <p:cNvSpPr txBox="1">
            <a:spLocks noChangeArrowheads="1"/>
          </p:cNvSpPr>
          <p:nvPr/>
        </p:nvSpPr>
        <p:spPr bwMode="auto">
          <a:xfrm>
            <a:off x="457200" y="1600200"/>
            <a:ext cx="8229600" cy="5029200"/>
          </a:xfrm>
          <a:prstGeom prst="rect">
            <a:avLst/>
          </a:prstGeom>
          <a:noFill/>
          <a:ln w="9525">
            <a:noFill/>
            <a:round/>
            <a:headEnd/>
            <a:tailEnd/>
          </a:ln>
          <a:effectLst/>
        </p:spPr>
        <p:txBody>
          <a:bodyPr/>
          <a:lstStyle/>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D320"/>
                </a:solidFill>
                <a:ea typeface="MS PGothic" pitchFamily="34" charset="-128"/>
              </a:rPr>
              <a:t>Tanning</a:t>
            </a:r>
            <a:r>
              <a:rPr lang="en-US" sz="3200" dirty="0">
                <a:solidFill>
                  <a:srgbClr val="FFFFFF"/>
                </a:solidFill>
                <a:ea typeface="MS PGothic" pitchFamily="34" charset="-128"/>
              </a:rPr>
              <a:t>- UV radiation can cause skin cancer</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D320"/>
                </a:solidFill>
                <a:ea typeface="MS PGothic" pitchFamily="34" charset="-128"/>
              </a:rPr>
              <a:t>Smoking</a:t>
            </a:r>
            <a:r>
              <a:rPr lang="en-US" sz="3200" dirty="0">
                <a:solidFill>
                  <a:srgbClr val="FFFFFF"/>
                </a:solidFill>
                <a:ea typeface="MS PGothic" pitchFamily="34" charset="-128"/>
              </a:rPr>
              <a:t>- cigarettes are full of mutagenic substances</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D320"/>
                </a:solidFill>
                <a:ea typeface="MS PGothic" pitchFamily="34" charset="-128"/>
              </a:rPr>
              <a:t>Eating</a:t>
            </a:r>
            <a:r>
              <a:rPr lang="en-US" sz="3200" dirty="0">
                <a:solidFill>
                  <a:srgbClr val="FFFFFF"/>
                </a:solidFill>
                <a:ea typeface="MS PGothic" pitchFamily="34" charset="-128"/>
              </a:rPr>
              <a:t>- Pesticide use on fruits and vegetables</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D320"/>
                </a:solidFill>
                <a:ea typeface="MS PGothic" pitchFamily="34" charset="-128"/>
              </a:rPr>
              <a:t>Breathing</a:t>
            </a:r>
            <a:r>
              <a:rPr lang="en-US" sz="3200" dirty="0">
                <a:solidFill>
                  <a:srgbClr val="FFFFFF"/>
                </a:solidFill>
                <a:ea typeface="MS PGothic" pitchFamily="34" charset="-128"/>
              </a:rPr>
              <a:t>- Environmental pollutants</a:t>
            </a:r>
          </a:p>
          <a:p>
            <a:pPr marL="339725" indent="-339725" defTabSz="457200">
              <a:spcBef>
                <a:spcPts val="800"/>
              </a:spcBef>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D320"/>
                </a:solidFill>
                <a:ea typeface="MS PGothic" pitchFamily="34" charset="-128"/>
              </a:rPr>
              <a:t>Drinking</a:t>
            </a:r>
            <a:r>
              <a:rPr lang="en-US" sz="3200" dirty="0">
                <a:solidFill>
                  <a:srgbClr val="FFFFFF"/>
                </a:solidFill>
                <a:ea typeface="MS PGothic" pitchFamily="34" charset="-128"/>
              </a:rPr>
              <a:t>- Illegal dumping of toxic wastes     in water or on land (runoff)</a:t>
            </a:r>
          </a:p>
        </p:txBody>
      </p:sp>
    </p:spTree>
    <p:extLst>
      <p:ext uri="{BB962C8B-B14F-4D97-AF65-F5344CB8AC3E}">
        <p14:creationId xmlns:p14="http://schemas.microsoft.com/office/powerpoint/2010/main" val="33052603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1"/>
          <p:cNvSpPr txBox="1">
            <a:spLocks noChangeArrowheads="1"/>
          </p:cNvSpPr>
          <p:nvPr/>
        </p:nvSpPr>
        <p:spPr bwMode="auto">
          <a:xfrm>
            <a:off x="457200" y="252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eaLnBrk="0" hangingPunct="0"/>
            <a:r>
              <a:rPr lang="en-US" sz="4400" smtClean="0">
                <a:solidFill>
                  <a:srgbClr val="FFFFFF"/>
                </a:solidFill>
                <a:latin typeface="Comic Sans MS" pitchFamily="66" charset="0"/>
              </a:rPr>
              <a:t>5 Minute Final</a:t>
            </a:r>
          </a:p>
        </p:txBody>
      </p:sp>
      <p:sp>
        <p:nvSpPr>
          <p:cNvPr id="144387" name="Text Box 2"/>
          <p:cNvSpPr txBox="1">
            <a:spLocks noChangeArrowheads="1"/>
          </p:cNvSpPr>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eaLnBrk="0" hangingPunct="0">
              <a:spcBef>
                <a:spcPts val="800"/>
              </a:spcBef>
              <a:buClr>
                <a:srgbClr val="86D1EC"/>
              </a:buClr>
              <a:buSzPct val="90000"/>
              <a:buFont typeface="Times New Roman" pitchFamily="18" charset="0"/>
              <a:buBlip>
                <a:blip r:embed="rId3"/>
              </a:buBlip>
            </a:pPr>
            <a:r>
              <a:rPr lang="en-US" sz="3200" smtClean="0">
                <a:solidFill>
                  <a:srgbClr val="FFFFFF"/>
                </a:solidFill>
                <a:latin typeface="Comic Sans MS" pitchFamily="66" charset="0"/>
                <a:hlinkClick r:id="rId4"/>
              </a:rPr>
              <a:t>https://play.kahoot.it/#/k/f55d292a-3f5f-460e-8573-b516f63a8830</a:t>
            </a:r>
            <a:endParaRPr lang="en-US" sz="3200" smtClean="0">
              <a:solidFill>
                <a:srgbClr val="FFFFFF"/>
              </a:solidFill>
              <a:latin typeface="Comic Sans MS" pitchFamily="66" charset="0"/>
            </a:endParaRPr>
          </a:p>
          <a:p>
            <a:pPr defTabSz="457200" eaLnBrk="0" hangingPunct="0">
              <a:spcBef>
                <a:spcPts val="800"/>
              </a:spcBef>
              <a:buClr>
                <a:srgbClr val="86D1EC"/>
              </a:buClr>
              <a:buSzPct val="90000"/>
              <a:buFont typeface="Times New Roman" pitchFamily="18" charset="0"/>
              <a:buBlip>
                <a:blip r:embed="rId3"/>
              </a:buBlip>
            </a:pPr>
            <a:endParaRPr lang="en-US" sz="3200" smtClean="0">
              <a:solidFill>
                <a:srgbClr val="FFFFFF"/>
              </a:solidFill>
              <a:latin typeface="Comic Sans MS" pitchFamily="66" charset="0"/>
            </a:endParaRPr>
          </a:p>
        </p:txBody>
      </p:sp>
    </p:spTree>
    <p:extLst>
      <p:ext uri="{BB962C8B-B14F-4D97-AF65-F5344CB8AC3E}">
        <p14:creationId xmlns:p14="http://schemas.microsoft.com/office/powerpoint/2010/main" val="19934932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Class Activity</a:t>
            </a:r>
          </a:p>
        </p:txBody>
      </p:sp>
      <p:sp>
        <p:nvSpPr>
          <p:cNvPr id="29698" name="Text Box 2"/>
          <p:cNvSpPr txBox="1">
            <a:spLocks noChangeArrowheads="1"/>
          </p:cNvSpPr>
          <p:nvPr/>
        </p:nvSpPr>
        <p:spPr bwMode="auto">
          <a:xfrm>
            <a:off x="457200" y="1600200"/>
            <a:ext cx="8229600" cy="5372100"/>
          </a:xfrm>
          <a:prstGeom prst="rect">
            <a:avLst/>
          </a:prstGeom>
          <a:noFill/>
          <a:ln w="9525">
            <a:noFill/>
            <a:round/>
            <a:headEnd/>
            <a:tailEnd/>
          </a:ln>
          <a:effectLst/>
        </p:spPr>
        <p:txBody>
          <a:bodyPr/>
          <a:lstStyle/>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A lot of genes in humans ARE simple Mendelian traits . . . </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Fill in the sheet in front of you regarding your own traits</a:t>
            </a:r>
            <a:r>
              <a:rPr lang="en-US" sz="3200" dirty="0" smtClean="0">
                <a:solidFill>
                  <a:srgbClr val="FFFFFF"/>
                </a:solidFill>
                <a:latin typeface="Comic Sans MS" panose="030F0702030302020204" pitchFamily="66" charset="0"/>
              </a:rPr>
              <a:t>!</a:t>
            </a:r>
            <a:endParaRPr lang="en-US" sz="3200" dirty="0">
              <a:solidFill>
                <a:srgbClr val="FFFFFF"/>
              </a:solidFill>
              <a:effectLst>
                <a:outerShdw blurRad="38100" dist="38100" dir="2700000" algn="tl">
                  <a:srgbClr val="000000"/>
                </a:outerShdw>
              </a:effectLst>
              <a:latin typeface="+mn-lt"/>
            </a:endParaRPr>
          </a:p>
          <a:p>
            <a:pPr marL="339725" indent="-339725" fontAlgn="auto">
              <a:spcBef>
                <a:spcPts val="800"/>
              </a:spcBef>
              <a:spcAft>
                <a:spcPts val="0"/>
              </a:spcAft>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3200" dirty="0">
              <a:solidFill>
                <a:srgbClr val="FFFFFF"/>
              </a:solidFill>
              <a:effectLst>
                <a:outerShdw blurRad="38100" dist="38100" dir="2700000" algn="tl">
                  <a:srgbClr val="000000"/>
                </a:outerShdw>
              </a:effectLst>
              <a:latin typeface="+mn-l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ltLang="en-US" smtClean="0"/>
              <a:t> </a:t>
            </a:r>
          </a:p>
        </p:txBody>
      </p:sp>
      <p:sp>
        <p:nvSpPr>
          <p:cNvPr id="145411" name="Rectangle 3"/>
          <p:cNvSpPr>
            <a:spLocks noGrp="1" noChangeArrowheads="1"/>
          </p:cNvSpPr>
          <p:nvPr>
            <p:ph type="body" idx="1"/>
          </p:nvPr>
        </p:nvSpPr>
        <p:spPr>
          <a:xfrm>
            <a:off x="609600" y="1905000"/>
            <a:ext cx="8229600" cy="4525963"/>
          </a:xfrm>
        </p:spPr>
        <p:txBody>
          <a:bodyPr/>
          <a:lstStyle/>
          <a:p>
            <a:pPr>
              <a:buFontTx/>
              <a:buNone/>
            </a:pPr>
            <a:r>
              <a:rPr lang="en-US" altLang="en-US" smtClean="0"/>
              <a:t> </a:t>
            </a:r>
          </a:p>
        </p:txBody>
      </p:sp>
      <p:sp>
        <p:nvSpPr>
          <p:cNvPr id="145412" name="Rectangle 4"/>
          <p:cNvSpPr>
            <a:spLocks noChangeArrowheads="1"/>
          </p:cNvSpPr>
          <p:nvPr/>
        </p:nvSpPr>
        <p:spPr bwMode="auto">
          <a:xfrm>
            <a:off x="457200" y="457200"/>
            <a:ext cx="822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eaLnBrk="0" hangingPunct="0">
              <a:buClr>
                <a:srgbClr val="000000"/>
              </a:buClr>
              <a:buSzPct val="100000"/>
              <a:buFont typeface="Times New Roman" pitchFamily="18" charset="0"/>
              <a:buNone/>
            </a:pPr>
            <a:r>
              <a:rPr lang="en-US" altLang="en-US" sz="4400" b="1" i="1" smtClean="0">
                <a:solidFill>
                  <a:srgbClr val="7030A0"/>
                </a:solidFill>
              </a:rPr>
              <a:t>Aim:</a:t>
            </a:r>
            <a:r>
              <a:rPr lang="en-US" altLang="en-US" sz="4400" smtClean="0">
                <a:solidFill>
                  <a:srgbClr val="7030A0"/>
                </a:solidFill>
              </a:rPr>
              <a:t> How is DNA used to determine how closely related two organisms are?</a:t>
            </a:r>
          </a:p>
        </p:txBody>
      </p:sp>
      <p:sp>
        <p:nvSpPr>
          <p:cNvPr id="145413" name="Rectangle 5"/>
          <p:cNvSpPr>
            <a:spLocks noChangeArrowheads="1"/>
          </p:cNvSpPr>
          <p:nvPr/>
        </p:nvSpPr>
        <p:spPr bwMode="auto">
          <a:xfrm>
            <a:off x="152400" y="2667000"/>
            <a:ext cx="883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5800" indent="-685800" algn="ctr" defTabSz="457200" eaLnBrk="0" hangingPunct="0">
              <a:lnSpc>
                <a:spcPct val="90000"/>
              </a:lnSpc>
              <a:spcBef>
                <a:spcPct val="20000"/>
              </a:spcBef>
              <a:buClr>
                <a:srgbClr val="000000"/>
              </a:buClr>
              <a:buSzPct val="100000"/>
              <a:buFont typeface="Times New Roman" pitchFamily="18" charset="0"/>
              <a:buNone/>
            </a:pPr>
            <a:r>
              <a:rPr lang="en-US" altLang="en-US" sz="3200" i="1" u="sng" smtClean="0">
                <a:solidFill>
                  <a:srgbClr val="000000"/>
                </a:solidFill>
              </a:rPr>
              <a:t>Do Now:</a:t>
            </a:r>
          </a:p>
          <a:p>
            <a:pPr marL="685800" indent="-685800" algn="ctr" defTabSz="457200" eaLnBrk="0" hangingPunct="0">
              <a:lnSpc>
                <a:spcPct val="90000"/>
              </a:lnSpc>
              <a:spcBef>
                <a:spcPct val="20000"/>
              </a:spcBef>
              <a:buClr>
                <a:srgbClr val="000000"/>
              </a:buClr>
              <a:buSzPct val="100000"/>
              <a:buFont typeface="Times New Roman" pitchFamily="18" charset="0"/>
              <a:buNone/>
            </a:pPr>
            <a:r>
              <a:rPr lang="en-US" altLang="en-US" sz="3200" smtClean="0">
                <a:solidFill>
                  <a:srgbClr val="000000"/>
                </a:solidFill>
              </a:rPr>
              <a:t>On your paper</a:t>
            </a:r>
            <a:endParaRPr lang="en-US" altLang="en-US" sz="3200" i="1" smtClean="0">
              <a:solidFill>
                <a:srgbClr val="000000"/>
              </a:solidFill>
            </a:endParaRPr>
          </a:p>
          <a:p>
            <a:pPr marL="685800" indent="-685800" algn="ctr" defTabSz="457200" eaLnBrk="0" hangingPunct="0">
              <a:lnSpc>
                <a:spcPct val="90000"/>
              </a:lnSpc>
              <a:spcBef>
                <a:spcPct val="20000"/>
              </a:spcBef>
              <a:buClr>
                <a:srgbClr val="000000"/>
              </a:buClr>
              <a:buSzPct val="100000"/>
              <a:buFont typeface="Wingdings" pitchFamily="2" charset="2"/>
              <a:buNone/>
            </a:pPr>
            <a:endParaRPr lang="en-US" altLang="en-US" sz="3200" smtClean="0">
              <a:solidFill>
                <a:srgbClr val="000000"/>
              </a:solidFill>
            </a:endParaRPr>
          </a:p>
          <a:p>
            <a:pPr marL="685800" indent="-685800" algn="ctr" defTabSz="457200" eaLnBrk="0" hangingPunct="0">
              <a:lnSpc>
                <a:spcPct val="90000"/>
              </a:lnSpc>
              <a:spcBef>
                <a:spcPct val="20000"/>
              </a:spcBef>
              <a:buClr>
                <a:srgbClr val="000000"/>
              </a:buClr>
              <a:buSzPct val="100000"/>
              <a:buFont typeface="Wingdings" pitchFamily="2" charset="2"/>
              <a:buNone/>
            </a:pPr>
            <a:r>
              <a:rPr lang="en-US" altLang="en-US" sz="3200" smtClean="0">
                <a:solidFill>
                  <a:srgbClr val="000000"/>
                </a:solidFill>
              </a:rPr>
              <a:t>Notes are in </a:t>
            </a:r>
            <a:r>
              <a:rPr lang="en-US" altLang="en-US" sz="3200" smtClean="0">
                <a:solidFill>
                  <a:srgbClr val="7030A0"/>
                </a:solidFill>
              </a:rPr>
              <a:t>purple</a:t>
            </a:r>
            <a:endParaRPr lang="en-US" altLang="en-US" sz="3200" smtClean="0">
              <a:solidFill>
                <a:srgbClr val="000000"/>
              </a:solidFill>
            </a:endParaRPr>
          </a:p>
        </p:txBody>
      </p:sp>
    </p:spTree>
    <p:extLst>
      <p:ext uri="{BB962C8B-B14F-4D97-AF65-F5344CB8AC3E}">
        <p14:creationId xmlns:p14="http://schemas.microsoft.com/office/powerpoint/2010/main" val="3352024433"/>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ltLang="en-US" smtClean="0"/>
              <a:t>What does this look like?</a:t>
            </a:r>
          </a:p>
        </p:txBody>
      </p:sp>
      <p:pic>
        <p:nvPicPr>
          <p:cNvPr id="14643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186417287"/>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57200" y="33338"/>
            <a:ext cx="8226425" cy="881062"/>
          </a:xfrm>
        </p:spPr>
        <p:txBody>
          <a:bodyPr/>
          <a:lstStyle/>
          <a:p>
            <a:r>
              <a:rPr lang="en-US" altLang="en-US" smtClean="0">
                <a:solidFill>
                  <a:schemeClr val="tx1"/>
                </a:solidFill>
              </a:rPr>
              <a:t>How Fast Does This Happen?</a:t>
            </a:r>
          </a:p>
        </p:txBody>
      </p:sp>
      <p:sp>
        <p:nvSpPr>
          <p:cNvPr id="147459" name="Rectangle 3"/>
          <p:cNvSpPr>
            <a:spLocks noGrp="1" noChangeArrowheads="1"/>
          </p:cNvSpPr>
          <p:nvPr>
            <p:ph type="body" idx="1"/>
          </p:nvPr>
        </p:nvSpPr>
        <p:spPr>
          <a:xfrm>
            <a:off x="457200" y="838200"/>
            <a:ext cx="8229600" cy="3505200"/>
          </a:xfrm>
        </p:spPr>
        <p:txBody>
          <a:bodyPr/>
          <a:lstStyle/>
          <a:p>
            <a:pPr>
              <a:buFont typeface="Arial" charset="0"/>
              <a:buChar char="•"/>
              <a:defRPr/>
            </a:pPr>
            <a:r>
              <a:rPr lang="en-US" altLang="en-US" dirty="0" smtClean="0">
                <a:solidFill>
                  <a:schemeClr val="tx1"/>
                </a:solidFill>
              </a:rPr>
              <a:t>Because both sides of the DNA are being copied, the DNA increases </a:t>
            </a:r>
            <a:r>
              <a:rPr lang="en-US" altLang="en-US" i="1" dirty="0" smtClean="0">
                <a:solidFill>
                  <a:srgbClr val="7030A0"/>
                </a:solidFill>
              </a:rPr>
              <a:t>exponentially</a:t>
            </a:r>
            <a:r>
              <a:rPr lang="en-US" altLang="en-US" i="1" dirty="0" smtClean="0"/>
              <a:t>.</a:t>
            </a:r>
          </a:p>
          <a:p>
            <a:pPr>
              <a:buFont typeface="Arial" charset="0"/>
              <a:buChar char="•"/>
              <a:defRPr/>
            </a:pPr>
            <a:r>
              <a:rPr lang="en-US" altLang="en-US" dirty="0" smtClean="0">
                <a:solidFill>
                  <a:schemeClr val="tx1"/>
                </a:solidFill>
              </a:rPr>
              <a:t>Exponentially = </a:t>
            </a:r>
            <a:r>
              <a:rPr lang="en-US" altLang="en-US" dirty="0" smtClean="0">
                <a:solidFill>
                  <a:srgbClr val="7030A0"/>
                </a:solidFill>
              </a:rPr>
              <a:t>it doubles each time</a:t>
            </a:r>
          </a:p>
          <a:p>
            <a:pPr>
              <a:buFont typeface="Arial" charset="0"/>
              <a:buChar char="•"/>
              <a:defRPr/>
            </a:pPr>
            <a:r>
              <a:rPr lang="en-US" altLang="en-US" dirty="0" smtClean="0">
                <a:solidFill>
                  <a:schemeClr val="tx1"/>
                </a:solidFill>
              </a:rPr>
              <a:t>2 </a:t>
            </a:r>
            <a:r>
              <a:rPr lang="en-US" altLang="en-US" dirty="0" smtClean="0">
                <a:solidFill>
                  <a:schemeClr val="tx1"/>
                </a:solidFill>
                <a:sym typeface="Wingdings" pitchFamily="2" charset="2"/>
              </a:rPr>
              <a:t> 4  8  16  32  64  128  256  512  1024  2048 . . . </a:t>
            </a:r>
          </a:p>
          <a:p>
            <a:pPr>
              <a:buFont typeface="Arial" charset="0"/>
              <a:buChar char="•"/>
              <a:defRPr/>
            </a:pPr>
            <a:r>
              <a:rPr lang="en-US" altLang="en-US" smtClean="0">
                <a:solidFill>
                  <a:schemeClr val="tx1"/>
                </a:solidFill>
                <a:sym typeface="Wingdings" pitchFamily="2" charset="2"/>
                <a:hlinkClick r:id="rId2"/>
              </a:rPr>
              <a:t>https://www.youtube.com/watch?v=iQsu3Kz9NYo</a:t>
            </a:r>
            <a:endParaRPr lang="en-US" altLang="en-US" smtClean="0">
              <a:solidFill>
                <a:schemeClr val="tx1"/>
              </a:solidFill>
              <a:sym typeface="Wingdings" pitchFamily="2" charset="2"/>
            </a:endParaRPr>
          </a:p>
          <a:p>
            <a:pPr marL="0" indent="0">
              <a:defRPr/>
            </a:pPr>
            <a:endParaRPr lang="en-US" altLang="en-US" dirty="0" smtClean="0">
              <a:solidFill>
                <a:schemeClr val="tx1"/>
              </a:solidFill>
              <a:sym typeface="Wingdings" pitchFamily="2" charset="2"/>
            </a:endParaRPr>
          </a:p>
          <a:p>
            <a:pPr>
              <a:buFontTx/>
              <a:buNone/>
              <a:defRPr/>
            </a:pPr>
            <a:endParaRPr lang="en-US" altLang="en-US" dirty="0" smtClean="0"/>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267200"/>
            <a:ext cx="2762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793751"/>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altLang="en-US" smtClean="0">
                <a:solidFill>
                  <a:schemeClr val="tx1"/>
                </a:solidFill>
              </a:rPr>
              <a:t>How Many Copies Do We Get</a:t>
            </a:r>
            <a:r>
              <a:rPr lang="en-US" altLang="en-US" smtClean="0"/>
              <a:t>?</a:t>
            </a:r>
          </a:p>
        </p:txBody>
      </p:sp>
      <p:sp>
        <p:nvSpPr>
          <p:cNvPr id="148483" name="Rectangle 3"/>
          <p:cNvSpPr>
            <a:spLocks noGrp="1" noChangeArrowheads="1"/>
          </p:cNvSpPr>
          <p:nvPr>
            <p:ph type="body" idx="1"/>
          </p:nvPr>
        </p:nvSpPr>
        <p:spPr/>
        <p:txBody>
          <a:bodyPr/>
          <a:lstStyle/>
          <a:p>
            <a:pPr>
              <a:buFontTx/>
              <a:buNone/>
            </a:pPr>
            <a:r>
              <a:rPr lang="en-US" altLang="en-US" smtClean="0"/>
              <a:t> </a:t>
            </a:r>
          </a:p>
        </p:txBody>
      </p:sp>
      <p:pic>
        <p:nvPicPr>
          <p:cNvPr id="148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416452"/>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smtClean="0">
                <a:solidFill>
                  <a:schemeClr val="tx1"/>
                </a:solidFill>
              </a:rPr>
              <a:t>Then What?</a:t>
            </a:r>
          </a:p>
        </p:txBody>
      </p:sp>
      <p:sp>
        <p:nvSpPr>
          <p:cNvPr id="149507" name="Rectangle 3"/>
          <p:cNvSpPr>
            <a:spLocks noGrp="1" noChangeArrowheads="1"/>
          </p:cNvSpPr>
          <p:nvPr>
            <p:ph type="body" idx="1"/>
          </p:nvPr>
        </p:nvSpPr>
        <p:spPr/>
        <p:txBody>
          <a:bodyPr/>
          <a:lstStyle/>
          <a:p>
            <a:pPr>
              <a:buFont typeface="Arial" charset="0"/>
              <a:buChar char="•"/>
            </a:pPr>
            <a:r>
              <a:rPr lang="en-US" altLang="en-US" smtClean="0">
                <a:solidFill>
                  <a:schemeClr val="tx1"/>
                </a:solidFill>
              </a:rPr>
              <a:t>The DNA copies are exposed to a </a:t>
            </a:r>
            <a:r>
              <a:rPr lang="en-US" altLang="en-US" smtClean="0">
                <a:solidFill>
                  <a:srgbClr val="7030A0"/>
                </a:solidFill>
              </a:rPr>
              <a:t>restriction enzyme</a:t>
            </a:r>
          </a:p>
          <a:p>
            <a:pPr>
              <a:buFont typeface="Arial" charset="0"/>
              <a:buChar char="•"/>
            </a:pPr>
            <a:r>
              <a:rPr lang="en-US" altLang="en-US" smtClean="0">
                <a:solidFill>
                  <a:schemeClr val="tx1"/>
                </a:solidFill>
              </a:rPr>
              <a:t>The restriction enzyme </a:t>
            </a:r>
            <a:r>
              <a:rPr lang="en-US" altLang="en-US" smtClean="0">
                <a:solidFill>
                  <a:srgbClr val="7030A0"/>
                </a:solidFill>
              </a:rPr>
              <a:t>cuts the DNA </a:t>
            </a:r>
            <a:r>
              <a:rPr lang="en-US" altLang="en-US" smtClean="0">
                <a:solidFill>
                  <a:schemeClr val="tx1"/>
                </a:solidFill>
              </a:rPr>
              <a:t>when it sees a </a:t>
            </a:r>
            <a:r>
              <a:rPr lang="en-US" altLang="en-US" smtClean="0">
                <a:solidFill>
                  <a:srgbClr val="7030A0"/>
                </a:solidFill>
              </a:rPr>
              <a:t>certain pattern  </a:t>
            </a:r>
          </a:p>
          <a:p>
            <a:pPr>
              <a:buFont typeface="Arial" charset="0"/>
              <a:buChar char="•"/>
            </a:pPr>
            <a:r>
              <a:rPr lang="en-US" altLang="en-US" smtClean="0">
                <a:solidFill>
                  <a:srgbClr val="7030A0"/>
                </a:solidFill>
              </a:rPr>
              <a:t>Different DNA </a:t>
            </a:r>
            <a:r>
              <a:rPr lang="en-US" altLang="en-US" smtClean="0">
                <a:solidFill>
                  <a:schemeClr val="tx1"/>
                </a:solidFill>
              </a:rPr>
              <a:t>sequences will end up with </a:t>
            </a:r>
            <a:r>
              <a:rPr lang="en-US" altLang="en-US" smtClean="0">
                <a:solidFill>
                  <a:srgbClr val="7030A0"/>
                </a:solidFill>
              </a:rPr>
              <a:t>different sized fragments</a:t>
            </a:r>
            <a:r>
              <a:rPr lang="en-US" altLang="en-US" smtClean="0">
                <a:solidFill>
                  <a:schemeClr val="tx1"/>
                </a:solidFill>
              </a:rPr>
              <a:t>.</a:t>
            </a:r>
          </a:p>
        </p:txBody>
      </p:sp>
    </p:spTree>
    <p:extLst>
      <p:ext uri="{BB962C8B-B14F-4D97-AF65-F5344CB8AC3E}">
        <p14:creationId xmlns:p14="http://schemas.microsoft.com/office/powerpoint/2010/main" val="1083181058"/>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en-US" smtClean="0">
                <a:solidFill>
                  <a:schemeClr val="tx1"/>
                </a:solidFill>
              </a:rPr>
              <a:t>Let’s Practice!</a:t>
            </a:r>
          </a:p>
        </p:txBody>
      </p:sp>
      <p:sp>
        <p:nvSpPr>
          <p:cNvPr id="150531" name="Rectangle 3"/>
          <p:cNvSpPr>
            <a:spLocks noGrp="1" noChangeArrowheads="1"/>
          </p:cNvSpPr>
          <p:nvPr>
            <p:ph type="body" idx="1"/>
          </p:nvPr>
        </p:nvSpPr>
        <p:spPr/>
        <p:txBody>
          <a:bodyPr/>
          <a:lstStyle/>
          <a:p>
            <a:r>
              <a:rPr lang="en-US" altLang="en-US" smtClean="0">
                <a:solidFill>
                  <a:schemeClr val="tx1"/>
                </a:solidFill>
              </a:rPr>
              <a:t>For example, it could cut the DNA every time it sees “CCGG” </a:t>
            </a:r>
          </a:p>
          <a:p>
            <a:endParaRPr lang="en-US" altLang="en-US" smtClean="0">
              <a:solidFill>
                <a:schemeClr val="tx1"/>
              </a:solidFill>
            </a:endParaRPr>
          </a:p>
          <a:p>
            <a:r>
              <a:rPr lang="en-US" altLang="en-US" b="1" u="sng" smtClean="0">
                <a:solidFill>
                  <a:schemeClr val="tx1"/>
                </a:solidFill>
              </a:rPr>
              <a:t>TATCGCCGGAATATCTCCGGTAT</a:t>
            </a:r>
            <a:r>
              <a:rPr lang="en-US" altLang="en-US" u="sng" smtClean="0">
                <a:solidFill>
                  <a:schemeClr val="tx1"/>
                </a:solidFill>
              </a:rPr>
              <a:t> </a:t>
            </a:r>
          </a:p>
          <a:p>
            <a:endParaRPr lang="en-US" altLang="en-US" u="sng" smtClean="0">
              <a:solidFill>
                <a:schemeClr val="tx1"/>
              </a:solidFill>
            </a:endParaRPr>
          </a:p>
          <a:p>
            <a:endParaRPr lang="en-US" altLang="en-US" smtClean="0">
              <a:solidFill>
                <a:schemeClr val="tx1"/>
              </a:solidFill>
            </a:endParaRPr>
          </a:p>
          <a:p>
            <a:r>
              <a:rPr lang="en-US" altLang="en-US" smtClean="0">
                <a:solidFill>
                  <a:schemeClr val="tx1"/>
                </a:solidFill>
              </a:rPr>
              <a:t>Different DNA sequences will end up with different sized fragments.</a:t>
            </a:r>
          </a:p>
          <a:p>
            <a:pPr>
              <a:buFontTx/>
              <a:buNone/>
            </a:pPr>
            <a:endParaRPr lang="en-US" altLang="en-US" smtClean="0"/>
          </a:p>
        </p:txBody>
      </p:sp>
      <p:sp>
        <p:nvSpPr>
          <p:cNvPr id="67591" name="Text Box 7"/>
          <p:cNvSpPr txBox="1">
            <a:spLocks noChangeArrowheads="1"/>
          </p:cNvSpPr>
          <p:nvPr/>
        </p:nvSpPr>
        <p:spPr bwMode="auto">
          <a:xfrm>
            <a:off x="685800" y="38100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0" hangingPunct="0">
              <a:spcBef>
                <a:spcPct val="50000"/>
              </a:spcBef>
              <a:buClr>
                <a:srgbClr val="000000"/>
              </a:buClr>
              <a:buSzPct val="100000"/>
              <a:buFont typeface="Times New Roman" pitchFamily="18" charset="0"/>
              <a:buNone/>
            </a:pPr>
            <a:r>
              <a:rPr lang="en-US" altLang="en-US" sz="2400" b="1" u="sng" smtClean="0">
                <a:solidFill>
                  <a:srgbClr val="FF0000"/>
                </a:solidFill>
              </a:rPr>
              <a:t>7 Nucleotides</a:t>
            </a:r>
          </a:p>
        </p:txBody>
      </p:sp>
      <p:sp>
        <p:nvSpPr>
          <p:cNvPr id="67592" name="Text Box 8"/>
          <p:cNvSpPr txBox="1">
            <a:spLocks noChangeArrowheads="1"/>
          </p:cNvSpPr>
          <p:nvPr/>
        </p:nvSpPr>
        <p:spPr bwMode="auto">
          <a:xfrm>
            <a:off x="3352800" y="3810000"/>
            <a:ext cx="1981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0" hangingPunct="0">
              <a:spcBef>
                <a:spcPct val="50000"/>
              </a:spcBef>
              <a:buClr>
                <a:srgbClr val="000000"/>
              </a:buClr>
              <a:buSzPct val="100000"/>
              <a:buFont typeface="Times New Roman" pitchFamily="18" charset="0"/>
              <a:buNone/>
            </a:pPr>
            <a:r>
              <a:rPr lang="en-US" altLang="en-US" sz="2400" b="1" u="sng" smtClean="0">
                <a:solidFill>
                  <a:srgbClr val="FF0000"/>
                </a:solidFill>
              </a:rPr>
              <a:t>11 Nucleotides</a:t>
            </a:r>
          </a:p>
          <a:p>
            <a:pPr defTabSz="457200" eaLnBrk="0" hangingPunct="0">
              <a:spcBef>
                <a:spcPct val="50000"/>
              </a:spcBef>
              <a:buClr>
                <a:srgbClr val="000000"/>
              </a:buClr>
              <a:buSzPct val="100000"/>
              <a:buFont typeface="Times New Roman" pitchFamily="18" charset="0"/>
              <a:buNone/>
            </a:pPr>
            <a:endParaRPr lang="en-US" altLang="en-US" sz="2400" smtClean="0">
              <a:solidFill>
                <a:srgbClr val="000000"/>
              </a:solidFill>
            </a:endParaRPr>
          </a:p>
        </p:txBody>
      </p:sp>
      <p:sp>
        <p:nvSpPr>
          <p:cNvPr id="67593" name="Text Box 9"/>
          <p:cNvSpPr txBox="1">
            <a:spLocks noChangeArrowheads="1"/>
          </p:cNvSpPr>
          <p:nvPr/>
        </p:nvSpPr>
        <p:spPr bwMode="auto">
          <a:xfrm>
            <a:off x="6019800" y="3810000"/>
            <a:ext cx="2133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0" hangingPunct="0">
              <a:spcBef>
                <a:spcPct val="50000"/>
              </a:spcBef>
              <a:buClr>
                <a:srgbClr val="000000"/>
              </a:buClr>
              <a:buSzPct val="100000"/>
              <a:buFont typeface="Times New Roman" pitchFamily="18" charset="0"/>
              <a:buNone/>
            </a:pPr>
            <a:r>
              <a:rPr lang="en-US" altLang="en-US" sz="2400" b="1" u="sng" smtClean="0">
                <a:solidFill>
                  <a:srgbClr val="FF0000"/>
                </a:solidFill>
              </a:rPr>
              <a:t>5 Nucleotides</a:t>
            </a:r>
          </a:p>
          <a:p>
            <a:pPr defTabSz="457200" eaLnBrk="0" hangingPunct="0">
              <a:spcBef>
                <a:spcPct val="50000"/>
              </a:spcBef>
              <a:buClr>
                <a:srgbClr val="000000"/>
              </a:buClr>
              <a:buSzPct val="100000"/>
              <a:buFont typeface="Times New Roman" pitchFamily="18" charset="0"/>
              <a:buNone/>
            </a:pPr>
            <a:endParaRPr lang="en-US" altLang="en-US" sz="2400" smtClean="0">
              <a:solidFill>
                <a:srgbClr val="000000"/>
              </a:solidFill>
            </a:endParaRPr>
          </a:p>
        </p:txBody>
      </p:sp>
    </p:spTree>
    <p:extLst>
      <p:ext uri="{BB962C8B-B14F-4D97-AF65-F5344CB8AC3E}">
        <p14:creationId xmlns:p14="http://schemas.microsoft.com/office/powerpoint/2010/main" val="623590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591"/>
                                        </p:tgtEl>
                                        <p:attrNameLst>
                                          <p:attrName>style.visibility</p:attrName>
                                        </p:attrNameLst>
                                      </p:cBhvr>
                                      <p:to>
                                        <p:strVal val="visible"/>
                                      </p:to>
                                    </p:set>
                                    <p:animEffect transition="in" filter="blinds(horizontal)">
                                      <p:cBhvr>
                                        <p:cTn id="7" dur="500"/>
                                        <p:tgtEl>
                                          <p:spTgt spid="675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7592"/>
                                        </p:tgtEl>
                                        <p:attrNameLst>
                                          <p:attrName>style.visibility</p:attrName>
                                        </p:attrNameLst>
                                      </p:cBhvr>
                                      <p:to>
                                        <p:strVal val="visible"/>
                                      </p:to>
                                    </p:set>
                                    <p:animEffect transition="in" filter="blinds(horizontal)">
                                      <p:cBhvr>
                                        <p:cTn id="12" dur="500"/>
                                        <p:tgtEl>
                                          <p:spTgt spid="675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7593"/>
                                        </p:tgtEl>
                                        <p:attrNameLst>
                                          <p:attrName>style.visibility</p:attrName>
                                        </p:attrNameLst>
                                      </p:cBhvr>
                                      <p:to>
                                        <p:strVal val="visible"/>
                                      </p:to>
                                    </p:set>
                                    <p:animEffect transition="in" filter="blinds(horizontal)">
                                      <p:cBhvr>
                                        <p:cTn id="17" dur="500"/>
                                        <p:tgtEl>
                                          <p:spTgt spid="67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p:bldP spid="67592" grpId="0"/>
      <p:bldP spid="67593" grpId="0"/>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ltLang="en-US" smtClean="0">
                <a:solidFill>
                  <a:schemeClr val="tx1"/>
                </a:solidFill>
              </a:rPr>
              <a:t>Next Step- Gel Electrophoresis</a:t>
            </a:r>
          </a:p>
        </p:txBody>
      </p:sp>
      <p:sp>
        <p:nvSpPr>
          <p:cNvPr id="151555" name="Rectangle 3"/>
          <p:cNvSpPr>
            <a:spLocks noGrp="1" noChangeArrowheads="1"/>
          </p:cNvSpPr>
          <p:nvPr>
            <p:ph type="body" idx="1"/>
          </p:nvPr>
        </p:nvSpPr>
        <p:spPr/>
        <p:txBody>
          <a:bodyPr/>
          <a:lstStyle/>
          <a:p>
            <a:pPr>
              <a:buFont typeface="Arial" charset="0"/>
              <a:buChar char="•"/>
            </a:pPr>
            <a:r>
              <a:rPr lang="en-US" altLang="en-US" smtClean="0">
                <a:solidFill>
                  <a:schemeClr val="tx1"/>
                </a:solidFill>
              </a:rPr>
              <a:t>Look at the words.  What do you think “Gel Electrophoresis” might involve?</a:t>
            </a:r>
          </a:p>
          <a:p>
            <a:pPr>
              <a:buFont typeface="Arial" charset="0"/>
              <a:buChar char="•"/>
            </a:pPr>
            <a:r>
              <a:rPr lang="en-US" altLang="en-US" smtClean="0">
                <a:solidFill>
                  <a:schemeClr val="tx1"/>
                </a:solidFill>
              </a:rPr>
              <a:t>Each DNA sample is put into</a:t>
            </a:r>
            <a:r>
              <a:rPr lang="en-US" altLang="en-US" smtClean="0"/>
              <a:t> </a:t>
            </a:r>
            <a:r>
              <a:rPr lang="en-US" altLang="en-US" i="1" smtClean="0">
                <a:solidFill>
                  <a:srgbClr val="7030A0"/>
                </a:solidFill>
              </a:rPr>
              <a:t>Agarose Gel </a:t>
            </a:r>
            <a:r>
              <a:rPr lang="en-US" altLang="en-US" smtClean="0">
                <a:solidFill>
                  <a:schemeClr val="tx1"/>
                </a:solidFill>
              </a:rPr>
              <a:t>using pipettes</a:t>
            </a:r>
            <a:endParaRPr lang="en-US" altLang="en-US" i="1" smtClean="0">
              <a:solidFill>
                <a:schemeClr val="tx1"/>
              </a:solidFill>
            </a:endParaRPr>
          </a:p>
          <a:p>
            <a:pPr>
              <a:buFont typeface="Arial" charset="0"/>
              <a:buChar char="•"/>
            </a:pPr>
            <a:r>
              <a:rPr lang="en-US" altLang="en-US" smtClean="0">
                <a:solidFill>
                  <a:schemeClr val="tx1"/>
                </a:solidFill>
              </a:rPr>
              <a:t>An agarose gel is square</a:t>
            </a:r>
          </a:p>
          <a:p>
            <a:pPr>
              <a:buFont typeface="Arial" charset="0"/>
              <a:buChar char="•"/>
            </a:pPr>
            <a:r>
              <a:rPr lang="en-US" altLang="en-US" smtClean="0">
                <a:solidFill>
                  <a:schemeClr val="tx1"/>
                </a:solidFill>
              </a:rPr>
              <a:t>It feels like very stiff</a:t>
            </a:r>
            <a:r>
              <a:rPr lang="en-US" altLang="en-US" smtClean="0"/>
              <a:t> </a:t>
            </a:r>
            <a:r>
              <a:rPr lang="en-US" altLang="en-US" smtClean="0">
                <a:solidFill>
                  <a:srgbClr val="7030A0"/>
                </a:solidFill>
              </a:rPr>
              <a:t>Jello</a:t>
            </a:r>
            <a:r>
              <a:rPr lang="en-US" altLang="en-US" smtClean="0">
                <a:solidFill>
                  <a:schemeClr val="tx1"/>
                </a:solidFill>
              </a:rPr>
              <a:t>.</a:t>
            </a:r>
          </a:p>
          <a:p>
            <a:endParaRPr lang="en-US" altLang="en-US" smtClean="0"/>
          </a:p>
        </p:txBody>
      </p:sp>
    </p:spTree>
    <p:extLst>
      <p:ext uri="{BB962C8B-B14F-4D97-AF65-F5344CB8AC3E}">
        <p14:creationId xmlns:p14="http://schemas.microsoft.com/office/powerpoint/2010/main" val="2167617600"/>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ltLang="en-US" smtClean="0"/>
              <a:t> </a:t>
            </a:r>
          </a:p>
        </p:txBody>
      </p:sp>
      <p:sp>
        <p:nvSpPr>
          <p:cNvPr id="152579" name="Rectangle 3"/>
          <p:cNvSpPr>
            <a:spLocks noGrp="1" noChangeArrowheads="1"/>
          </p:cNvSpPr>
          <p:nvPr>
            <p:ph type="body" idx="1"/>
          </p:nvPr>
        </p:nvSpPr>
        <p:spPr/>
        <p:txBody>
          <a:bodyPr/>
          <a:lstStyle/>
          <a:p>
            <a:pPr>
              <a:buFontTx/>
              <a:buNone/>
            </a:pPr>
            <a:r>
              <a:rPr lang="en-US" altLang="en-US" smtClean="0"/>
              <a:t> </a:t>
            </a:r>
          </a:p>
        </p:txBody>
      </p:sp>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666801"/>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altLang="en-US" smtClean="0">
                <a:solidFill>
                  <a:schemeClr val="tx1"/>
                </a:solidFill>
              </a:rPr>
              <a:t>Add Electricity . . . </a:t>
            </a:r>
          </a:p>
        </p:txBody>
      </p:sp>
      <p:sp>
        <p:nvSpPr>
          <p:cNvPr id="153603" name="Rectangle 3"/>
          <p:cNvSpPr>
            <a:spLocks noGrp="1" noChangeArrowheads="1"/>
          </p:cNvSpPr>
          <p:nvPr>
            <p:ph type="body" idx="1"/>
          </p:nvPr>
        </p:nvSpPr>
        <p:spPr>
          <a:xfrm>
            <a:off x="0" y="1219200"/>
            <a:ext cx="3352800" cy="5638800"/>
          </a:xfrm>
        </p:spPr>
        <p:txBody>
          <a:bodyPr/>
          <a:lstStyle/>
          <a:p>
            <a:pPr>
              <a:lnSpc>
                <a:spcPct val="90000"/>
              </a:lnSpc>
              <a:buFont typeface="Arial" charset="0"/>
              <a:buChar char="•"/>
            </a:pPr>
            <a:r>
              <a:rPr lang="en-US" altLang="en-US" smtClean="0">
                <a:solidFill>
                  <a:schemeClr val="tx1"/>
                </a:solidFill>
              </a:rPr>
              <a:t>An</a:t>
            </a:r>
            <a:r>
              <a:rPr lang="en-US" altLang="en-US" smtClean="0"/>
              <a:t> </a:t>
            </a:r>
            <a:r>
              <a:rPr lang="en-US" altLang="en-US" smtClean="0">
                <a:solidFill>
                  <a:srgbClr val="7030A0"/>
                </a:solidFill>
              </a:rPr>
              <a:t>electric current </a:t>
            </a:r>
            <a:r>
              <a:rPr lang="en-US" altLang="en-US" smtClean="0">
                <a:solidFill>
                  <a:schemeClr val="tx1"/>
                </a:solidFill>
              </a:rPr>
              <a:t>is run through the gel</a:t>
            </a:r>
          </a:p>
          <a:p>
            <a:pPr>
              <a:lnSpc>
                <a:spcPct val="90000"/>
              </a:lnSpc>
              <a:buFont typeface="Arial" charset="0"/>
              <a:buChar char="•"/>
            </a:pPr>
            <a:r>
              <a:rPr lang="en-US" altLang="en-US" smtClean="0">
                <a:solidFill>
                  <a:schemeClr val="tx1"/>
                </a:solidFill>
              </a:rPr>
              <a:t>DNA fragments stop according to </a:t>
            </a:r>
            <a:r>
              <a:rPr lang="en-US" altLang="en-US" smtClean="0">
                <a:solidFill>
                  <a:srgbClr val="7030A0"/>
                </a:solidFill>
              </a:rPr>
              <a:t>size</a:t>
            </a:r>
          </a:p>
          <a:p>
            <a:pPr>
              <a:lnSpc>
                <a:spcPct val="90000"/>
              </a:lnSpc>
              <a:buFont typeface="Arial" charset="0"/>
              <a:buChar char="•"/>
            </a:pPr>
            <a:r>
              <a:rPr lang="en-US" altLang="en-US" smtClean="0">
                <a:solidFill>
                  <a:schemeClr val="tx1"/>
                </a:solidFill>
              </a:rPr>
              <a:t>Which would stop first, the large or the small fragments?  Why?</a:t>
            </a:r>
          </a:p>
        </p:txBody>
      </p:sp>
      <p:pic>
        <p:nvPicPr>
          <p:cNvPr id="15360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295400"/>
            <a:ext cx="54102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685115"/>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altLang="en-US" smtClean="0">
                <a:solidFill>
                  <a:schemeClr val="tx1"/>
                </a:solidFill>
              </a:rPr>
              <a:t>Using these Results</a:t>
            </a:r>
          </a:p>
        </p:txBody>
      </p:sp>
      <p:sp>
        <p:nvSpPr>
          <p:cNvPr id="154627" name="Rectangle 3"/>
          <p:cNvSpPr>
            <a:spLocks noGrp="1" noChangeArrowheads="1"/>
          </p:cNvSpPr>
          <p:nvPr>
            <p:ph type="body" idx="1"/>
          </p:nvPr>
        </p:nvSpPr>
        <p:spPr>
          <a:xfrm>
            <a:off x="457200" y="1219200"/>
            <a:ext cx="8229600" cy="1676400"/>
          </a:xfrm>
        </p:spPr>
        <p:txBody>
          <a:bodyPr/>
          <a:lstStyle/>
          <a:p>
            <a:r>
              <a:rPr lang="en-US" altLang="en-US" smtClean="0">
                <a:solidFill>
                  <a:schemeClr val="tx1"/>
                </a:solidFill>
              </a:rPr>
              <a:t>Depending on where the DNA fragments stop, you can tell if two samples are </a:t>
            </a:r>
            <a:r>
              <a:rPr lang="en-US" altLang="en-US" smtClean="0">
                <a:solidFill>
                  <a:srgbClr val="7030A0"/>
                </a:solidFill>
              </a:rPr>
              <a:t>identical</a:t>
            </a:r>
            <a:r>
              <a:rPr lang="en-US" altLang="en-US" smtClean="0">
                <a:solidFill>
                  <a:schemeClr val="tx1"/>
                </a:solidFill>
              </a:rPr>
              <a:t>, or if they are</a:t>
            </a:r>
            <a:r>
              <a:rPr lang="en-US" altLang="en-US" smtClean="0"/>
              <a:t> </a:t>
            </a:r>
            <a:r>
              <a:rPr lang="en-US" altLang="en-US" smtClean="0">
                <a:solidFill>
                  <a:srgbClr val="7030A0"/>
                </a:solidFill>
              </a:rPr>
              <a:t>related</a:t>
            </a:r>
            <a:r>
              <a:rPr lang="en-US" altLang="en-US" smtClean="0">
                <a:solidFill>
                  <a:schemeClr val="tx1"/>
                </a:solidFill>
              </a:rPr>
              <a:t>.</a:t>
            </a:r>
          </a:p>
        </p:txBody>
      </p:sp>
      <p:pic>
        <p:nvPicPr>
          <p:cNvPr id="1546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19400"/>
            <a:ext cx="3035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Text Box 7"/>
          <p:cNvSpPr txBox="1">
            <a:spLocks noChangeArrowheads="1"/>
          </p:cNvSpPr>
          <p:nvPr/>
        </p:nvSpPr>
        <p:spPr bwMode="auto">
          <a:xfrm>
            <a:off x="3810000" y="2743200"/>
            <a:ext cx="51054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0" hangingPunct="0">
              <a:spcBef>
                <a:spcPct val="50000"/>
              </a:spcBef>
              <a:buClr>
                <a:srgbClr val="000000"/>
              </a:buClr>
              <a:buSzPct val="100000"/>
              <a:buFont typeface="Times New Roman" pitchFamily="18" charset="0"/>
              <a:buNone/>
            </a:pPr>
            <a:r>
              <a:rPr lang="en-US" altLang="en-US" sz="2600" smtClean="0">
                <a:solidFill>
                  <a:srgbClr val="000000"/>
                </a:solidFill>
              </a:rPr>
              <a:t>-This is a gel comparing      viruses that infect grapes.</a:t>
            </a:r>
          </a:p>
          <a:p>
            <a:pPr defTabSz="457200" eaLnBrk="0" hangingPunct="0">
              <a:spcBef>
                <a:spcPct val="50000"/>
              </a:spcBef>
              <a:buClr>
                <a:srgbClr val="000000"/>
              </a:buClr>
              <a:buSzPct val="100000"/>
              <a:buFont typeface="Times New Roman" pitchFamily="18" charset="0"/>
              <a:buNone/>
            </a:pPr>
            <a:r>
              <a:rPr lang="en-US" altLang="en-US" sz="2600" smtClean="0">
                <a:solidFill>
                  <a:srgbClr val="000000"/>
                </a:solidFill>
              </a:rPr>
              <a:t>-Column 5 is a </a:t>
            </a:r>
            <a:r>
              <a:rPr lang="en-US" altLang="en-US" sz="2600" i="1" smtClean="0">
                <a:solidFill>
                  <a:srgbClr val="000000"/>
                </a:solidFill>
              </a:rPr>
              <a:t>control- </a:t>
            </a:r>
            <a:r>
              <a:rPr lang="en-US" altLang="en-US" sz="2600" smtClean="0">
                <a:solidFill>
                  <a:srgbClr val="000000"/>
                </a:solidFill>
              </a:rPr>
              <a:t>it proves that the test worked.</a:t>
            </a:r>
          </a:p>
          <a:p>
            <a:pPr defTabSz="457200" eaLnBrk="0" hangingPunct="0">
              <a:spcBef>
                <a:spcPct val="50000"/>
              </a:spcBef>
              <a:buClr>
                <a:srgbClr val="000000"/>
              </a:buClr>
              <a:buSzPct val="100000"/>
              <a:buFont typeface="Times New Roman" pitchFamily="18" charset="0"/>
              <a:buNone/>
            </a:pPr>
            <a:r>
              <a:rPr lang="en-US" altLang="en-US" sz="2600" smtClean="0">
                <a:solidFill>
                  <a:srgbClr val="000000"/>
                </a:solidFill>
              </a:rPr>
              <a:t>-Columns 1, 2, 3, and 4 are individual viruses.</a:t>
            </a:r>
          </a:p>
          <a:p>
            <a:pPr defTabSz="457200" eaLnBrk="0" hangingPunct="0">
              <a:spcBef>
                <a:spcPct val="50000"/>
              </a:spcBef>
              <a:buClr>
                <a:srgbClr val="000000"/>
              </a:buClr>
              <a:buSzPct val="100000"/>
              <a:buFont typeface="Times New Roman" pitchFamily="18" charset="0"/>
              <a:buNone/>
            </a:pPr>
            <a:r>
              <a:rPr lang="en-US" altLang="en-US" sz="2600" smtClean="0">
                <a:solidFill>
                  <a:srgbClr val="000000"/>
                </a:solidFill>
              </a:rPr>
              <a:t>-Which two viruses do you think are most closely related?  Why?</a:t>
            </a:r>
          </a:p>
        </p:txBody>
      </p:sp>
    </p:spTree>
    <p:extLst>
      <p:ext uri="{BB962C8B-B14F-4D97-AF65-F5344CB8AC3E}">
        <p14:creationId xmlns:p14="http://schemas.microsoft.com/office/powerpoint/2010/main" val="352227708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457200" y="252761"/>
            <a:ext cx="8229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dirty="0" smtClean="0">
                <a:solidFill>
                  <a:srgbClr val="FFFFFF"/>
                </a:solidFill>
                <a:latin typeface="Comic Sans MS" panose="030F0702030302020204" pitchFamily="66" charset="0"/>
                <a:ea typeface="ＭＳ Ｐゴシック"/>
                <a:cs typeface="ＭＳ Ｐゴシック"/>
              </a:rPr>
              <a:t>5 Minute Final</a:t>
            </a:r>
            <a:endParaRPr lang="en-US" sz="4400" dirty="0">
              <a:solidFill>
                <a:srgbClr val="FFFFFF"/>
              </a:solidFill>
              <a:latin typeface="Comic Sans MS" panose="030F0702030302020204" pitchFamily="66" charset="0"/>
              <a:ea typeface="ＭＳ Ｐゴシック"/>
              <a:cs typeface="ＭＳ Ｐゴシック"/>
            </a:endParaRPr>
          </a:p>
        </p:txBody>
      </p:sp>
      <p:sp>
        <p:nvSpPr>
          <p:cNvPr id="58370" name="Text Box 2"/>
          <p:cNvSpPr txBox="1">
            <a:spLocks noChangeArrowheads="1"/>
          </p:cNvSpPr>
          <p:nvPr/>
        </p:nvSpPr>
        <p:spPr bwMode="auto">
          <a:xfrm>
            <a:off x="457200" y="1600200"/>
            <a:ext cx="8229600" cy="4530725"/>
          </a:xfrm>
          <a:prstGeom prst="rect">
            <a:avLst/>
          </a:prstGeom>
          <a:noFill/>
          <a:ln w="9525">
            <a:noFill/>
            <a:miter lim="800000"/>
            <a:headEnd/>
            <a:tailEnd/>
          </a:ln>
        </p:spPr>
        <p:txBody>
          <a:bodyPr/>
          <a:lstStyle/>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a:solidFill>
                  <a:srgbClr val="FFFFFF"/>
                </a:solidFill>
                <a:latin typeface="Comic Sans MS" panose="030F0702030302020204" pitchFamily="66" charset="0"/>
                <a:ea typeface="ＭＳ Ｐゴシック"/>
                <a:cs typeface="ＭＳ Ｐゴシック"/>
                <a:hlinkClick r:id="rId4"/>
              </a:rPr>
              <a:t>https://play.kahoot.it/#/</a:t>
            </a:r>
            <a:r>
              <a:rPr lang="en-US" sz="3200" dirty="0" smtClean="0">
                <a:solidFill>
                  <a:srgbClr val="FFFFFF"/>
                </a:solidFill>
                <a:latin typeface="Comic Sans MS" panose="030F0702030302020204" pitchFamily="66" charset="0"/>
                <a:ea typeface="ＭＳ Ｐゴシック"/>
                <a:cs typeface="ＭＳ Ｐゴシック"/>
                <a:hlinkClick r:id="rId4"/>
              </a:rPr>
              <a:t>k/a631d9c7-f39c-4eed-afe2-86baa7a90180</a:t>
            </a:r>
            <a:endParaRPr lang="en-US" sz="3200" dirty="0" smtClean="0">
              <a:solidFill>
                <a:srgbClr val="FFFFFF"/>
              </a:solidFill>
              <a:latin typeface="Comic Sans MS" panose="030F0702030302020204" pitchFamily="66" charset="0"/>
              <a:ea typeface="ＭＳ Ｐゴシック"/>
              <a:cs typeface="ＭＳ Ｐゴシック"/>
            </a:endParaRPr>
          </a:p>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3200" dirty="0">
              <a:solidFill>
                <a:srgbClr val="FFFFFF"/>
              </a:solidFill>
              <a:latin typeface="Comic Sans MS" panose="030F0702030302020204" pitchFamily="66" charset="0"/>
              <a:ea typeface="ＭＳ Ｐゴシック"/>
              <a:cs typeface="ＭＳ Ｐゴシック"/>
            </a:endParaRPr>
          </a:p>
        </p:txBody>
      </p:sp>
    </p:spTree>
    <p:extLst>
      <p:ext uri="{BB962C8B-B14F-4D97-AF65-F5344CB8AC3E}">
        <p14:creationId xmlns:p14="http://schemas.microsoft.com/office/powerpoint/2010/main" val="19746198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smtClean="0">
                <a:solidFill>
                  <a:schemeClr val="tx1"/>
                </a:solidFill>
              </a:rPr>
              <a:t>A New Species!!</a:t>
            </a:r>
          </a:p>
        </p:txBody>
      </p:sp>
      <p:sp>
        <p:nvSpPr>
          <p:cNvPr id="155651" name="Rectangle 3"/>
          <p:cNvSpPr>
            <a:spLocks noGrp="1" noChangeArrowheads="1"/>
          </p:cNvSpPr>
          <p:nvPr>
            <p:ph type="body" idx="1"/>
          </p:nvPr>
        </p:nvSpPr>
        <p:spPr/>
        <p:txBody>
          <a:bodyPr/>
          <a:lstStyle/>
          <a:p>
            <a:r>
              <a:rPr lang="en-US" altLang="en-US" smtClean="0">
                <a:solidFill>
                  <a:schemeClr val="tx1"/>
                </a:solidFill>
              </a:rPr>
              <a:t>The brilliant scientist Juanita Perez has just discovered a weird rat living in the subway tunnels under New York City.</a:t>
            </a:r>
          </a:p>
          <a:p>
            <a:r>
              <a:rPr lang="en-US" altLang="en-US" smtClean="0">
                <a:solidFill>
                  <a:schemeClr val="tx1"/>
                </a:solidFill>
              </a:rPr>
              <a:t>She wants to know if the rat is a new species.</a:t>
            </a:r>
          </a:p>
          <a:p>
            <a:r>
              <a:rPr lang="en-US" altLang="en-US" smtClean="0">
                <a:solidFill>
                  <a:schemeClr val="tx1"/>
                </a:solidFill>
              </a:rPr>
              <a:t>So she compares its DNA to the DNA of the black rat and the brown rat.</a:t>
            </a:r>
          </a:p>
        </p:txBody>
      </p:sp>
    </p:spTree>
    <p:extLst>
      <p:ext uri="{BB962C8B-B14F-4D97-AF65-F5344CB8AC3E}">
        <p14:creationId xmlns:p14="http://schemas.microsoft.com/office/powerpoint/2010/main" val="1165427163"/>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ltLang="en-US" smtClean="0"/>
              <a:t> </a:t>
            </a:r>
          </a:p>
        </p:txBody>
      </p:sp>
      <p:sp>
        <p:nvSpPr>
          <p:cNvPr id="156675" name="Rectangle 3"/>
          <p:cNvSpPr>
            <a:spLocks noGrp="1" noChangeArrowheads="1"/>
          </p:cNvSpPr>
          <p:nvPr>
            <p:ph type="body" idx="1"/>
          </p:nvPr>
        </p:nvSpPr>
        <p:spPr/>
        <p:txBody>
          <a:bodyPr/>
          <a:lstStyle/>
          <a:p>
            <a:pPr>
              <a:buFontTx/>
              <a:buNone/>
            </a:pPr>
            <a:r>
              <a:rPr lang="en-US" altLang="en-US" smtClean="0"/>
              <a:t> </a:t>
            </a:r>
          </a:p>
        </p:txBody>
      </p:sp>
      <p:pic>
        <p:nvPicPr>
          <p:cNvPr id="156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5410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Rectangle 5"/>
          <p:cNvSpPr>
            <a:spLocks noChangeArrowheads="1"/>
          </p:cNvSpPr>
          <p:nvPr/>
        </p:nvSpPr>
        <p:spPr bwMode="auto">
          <a:xfrm>
            <a:off x="0" y="5243513"/>
            <a:ext cx="6858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defTabSz="457200" eaLnBrk="0" hangingPunct="0">
              <a:buClr>
                <a:srgbClr val="000000"/>
              </a:buClr>
              <a:buSzPct val="100000"/>
              <a:buFont typeface="Times New Roman" pitchFamily="18" charset="0"/>
              <a:buNone/>
            </a:pPr>
            <a:r>
              <a:rPr lang="en-US" altLang="en-US" sz="2400" smtClean="0">
                <a:solidFill>
                  <a:srgbClr val="000000"/>
                </a:solidFill>
              </a:rPr>
              <a:t>Sample 1 is a sample of the brown rat’s DNA</a:t>
            </a:r>
          </a:p>
          <a:p>
            <a:pPr algn="ctr" defTabSz="457200" eaLnBrk="0" hangingPunct="0">
              <a:buClr>
                <a:srgbClr val="000000"/>
              </a:buClr>
              <a:buSzPct val="100000"/>
              <a:buFont typeface="Times New Roman" pitchFamily="18" charset="0"/>
              <a:buNone/>
            </a:pPr>
            <a:r>
              <a:rPr lang="en-US" altLang="en-US" sz="2400" smtClean="0">
                <a:solidFill>
                  <a:srgbClr val="000000"/>
                </a:solidFill>
              </a:rPr>
              <a:t>Sample 2 is a sample of black rat’s DNA</a:t>
            </a:r>
          </a:p>
          <a:p>
            <a:pPr algn="ctr" defTabSz="457200" eaLnBrk="0" hangingPunct="0">
              <a:buClr>
                <a:srgbClr val="000000"/>
              </a:buClr>
              <a:buSzPct val="100000"/>
              <a:buFont typeface="Times New Roman" pitchFamily="18" charset="0"/>
              <a:buNone/>
            </a:pPr>
            <a:r>
              <a:rPr lang="en-US" altLang="en-US" sz="2400" smtClean="0">
                <a:solidFill>
                  <a:srgbClr val="000000"/>
                </a:solidFill>
              </a:rPr>
              <a:t>Sample 3 is a sample of the new rat’s DNA</a:t>
            </a:r>
          </a:p>
          <a:p>
            <a:pPr algn="ctr" defTabSz="457200" eaLnBrk="0" hangingPunct="0">
              <a:buClr>
                <a:srgbClr val="000000"/>
              </a:buClr>
              <a:buSzPct val="100000"/>
              <a:buFont typeface="Times New Roman" pitchFamily="18" charset="0"/>
              <a:buNone/>
            </a:pPr>
            <a:r>
              <a:rPr lang="en-US" altLang="en-US" sz="2400" smtClean="0">
                <a:solidFill>
                  <a:srgbClr val="000000"/>
                </a:solidFill>
              </a:rPr>
              <a:t>Sample 4 is the control.</a:t>
            </a:r>
          </a:p>
        </p:txBody>
      </p:sp>
      <p:sp>
        <p:nvSpPr>
          <p:cNvPr id="156678" name="WordArt 6"/>
          <p:cNvSpPr>
            <a:spLocks noChangeArrowheads="1" noChangeShapeType="1" noTextEdit="1"/>
          </p:cNvSpPr>
          <p:nvPr/>
        </p:nvSpPr>
        <p:spPr bwMode="auto">
          <a:xfrm rot="5400000">
            <a:off x="4457700" y="2628900"/>
            <a:ext cx="6324600" cy="1371600"/>
          </a:xfrm>
          <a:prstGeom prst="rect">
            <a:avLst/>
          </a:prstGeom>
        </p:spPr>
        <p:txBody>
          <a:bodyPr vert="wordArtVert" wrap="none" fromWordArt="1">
            <a:prstTxWarp prst="textPlain">
              <a:avLst>
                <a:gd name="adj" fmla="val 50000"/>
              </a:avLst>
            </a:prstTxWarp>
          </a:bodyPr>
          <a:lstStyle/>
          <a:p>
            <a:pPr algn="ctr" defTabSz="457200" eaLnBrk="0" fontAlgn="auto" hangingPunct="0"/>
            <a:r>
              <a:rPr lang="en-US" sz="3600" i="1" kern="10" smtClean="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Is it a New Species?</a:t>
            </a:r>
          </a:p>
        </p:txBody>
      </p:sp>
      <p:sp>
        <p:nvSpPr>
          <p:cNvPr id="83975" name="Oval 7"/>
          <p:cNvSpPr>
            <a:spLocks noChangeArrowheads="1"/>
          </p:cNvSpPr>
          <p:nvPr/>
        </p:nvSpPr>
        <p:spPr bwMode="auto">
          <a:xfrm>
            <a:off x="762000" y="2057400"/>
            <a:ext cx="4191000" cy="533400"/>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83976" name="Oval 8"/>
          <p:cNvSpPr>
            <a:spLocks noChangeArrowheads="1"/>
          </p:cNvSpPr>
          <p:nvPr/>
        </p:nvSpPr>
        <p:spPr bwMode="auto">
          <a:xfrm>
            <a:off x="762000" y="3657600"/>
            <a:ext cx="4343400" cy="533400"/>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83977" name="Oval 9"/>
          <p:cNvSpPr>
            <a:spLocks noChangeArrowheads="1"/>
          </p:cNvSpPr>
          <p:nvPr/>
        </p:nvSpPr>
        <p:spPr bwMode="auto">
          <a:xfrm>
            <a:off x="914400" y="2895600"/>
            <a:ext cx="2514600" cy="533400"/>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Tree>
    <p:extLst>
      <p:ext uri="{BB962C8B-B14F-4D97-AF65-F5344CB8AC3E}">
        <p14:creationId xmlns:p14="http://schemas.microsoft.com/office/powerpoint/2010/main" val="2996892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animEffect transition="in" filter="blinds(horizontal)">
                                      <p:cBhvr>
                                        <p:cTn id="7" dur="500"/>
                                        <p:tgtEl>
                                          <p:spTgt spid="839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3976"/>
                                        </p:tgtEl>
                                        <p:attrNameLst>
                                          <p:attrName>style.visibility</p:attrName>
                                        </p:attrNameLst>
                                      </p:cBhvr>
                                      <p:to>
                                        <p:strVal val="visible"/>
                                      </p:to>
                                    </p:set>
                                    <p:animEffect transition="in" filter="blinds(horizontal)">
                                      <p:cBhvr>
                                        <p:cTn id="12" dur="500"/>
                                        <p:tgtEl>
                                          <p:spTgt spid="839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3977"/>
                                        </p:tgtEl>
                                        <p:attrNameLst>
                                          <p:attrName>style.visibility</p:attrName>
                                        </p:attrNameLst>
                                      </p:cBhvr>
                                      <p:to>
                                        <p:strVal val="visible"/>
                                      </p:to>
                                    </p:set>
                                    <p:animEffect transition="in" filter="blinds(horizontal)">
                                      <p:cBhvr>
                                        <p:cTn id="17" dur="500"/>
                                        <p:tgtEl>
                                          <p:spTgt spid="83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P spid="83976" grpId="0" animBg="1"/>
      <p:bldP spid="83977" grpId="0" animBg="1"/>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ltLang="en-US" smtClean="0">
                <a:solidFill>
                  <a:schemeClr val="tx1"/>
                </a:solidFill>
              </a:rPr>
              <a:t>A New Species!</a:t>
            </a:r>
          </a:p>
        </p:txBody>
      </p:sp>
      <p:sp>
        <p:nvSpPr>
          <p:cNvPr id="157699" name="Rectangle 3"/>
          <p:cNvSpPr>
            <a:spLocks noGrp="1" noChangeArrowheads="1"/>
          </p:cNvSpPr>
          <p:nvPr>
            <p:ph type="body" idx="1"/>
          </p:nvPr>
        </p:nvSpPr>
        <p:spPr/>
        <p:txBody>
          <a:bodyPr/>
          <a:lstStyle/>
          <a:p>
            <a:pPr>
              <a:buFontTx/>
              <a:buNone/>
            </a:pPr>
            <a:r>
              <a:rPr lang="en-US" altLang="en-US" smtClean="0">
                <a:solidFill>
                  <a:schemeClr val="tx1"/>
                </a:solidFill>
              </a:rPr>
              <a:t>Juanita Perez publishes a paper describing her new species!</a:t>
            </a:r>
          </a:p>
          <a:p>
            <a:pPr>
              <a:buFontTx/>
              <a:buNone/>
            </a:pPr>
            <a:r>
              <a:rPr lang="en-US" altLang="en-US" smtClean="0">
                <a:solidFill>
                  <a:schemeClr val="tx1"/>
                </a:solidFill>
              </a:rPr>
              <a:t>She names it </a:t>
            </a:r>
            <a:r>
              <a:rPr lang="en-US" altLang="en-US" i="1" smtClean="0">
                <a:solidFill>
                  <a:schemeClr val="tx1"/>
                </a:solidFill>
              </a:rPr>
              <a:t>Ratus Newyorkus.</a:t>
            </a:r>
          </a:p>
          <a:p>
            <a:pPr>
              <a:buFontTx/>
              <a:buNone/>
            </a:pPr>
            <a:endParaRPr lang="en-US" altLang="en-US" smtClean="0"/>
          </a:p>
        </p:txBody>
      </p:sp>
    </p:spTree>
    <p:extLst>
      <p:ext uri="{BB962C8B-B14F-4D97-AF65-F5344CB8AC3E}">
        <p14:creationId xmlns:p14="http://schemas.microsoft.com/office/powerpoint/2010/main" val="1296906010"/>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altLang="en-US" smtClean="0">
                <a:solidFill>
                  <a:schemeClr val="tx1"/>
                </a:solidFill>
              </a:rPr>
              <a:t>A Woman Has Been Murdered!</a:t>
            </a:r>
          </a:p>
        </p:txBody>
      </p:sp>
      <p:sp>
        <p:nvSpPr>
          <p:cNvPr id="158723" name="Rectangle 3"/>
          <p:cNvSpPr>
            <a:spLocks noGrp="1" noChangeArrowheads="1"/>
          </p:cNvSpPr>
          <p:nvPr>
            <p:ph type="body" idx="1"/>
          </p:nvPr>
        </p:nvSpPr>
        <p:spPr/>
        <p:txBody>
          <a:bodyPr/>
          <a:lstStyle/>
          <a:p>
            <a:r>
              <a:rPr lang="en-US" altLang="en-US" smtClean="0">
                <a:solidFill>
                  <a:schemeClr val="tx1"/>
                </a:solidFill>
              </a:rPr>
              <a:t>Rosa Juarez was found murdered in her apartment in Queens.  </a:t>
            </a:r>
          </a:p>
          <a:p>
            <a:r>
              <a:rPr lang="en-US" altLang="en-US" smtClean="0">
                <a:solidFill>
                  <a:schemeClr val="tx1"/>
                </a:solidFill>
              </a:rPr>
              <a:t>The police found some blood near her body- and luckily, it has DNA from Rosa and from the killer!</a:t>
            </a:r>
          </a:p>
          <a:p>
            <a:r>
              <a:rPr lang="en-US" altLang="en-US" smtClean="0">
                <a:solidFill>
                  <a:schemeClr val="tx1"/>
                </a:solidFill>
              </a:rPr>
              <a:t>The police suspect her husband.  They were in the process of getting a divorce, and her husband is a very jealous man.</a:t>
            </a:r>
          </a:p>
        </p:txBody>
      </p:sp>
    </p:spTree>
    <p:extLst>
      <p:ext uri="{BB962C8B-B14F-4D97-AF65-F5344CB8AC3E}">
        <p14:creationId xmlns:p14="http://schemas.microsoft.com/office/powerpoint/2010/main" val="1573798593"/>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ltLang="en-US" smtClean="0"/>
              <a:t> </a:t>
            </a:r>
          </a:p>
        </p:txBody>
      </p:sp>
      <p:sp>
        <p:nvSpPr>
          <p:cNvPr id="159747" name="Rectangle 3"/>
          <p:cNvSpPr>
            <a:spLocks noGrp="1" noChangeArrowheads="1"/>
          </p:cNvSpPr>
          <p:nvPr>
            <p:ph type="body" idx="1"/>
          </p:nvPr>
        </p:nvSpPr>
        <p:spPr/>
        <p:txBody>
          <a:bodyPr/>
          <a:lstStyle/>
          <a:p>
            <a:pPr>
              <a:buFontTx/>
              <a:buNone/>
            </a:pPr>
            <a:r>
              <a:rPr lang="en-US" altLang="en-US" smtClean="0"/>
              <a:t> </a:t>
            </a:r>
          </a:p>
        </p:txBody>
      </p:sp>
      <p:sp>
        <p:nvSpPr>
          <p:cNvPr id="159748" name="Rectangle 4"/>
          <p:cNvSpPr>
            <a:spLocks noChangeArrowheads="1"/>
          </p:cNvSpPr>
          <p:nvPr/>
        </p:nvSpPr>
        <p:spPr bwMode="auto">
          <a:xfrm>
            <a:off x="0" y="152400"/>
            <a:ext cx="1841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7200" eaLnBrk="0" hangingPunct="0">
              <a:buClr>
                <a:srgbClr val="000000"/>
              </a:buClr>
              <a:buSzPct val="100000"/>
              <a:buFont typeface="Times New Roman" pitchFamily="18" charset="0"/>
              <a:buNone/>
              <a:tabLst>
                <a:tab pos="457200" algn="l"/>
              </a:tabLst>
            </a:pPr>
            <a:endParaRPr lang="en-US" altLang="en-US" sz="2800" smtClean="0">
              <a:solidFill>
                <a:srgbClr val="000000"/>
              </a:solidFill>
            </a:endParaRPr>
          </a:p>
          <a:p>
            <a:pPr defTabSz="457200" eaLnBrk="0" hangingPunct="0">
              <a:buClr>
                <a:srgbClr val="000000"/>
              </a:buClr>
              <a:buSzPct val="100000"/>
              <a:buFont typeface="Times New Roman" pitchFamily="18" charset="0"/>
              <a:buNone/>
              <a:tabLst>
                <a:tab pos="457200" algn="l"/>
              </a:tabLst>
            </a:pPr>
            <a:endParaRPr lang="en-US" altLang="en-US" sz="2400" smtClean="0">
              <a:solidFill>
                <a:srgbClr val="000000"/>
              </a:solidFill>
            </a:endParaRPr>
          </a:p>
        </p:txBody>
      </p:sp>
      <p:sp>
        <p:nvSpPr>
          <p:cNvPr id="159749" name="Rectangle 5"/>
          <p:cNvSpPr>
            <a:spLocks noChangeArrowheads="1"/>
          </p:cNvSpPr>
          <p:nvPr/>
        </p:nvSpPr>
        <p:spPr bwMode="auto">
          <a:xfrm>
            <a:off x="0" y="4940300"/>
            <a:ext cx="81153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7200" eaLnBrk="0" hangingPunct="0">
              <a:buClr>
                <a:srgbClr val="000000"/>
              </a:buClr>
              <a:buSzPct val="100000"/>
              <a:buFont typeface="Times New Roman" pitchFamily="18" charset="0"/>
              <a:buNone/>
            </a:pPr>
            <a:r>
              <a:rPr lang="en-US" altLang="en-US" sz="2400" smtClean="0">
                <a:solidFill>
                  <a:srgbClr val="000000"/>
                </a:solidFill>
                <a:cs typeface="Times New Roman" pitchFamily="18" charset="0"/>
              </a:rPr>
              <a:t>Sample 1 is a sample of the victim’s DNA.</a:t>
            </a:r>
            <a:endParaRPr lang="en-US" altLang="en-US" sz="2400" smtClean="0">
              <a:solidFill>
                <a:srgbClr val="000000"/>
              </a:solidFill>
            </a:endParaRPr>
          </a:p>
          <a:p>
            <a:pPr defTabSz="457200" eaLnBrk="0" hangingPunct="0">
              <a:buClr>
                <a:srgbClr val="000000"/>
              </a:buClr>
              <a:buSzPct val="100000"/>
              <a:buFont typeface="Times New Roman" pitchFamily="18" charset="0"/>
              <a:buNone/>
            </a:pPr>
            <a:r>
              <a:rPr lang="en-US" altLang="en-US" sz="2400" smtClean="0">
                <a:solidFill>
                  <a:srgbClr val="000000"/>
                </a:solidFill>
                <a:cs typeface="Times New Roman" pitchFamily="18" charset="0"/>
              </a:rPr>
              <a:t>Sample 2 is the crime scene evidence.  It is a mixed blood </a:t>
            </a:r>
          </a:p>
          <a:p>
            <a:pPr defTabSz="457200" eaLnBrk="0" hangingPunct="0">
              <a:buClr>
                <a:srgbClr val="000000"/>
              </a:buClr>
              <a:buSzPct val="100000"/>
              <a:buFont typeface="Times New Roman" pitchFamily="18" charset="0"/>
              <a:buNone/>
            </a:pPr>
            <a:r>
              <a:rPr lang="en-US" altLang="en-US" sz="2400" smtClean="0">
                <a:solidFill>
                  <a:srgbClr val="000000"/>
                </a:solidFill>
                <a:cs typeface="Times New Roman" pitchFamily="18" charset="0"/>
              </a:rPr>
              <a:t>           sample of the victim’s DNA and the killer’s DNA.</a:t>
            </a:r>
            <a:endParaRPr lang="en-US" altLang="en-US" sz="2400" smtClean="0">
              <a:solidFill>
                <a:srgbClr val="000000"/>
              </a:solidFill>
            </a:endParaRPr>
          </a:p>
          <a:p>
            <a:pPr defTabSz="457200" eaLnBrk="0" hangingPunct="0">
              <a:buClr>
                <a:srgbClr val="000000"/>
              </a:buClr>
              <a:buSzPct val="100000"/>
              <a:buFont typeface="Times New Roman" pitchFamily="18" charset="0"/>
              <a:buNone/>
            </a:pPr>
            <a:r>
              <a:rPr lang="en-US" altLang="en-US" sz="2400" smtClean="0">
                <a:solidFill>
                  <a:srgbClr val="000000"/>
                </a:solidFill>
                <a:cs typeface="Times New Roman" pitchFamily="18" charset="0"/>
              </a:rPr>
              <a:t>Sample 3 is a sample of the suspect’s DNA.</a:t>
            </a:r>
            <a:endParaRPr lang="en-US" altLang="en-US" sz="2400" smtClean="0">
              <a:solidFill>
                <a:srgbClr val="000000"/>
              </a:solidFill>
            </a:endParaRPr>
          </a:p>
          <a:p>
            <a:pPr defTabSz="457200" eaLnBrk="0" hangingPunct="0">
              <a:buClr>
                <a:srgbClr val="000000"/>
              </a:buClr>
              <a:buSzPct val="100000"/>
              <a:buFont typeface="Times New Roman" pitchFamily="18" charset="0"/>
              <a:buNone/>
            </a:pPr>
            <a:r>
              <a:rPr lang="en-US" altLang="en-US" sz="2400" smtClean="0">
                <a:solidFill>
                  <a:srgbClr val="000000"/>
                </a:solidFill>
                <a:cs typeface="Times New Roman" pitchFamily="18" charset="0"/>
              </a:rPr>
              <a:t>Sample 4 is the control.</a:t>
            </a:r>
            <a:endParaRPr lang="en-US" altLang="en-US" sz="2400" smtClean="0">
              <a:solidFill>
                <a:srgbClr val="000000"/>
              </a:solidFill>
            </a:endParaRPr>
          </a:p>
        </p:txBody>
      </p:sp>
      <p:pic>
        <p:nvPicPr>
          <p:cNvPr id="15975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
            <a:ext cx="5181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1" name="WordArt 8"/>
          <p:cNvSpPr>
            <a:spLocks noChangeArrowheads="1" noChangeShapeType="1" noTextEdit="1"/>
          </p:cNvSpPr>
          <p:nvPr/>
        </p:nvSpPr>
        <p:spPr bwMode="auto">
          <a:xfrm rot="5400000">
            <a:off x="5295900" y="3009900"/>
            <a:ext cx="5943600" cy="1295400"/>
          </a:xfrm>
          <a:prstGeom prst="rect">
            <a:avLst/>
          </a:prstGeom>
        </p:spPr>
        <p:txBody>
          <a:bodyPr vert="wordArtVert" wrap="none" fromWordArt="1">
            <a:prstTxWarp prst="textPlain">
              <a:avLst>
                <a:gd name="adj" fmla="val 50000"/>
              </a:avLst>
            </a:prstTxWarp>
          </a:bodyPr>
          <a:lstStyle/>
          <a:p>
            <a:pPr algn="ctr" defTabSz="457200" eaLnBrk="0" fontAlgn="auto" hangingPunct="0"/>
            <a:r>
              <a:rPr lang="en-US" sz="3600" i="1" kern="10" smtClean="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Is He Guilty?</a:t>
            </a:r>
          </a:p>
        </p:txBody>
      </p:sp>
      <p:sp>
        <p:nvSpPr>
          <p:cNvPr id="73737" name="Oval 9"/>
          <p:cNvSpPr>
            <a:spLocks noChangeArrowheads="1"/>
          </p:cNvSpPr>
          <p:nvPr/>
        </p:nvSpPr>
        <p:spPr bwMode="auto">
          <a:xfrm>
            <a:off x="1676400" y="3429000"/>
            <a:ext cx="2209800" cy="457200"/>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73738" name="Oval 10"/>
          <p:cNvSpPr>
            <a:spLocks noChangeArrowheads="1"/>
          </p:cNvSpPr>
          <p:nvPr/>
        </p:nvSpPr>
        <p:spPr bwMode="auto">
          <a:xfrm>
            <a:off x="1600200" y="1752600"/>
            <a:ext cx="2209800" cy="457200"/>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73739" name="Oval 11"/>
          <p:cNvSpPr>
            <a:spLocks noChangeArrowheads="1"/>
          </p:cNvSpPr>
          <p:nvPr/>
        </p:nvSpPr>
        <p:spPr bwMode="auto">
          <a:xfrm>
            <a:off x="1600200" y="1295400"/>
            <a:ext cx="2209800" cy="457200"/>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73740" name="WordArt 12"/>
          <p:cNvSpPr>
            <a:spLocks noChangeArrowheads="1" noChangeShapeType="1" noTextEdit="1"/>
          </p:cNvSpPr>
          <p:nvPr/>
        </p:nvSpPr>
        <p:spPr bwMode="auto">
          <a:xfrm>
            <a:off x="1981200" y="228600"/>
            <a:ext cx="5791200" cy="5724525"/>
          </a:xfrm>
          <a:prstGeom prst="rect">
            <a:avLst/>
          </a:prstGeom>
        </p:spPr>
        <p:txBody>
          <a:bodyPr wrap="none" fromWordArt="1">
            <a:prstTxWarp prst="textSlantUp">
              <a:avLst>
                <a:gd name="adj" fmla="val 55556"/>
              </a:avLst>
            </a:prstTxWarp>
          </a:bodyPr>
          <a:lstStyle/>
          <a:p>
            <a:pPr algn="ctr" defTabSz="457200" eaLnBrk="0" hangingPunct="0"/>
            <a:r>
              <a:rPr lang="en-US" sz="3600" kern="10" smtClean="0">
                <a:ln w="9525">
                  <a:solidFill>
                    <a:srgbClr val="000000"/>
                  </a:solidFill>
                  <a:round/>
                  <a:headEnd/>
                  <a:tailEnd/>
                </a:ln>
                <a:solidFill>
                  <a:srgbClr val="000000"/>
                </a:solidFill>
                <a:latin typeface="Arial Black"/>
              </a:rPr>
              <a:t>NO!!!</a:t>
            </a:r>
          </a:p>
        </p:txBody>
      </p:sp>
    </p:spTree>
    <p:extLst>
      <p:ext uri="{BB962C8B-B14F-4D97-AF65-F5344CB8AC3E}">
        <p14:creationId xmlns:p14="http://schemas.microsoft.com/office/powerpoint/2010/main" val="41677860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Effect transition="in" filter="blinds(horizontal)">
                                      <p:cBhvr>
                                        <p:cTn id="7" dur="500"/>
                                        <p:tgtEl>
                                          <p:spTgt spid="7373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3738"/>
                                        </p:tgtEl>
                                        <p:attrNameLst>
                                          <p:attrName>style.visibility</p:attrName>
                                        </p:attrNameLst>
                                      </p:cBhvr>
                                      <p:to>
                                        <p:strVal val="visible"/>
                                      </p:to>
                                    </p:set>
                                    <p:animEffect transition="in" filter="blinds(horizontal)">
                                      <p:cBhvr>
                                        <p:cTn id="10" dur="500"/>
                                        <p:tgtEl>
                                          <p:spTgt spid="7373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3739"/>
                                        </p:tgtEl>
                                        <p:attrNameLst>
                                          <p:attrName>style.visibility</p:attrName>
                                        </p:attrNameLst>
                                      </p:cBhvr>
                                      <p:to>
                                        <p:strVal val="visible"/>
                                      </p:to>
                                    </p:set>
                                    <p:animEffect transition="in" filter="blinds(horizontal)">
                                      <p:cBhvr>
                                        <p:cTn id="13" dur="500"/>
                                        <p:tgtEl>
                                          <p:spTgt spid="737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3740"/>
                                        </p:tgtEl>
                                        <p:attrNameLst>
                                          <p:attrName>style.visibility</p:attrName>
                                        </p:attrNameLst>
                                      </p:cBhvr>
                                      <p:to>
                                        <p:strVal val="visible"/>
                                      </p:to>
                                    </p:set>
                                    <p:animEffect transition="in" filter="blinds(horizontal)">
                                      <p:cBhvr>
                                        <p:cTn id="18" dur="500"/>
                                        <p:tgtEl>
                                          <p:spTgt spid="73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p:bldP spid="73738" grpId="0" animBg="1"/>
      <p:bldP spid="73739" grpId="0" animBg="1"/>
      <p:bldP spid="73740"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tLang="en-US" smtClean="0">
                <a:solidFill>
                  <a:schemeClr val="tx1"/>
                </a:solidFill>
              </a:rPr>
              <a:t>So Who Killed Rosa?</a:t>
            </a:r>
          </a:p>
        </p:txBody>
      </p:sp>
      <p:sp>
        <p:nvSpPr>
          <p:cNvPr id="160771" name="Rectangle 3"/>
          <p:cNvSpPr>
            <a:spLocks noGrp="1" noChangeArrowheads="1"/>
          </p:cNvSpPr>
          <p:nvPr>
            <p:ph type="body" idx="1"/>
          </p:nvPr>
        </p:nvSpPr>
        <p:spPr/>
        <p:txBody>
          <a:bodyPr/>
          <a:lstStyle/>
          <a:p>
            <a:r>
              <a:rPr lang="en-US" altLang="en-US" smtClean="0">
                <a:solidFill>
                  <a:schemeClr val="tx1"/>
                </a:solidFill>
              </a:rPr>
              <a:t>After the police let Rosa’s husband go, they investigated some more.  </a:t>
            </a:r>
          </a:p>
          <a:p>
            <a:r>
              <a:rPr lang="en-US" altLang="en-US" smtClean="0">
                <a:solidFill>
                  <a:schemeClr val="tx1"/>
                </a:solidFill>
              </a:rPr>
              <a:t>Rosa’s brother had just taken out a life insurance policy on her- when she died, he inherited $100,000.00.</a:t>
            </a:r>
          </a:p>
        </p:txBody>
      </p:sp>
    </p:spTree>
    <p:extLst>
      <p:ext uri="{BB962C8B-B14F-4D97-AF65-F5344CB8AC3E}">
        <p14:creationId xmlns:p14="http://schemas.microsoft.com/office/powerpoint/2010/main" val="3811394494"/>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ltLang="en-US" smtClean="0"/>
              <a:t> </a:t>
            </a:r>
          </a:p>
        </p:txBody>
      </p:sp>
      <p:sp>
        <p:nvSpPr>
          <p:cNvPr id="161795" name="Rectangle 3"/>
          <p:cNvSpPr>
            <a:spLocks noGrp="1" noChangeArrowheads="1"/>
          </p:cNvSpPr>
          <p:nvPr>
            <p:ph type="body" idx="1"/>
          </p:nvPr>
        </p:nvSpPr>
        <p:spPr/>
        <p:txBody>
          <a:bodyPr/>
          <a:lstStyle/>
          <a:p>
            <a:pPr>
              <a:buFontTx/>
              <a:buNone/>
            </a:pPr>
            <a:r>
              <a:rPr lang="en-US" altLang="en-US" smtClean="0"/>
              <a:t> </a:t>
            </a:r>
          </a:p>
        </p:txBody>
      </p:sp>
      <p:sp>
        <p:nvSpPr>
          <p:cNvPr id="161796" name="Rectangle 9"/>
          <p:cNvSpPr>
            <a:spLocks noChangeArrowheads="1"/>
          </p:cNvSpPr>
          <p:nvPr/>
        </p:nvSpPr>
        <p:spPr bwMode="auto">
          <a:xfrm>
            <a:off x="0" y="4940300"/>
            <a:ext cx="81153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7200" eaLnBrk="0" hangingPunct="0">
              <a:buClr>
                <a:srgbClr val="000000"/>
              </a:buClr>
              <a:buSzPct val="100000"/>
              <a:buFont typeface="Times New Roman" pitchFamily="18" charset="0"/>
              <a:buNone/>
            </a:pPr>
            <a:r>
              <a:rPr lang="en-US" altLang="en-US" sz="2400" smtClean="0">
                <a:solidFill>
                  <a:srgbClr val="000000"/>
                </a:solidFill>
                <a:cs typeface="Times New Roman" pitchFamily="18" charset="0"/>
              </a:rPr>
              <a:t>Sample 1 is a sample of the victim’s DNA.</a:t>
            </a:r>
            <a:endParaRPr lang="en-US" altLang="en-US" sz="2400" smtClean="0">
              <a:solidFill>
                <a:srgbClr val="000000"/>
              </a:solidFill>
            </a:endParaRPr>
          </a:p>
          <a:p>
            <a:pPr defTabSz="457200" eaLnBrk="0" hangingPunct="0">
              <a:buClr>
                <a:srgbClr val="000000"/>
              </a:buClr>
              <a:buSzPct val="100000"/>
              <a:buFont typeface="Times New Roman" pitchFamily="18" charset="0"/>
              <a:buNone/>
            </a:pPr>
            <a:r>
              <a:rPr lang="en-US" altLang="en-US" sz="2400" smtClean="0">
                <a:solidFill>
                  <a:srgbClr val="000000"/>
                </a:solidFill>
                <a:cs typeface="Times New Roman" pitchFamily="18" charset="0"/>
              </a:rPr>
              <a:t>Sample 2 is the crime scene evidence.  It is a mixed blood </a:t>
            </a:r>
          </a:p>
          <a:p>
            <a:pPr defTabSz="457200" eaLnBrk="0" hangingPunct="0">
              <a:buClr>
                <a:srgbClr val="000000"/>
              </a:buClr>
              <a:buSzPct val="100000"/>
              <a:buFont typeface="Times New Roman" pitchFamily="18" charset="0"/>
              <a:buNone/>
            </a:pPr>
            <a:r>
              <a:rPr lang="en-US" altLang="en-US" sz="2400" smtClean="0">
                <a:solidFill>
                  <a:srgbClr val="000000"/>
                </a:solidFill>
                <a:cs typeface="Times New Roman" pitchFamily="18" charset="0"/>
              </a:rPr>
              <a:t>           sample of the victim’s DNA and the killer’s DNA.</a:t>
            </a:r>
            <a:endParaRPr lang="en-US" altLang="en-US" sz="2400" smtClean="0">
              <a:solidFill>
                <a:srgbClr val="000000"/>
              </a:solidFill>
            </a:endParaRPr>
          </a:p>
          <a:p>
            <a:pPr defTabSz="457200" eaLnBrk="0" hangingPunct="0">
              <a:buClr>
                <a:srgbClr val="000000"/>
              </a:buClr>
              <a:buSzPct val="100000"/>
              <a:buFont typeface="Times New Roman" pitchFamily="18" charset="0"/>
              <a:buNone/>
            </a:pPr>
            <a:r>
              <a:rPr lang="en-US" altLang="en-US" sz="2400" smtClean="0">
                <a:solidFill>
                  <a:srgbClr val="000000"/>
                </a:solidFill>
                <a:cs typeface="Times New Roman" pitchFamily="18" charset="0"/>
              </a:rPr>
              <a:t>Sample 3 is a sample of the suspect’s DNA.</a:t>
            </a:r>
            <a:endParaRPr lang="en-US" altLang="en-US" sz="2400" smtClean="0">
              <a:solidFill>
                <a:srgbClr val="000000"/>
              </a:solidFill>
            </a:endParaRPr>
          </a:p>
          <a:p>
            <a:pPr defTabSz="457200" eaLnBrk="0" hangingPunct="0">
              <a:buClr>
                <a:srgbClr val="000000"/>
              </a:buClr>
              <a:buSzPct val="100000"/>
              <a:buFont typeface="Times New Roman" pitchFamily="18" charset="0"/>
              <a:buNone/>
            </a:pPr>
            <a:r>
              <a:rPr lang="en-US" altLang="en-US" sz="2400" smtClean="0">
                <a:solidFill>
                  <a:srgbClr val="000000"/>
                </a:solidFill>
                <a:cs typeface="Times New Roman" pitchFamily="18" charset="0"/>
              </a:rPr>
              <a:t>Sample 4 is the control.</a:t>
            </a:r>
            <a:endParaRPr lang="en-US" altLang="en-US" sz="2400" smtClean="0">
              <a:solidFill>
                <a:srgbClr val="000000"/>
              </a:solidFill>
            </a:endParaRPr>
          </a:p>
        </p:txBody>
      </p:sp>
      <p:pic>
        <p:nvPicPr>
          <p:cNvPr id="16179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8600"/>
            <a:ext cx="4953000"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WordArt 11"/>
          <p:cNvSpPr>
            <a:spLocks noChangeArrowheads="1" noChangeShapeType="1" noTextEdit="1"/>
          </p:cNvSpPr>
          <p:nvPr/>
        </p:nvSpPr>
        <p:spPr bwMode="auto">
          <a:xfrm rot="5400000">
            <a:off x="5372100" y="2781300"/>
            <a:ext cx="5943600" cy="1295400"/>
          </a:xfrm>
          <a:prstGeom prst="rect">
            <a:avLst/>
          </a:prstGeom>
        </p:spPr>
        <p:txBody>
          <a:bodyPr vert="wordArtVert" wrap="none" fromWordArt="1">
            <a:prstTxWarp prst="textPlain">
              <a:avLst>
                <a:gd name="adj" fmla="val 50000"/>
              </a:avLst>
            </a:prstTxWarp>
          </a:bodyPr>
          <a:lstStyle/>
          <a:p>
            <a:pPr algn="ctr" defTabSz="457200" eaLnBrk="0" fontAlgn="auto" hangingPunct="0"/>
            <a:r>
              <a:rPr lang="en-US" sz="3600" i="1" kern="10" smtClean="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Is He Guilty?</a:t>
            </a:r>
          </a:p>
        </p:txBody>
      </p:sp>
      <p:sp>
        <p:nvSpPr>
          <p:cNvPr id="68620" name="Oval 12"/>
          <p:cNvSpPr>
            <a:spLocks noChangeArrowheads="1"/>
          </p:cNvSpPr>
          <p:nvPr/>
        </p:nvSpPr>
        <p:spPr bwMode="auto">
          <a:xfrm>
            <a:off x="1524000" y="3429000"/>
            <a:ext cx="2209800" cy="457200"/>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68621" name="Oval 13"/>
          <p:cNvSpPr>
            <a:spLocks noChangeArrowheads="1"/>
          </p:cNvSpPr>
          <p:nvPr/>
        </p:nvSpPr>
        <p:spPr bwMode="auto">
          <a:xfrm>
            <a:off x="1524000" y="1676400"/>
            <a:ext cx="2209800" cy="457200"/>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68622" name="Oval 14"/>
          <p:cNvSpPr>
            <a:spLocks noChangeArrowheads="1"/>
          </p:cNvSpPr>
          <p:nvPr/>
        </p:nvSpPr>
        <p:spPr bwMode="auto">
          <a:xfrm>
            <a:off x="1447800" y="1219200"/>
            <a:ext cx="2209800" cy="457200"/>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68624" name="Oval 16"/>
          <p:cNvSpPr>
            <a:spLocks noChangeArrowheads="1"/>
          </p:cNvSpPr>
          <p:nvPr/>
        </p:nvSpPr>
        <p:spPr bwMode="auto">
          <a:xfrm>
            <a:off x="2590800" y="3048000"/>
            <a:ext cx="2209800" cy="4572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68625" name="Oval 17"/>
          <p:cNvSpPr>
            <a:spLocks noChangeArrowheads="1"/>
          </p:cNvSpPr>
          <p:nvPr/>
        </p:nvSpPr>
        <p:spPr bwMode="auto">
          <a:xfrm>
            <a:off x="2590800" y="2743200"/>
            <a:ext cx="2209800" cy="4572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68626" name="Oval 18"/>
          <p:cNvSpPr>
            <a:spLocks noChangeArrowheads="1"/>
          </p:cNvSpPr>
          <p:nvPr/>
        </p:nvSpPr>
        <p:spPr bwMode="auto">
          <a:xfrm>
            <a:off x="2590800" y="838200"/>
            <a:ext cx="2209800" cy="4572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68627" name="WordArt 19"/>
          <p:cNvSpPr>
            <a:spLocks noChangeArrowheads="1" noChangeShapeType="1" noTextEdit="1"/>
          </p:cNvSpPr>
          <p:nvPr/>
        </p:nvSpPr>
        <p:spPr bwMode="auto">
          <a:xfrm>
            <a:off x="1219200" y="0"/>
            <a:ext cx="6400800" cy="6410325"/>
          </a:xfrm>
          <a:prstGeom prst="rect">
            <a:avLst/>
          </a:prstGeom>
        </p:spPr>
        <p:txBody>
          <a:bodyPr wrap="none" fromWordArt="1">
            <a:prstTxWarp prst="textSlantUp">
              <a:avLst>
                <a:gd name="adj" fmla="val 55556"/>
              </a:avLst>
            </a:prstTxWarp>
          </a:bodyPr>
          <a:lstStyle/>
          <a:p>
            <a:pPr algn="ctr" defTabSz="457200" eaLnBrk="0" hangingPunct="0"/>
            <a:r>
              <a:rPr lang="en-US" sz="3600" kern="10" smtClean="0">
                <a:ln w="9525">
                  <a:solidFill>
                    <a:srgbClr val="000000"/>
                  </a:solidFill>
                  <a:round/>
                  <a:headEnd/>
                  <a:tailEnd/>
                </a:ln>
                <a:solidFill>
                  <a:srgbClr val="000000"/>
                </a:solidFill>
                <a:latin typeface="Arial Black"/>
              </a:rPr>
              <a:t>YES!!!</a:t>
            </a:r>
          </a:p>
        </p:txBody>
      </p:sp>
    </p:spTree>
    <p:extLst>
      <p:ext uri="{BB962C8B-B14F-4D97-AF65-F5344CB8AC3E}">
        <p14:creationId xmlns:p14="http://schemas.microsoft.com/office/powerpoint/2010/main" val="41100080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8620"/>
                                        </p:tgtEl>
                                        <p:attrNameLst>
                                          <p:attrName>style.visibility</p:attrName>
                                        </p:attrNameLst>
                                      </p:cBhvr>
                                      <p:to>
                                        <p:strVal val="visible"/>
                                      </p:to>
                                    </p:set>
                                    <p:animEffect transition="in" filter="blinds(horizontal)">
                                      <p:cBhvr>
                                        <p:cTn id="7" dur="500"/>
                                        <p:tgtEl>
                                          <p:spTgt spid="686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8621"/>
                                        </p:tgtEl>
                                        <p:attrNameLst>
                                          <p:attrName>style.visibility</p:attrName>
                                        </p:attrNameLst>
                                      </p:cBhvr>
                                      <p:to>
                                        <p:strVal val="visible"/>
                                      </p:to>
                                    </p:set>
                                    <p:animEffect transition="in" filter="blinds(horizontal)">
                                      <p:cBhvr>
                                        <p:cTn id="10" dur="500"/>
                                        <p:tgtEl>
                                          <p:spTgt spid="6862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8622"/>
                                        </p:tgtEl>
                                        <p:attrNameLst>
                                          <p:attrName>style.visibility</p:attrName>
                                        </p:attrNameLst>
                                      </p:cBhvr>
                                      <p:to>
                                        <p:strVal val="visible"/>
                                      </p:to>
                                    </p:set>
                                    <p:animEffect transition="in" filter="blinds(horizontal)">
                                      <p:cBhvr>
                                        <p:cTn id="13" dur="500"/>
                                        <p:tgtEl>
                                          <p:spTgt spid="686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1" nodeType="clickEffect">
                                  <p:stCondLst>
                                    <p:cond delay="0"/>
                                  </p:stCondLst>
                                  <p:childTnLst>
                                    <p:animEffect transition="out" filter="blinds(horizontal)">
                                      <p:cBhvr>
                                        <p:cTn id="17" dur="500"/>
                                        <p:tgtEl>
                                          <p:spTgt spid="68620"/>
                                        </p:tgtEl>
                                      </p:cBhvr>
                                    </p:animEffect>
                                    <p:set>
                                      <p:cBhvr>
                                        <p:cTn id="18" dur="1" fill="hold">
                                          <p:stCondLst>
                                            <p:cond delay="499"/>
                                          </p:stCondLst>
                                        </p:cTn>
                                        <p:tgtEl>
                                          <p:spTgt spid="68620"/>
                                        </p:tgtEl>
                                        <p:attrNameLst>
                                          <p:attrName>style.visibility</p:attrName>
                                        </p:attrNameLst>
                                      </p:cBhvr>
                                      <p:to>
                                        <p:strVal val="hidden"/>
                                      </p:to>
                                    </p:set>
                                  </p:childTnLst>
                                </p:cTn>
                              </p:par>
                              <p:par>
                                <p:cTn id="19" presetID="3" presetClass="exit" presetSubtype="10" fill="hold" grpId="1" nodeType="withEffect">
                                  <p:stCondLst>
                                    <p:cond delay="0"/>
                                  </p:stCondLst>
                                  <p:childTnLst>
                                    <p:animEffect transition="out" filter="blinds(horizontal)">
                                      <p:cBhvr>
                                        <p:cTn id="20" dur="500"/>
                                        <p:tgtEl>
                                          <p:spTgt spid="68621"/>
                                        </p:tgtEl>
                                      </p:cBhvr>
                                    </p:animEffect>
                                    <p:set>
                                      <p:cBhvr>
                                        <p:cTn id="21" dur="1" fill="hold">
                                          <p:stCondLst>
                                            <p:cond delay="499"/>
                                          </p:stCondLst>
                                        </p:cTn>
                                        <p:tgtEl>
                                          <p:spTgt spid="68621"/>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68622"/>
                                        </p:tgtEl>
                                      </p:cBhvr>
                                    </p:animEffect>
                                    <p:set>
                                      <p:cBhvr>
                                        <p:cTn id="24" dur="1" fill="hold">
                                          <p:stCondLst>
                                            <p:cond delay="499"/>
                                          </p:stCondLst>
                                        </p:cTn>
                                        <p:tgtEl>
                                          <p:spTgt spid="6862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8624"/>
                                        </p:tgtEl>
                                        <p:attrNameLst>
                                          <p:attrName>style.visibility</p:attrName>
                                        </p:attrNameLst>
                                      </p:cBhvr>
                                      <p:to>
                                        <p:strVal val="visible"/>
                                      </p:to>
                                    </p:set>
                                    <p:animEffect transition="in" filter="blinds(horizontal)">
                                      <p:cBhvr>
                                        <p:cTn id="29" dur="500"/>
                                        <p:tgtEl>
                                          <p:spTgt spid="6862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8625"/>
                                        </p:tgtEl>
                                        <p:attrNameLst>
                                          <p:attrName>style.visibility</p:attrName>
                                        </p:attrNameLst>
                                      </p:cBhvr>
                                      <p:to>
                                        <p:strVal val="visible"/>
                                      </p:to>
                                    </p:set>
                                    <p:animEffect transition="in" filter="blinds(horizontal)">
                                      <p:cBhvr>
                                        <p:cTn id="32" dur="500"/>
                                        <p:tgtEl>
                                          <p:spTgt spid="68625"/>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68626"/>
                                        </p:tgtEl>
                                        <p:attrNameLst>
                                          <p:attrName>style.visibility</p:attrName>
                                        </p:attrNameLst>
                                      </p:cBhvr>
                                      <p:to>
                                        <p:strVal val="visible"/>
                                      </p:to>
                                    </p:set>
                                    <p:animEffect transition="in" filter="blinds(horizontal)">
                                      <p:cBhvr>
                                        <p:cTn id="35" dur="500"/>
                                        <p:tgtEl>
                                          <p:spTgt spid="6862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8627"/>
                                        </p:tgtEl>
                                        <p:attrNameLst>
                                          <p:attrName>style.visibility</p:attrName>
                                        </p:attrNameLst>
                                      </p:cBhvr>
                                      <p:to>
                                        <p:strVal val="visible"/>
                                      </p:to>
                                    </p:set>
                                    <p:animEffect transition="in" filter="blinds(horizontal)">
                                      <p:cBhvr>
                                        <p:cTn id="40" dur="500"/>
                                        <p:tgtEl>
                                          <p:spTgt spid="68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0" grpId="0" animBg="1"/>
      <p:bldP spid="68620" grpId="1" animBg="1"/>
      <p:bldP spid="68621" grpId="0" animBg="1"/>
      <p:bldP spid="68621" grpId="1" animBg="1"/>
      <p:bldP spid="68622" grpId="0" animBg="1"/>
      <p:bldP spid="68622" grpId="1" animBg="1"/>
      <p:bldP spid="68624" grpId="0" animBg="1"/>
      <p:bldP spid="68625" grpId="0" animBg="1"/>
      <p:bldP spid="68626" grpId="0" animBg="1"/>
      <p:bldP spid="68627" grpId="0" animBg="1"/>
    </p:bld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ltLang="en-US" smtClean="0">
                <a:solidFill>
                  <a:schemeClr val="tx1"/>
                </a:solidFill>
              </a:rPr>
              <a:t>Justice for Rosa!</a:t>
            </a:r>
          </a:p>
        </p:txBody>
      </p:sp>
      <p:sp>
        <p:nvSpPr>
          <p:cNvPr id="162819" name="Rectangle 3"/>
          <p:cNvSpPr>
            <a:spLocks noGrp="1" noChangeArrowheads="1"/>
          </p:cNvSpPr>
          <p:nvPr>
            <p:ph type="body" idx="1"/>
          </p:nvPr>
        </p:nvSpPr>
        <p:spPr/>
        <p:txBody>
          <a:bodyPr/>
          <a:lstStyle/>
          <a:p>
            <a:r>
              <a:rPr lang="en-US" altLang="en-US" smtClean="0">
                <a:solidFill>
                  <a:schemeClr val="tx1"/>
                </a:solidFill>
              </a:rPr>
              <a:t>Based on the DNA evidence, the police are able to arrest Rosa’s brother and give him a life sentence for her murder.</a:t>
            </a:r>
          </a:p>
        </p:txBody>
      </p:sp>
    </p:spTree>
    <p:extLst>
      <p:ext uri="{BB962C8B-B14F-4D97-AF65-F5344CB8AC3E}">
        <p14:creationId xmlns:p14="http://schemas.microsoft.com/office/powerpoint/2010/main" val="3487650380"/>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altLang="en-US" smtClean="0">
                <a:solidFill>
                  <a:schemeClr val="tx1"/>
                </a:solidFill>
              </a:rPr>
              <a:t>Who’s the Daddy?</a:t>
            </a:r>
          </a:p>
        </p:txBody>
      </p:sp>
      <p:sp>
        <p:nvSpPr>
          <p:cNvPr id="163843" name="Rectangle 3"/>
          <p:cNvSpPr>
            <a:spLocks noGrp="1" noChangeArrowheads="1"/>
          </p:cNvSpPr>
          <p:nvPr>
            <p:ph type="body" idx="1"/>
          </p:nvPr>
        </p:nvSpPr>
        <p:spPr/>
        <p:txBody>
          <a:bodyPr/>
          <a:lstStyle/>
          <a:p>
            <a:r>
              <a:rPr lang="en-US" altLang="en-US" smtClean="0">
                <a:solidFill>
                  <a:schemeClr val="tx1"/>
                </a:solidFill>
              </a:rPr>
              <a:t>Mary and her boyfriend, Bob, just had a daughter together.  But Bob doesn’t think that the baby is his.</a:t>
            </a:r>
          </a:p>
          <a:p>
            <a:r>
              <a:rPr lang="en-US" altLang="en-US" smtClean="0">
                <a:solidFill>
                  <a:schemeClr val="tx1"/>
                </a:solidFill>
              </a:rPr>
              <a:t>Bob asks Mary to go onto the Maury show to get a paternity test.</a:t>
            </a:r>
          </a:p>
        </p:txBody>
      </p:sp>
    </p:spTree>
    <p:extLst>
      <p:ext uri="{BB962C8B-B14F-4D97-AF65-F5344CB8AC3E}">
        <p14:creationId xmlns:p14="http://schemas.microsoft.com/office/powerpoint/2010/main" val="3970304304"/>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0"/>
            <a:ext cx="8229600" cy="685800"/>
          </a:xfrm>
        </p:spPr>
        <p:txBody>
          <a:bodyPr/>
          <a:lstStyle/>
          <a:p>
            <a:pPr marL="838200" indent="-838200"/>
            <a:r>
              <a:rPr lang="en-US" altLang="en-US" sz="2800" smtClean="0">
                <a:solidFill>
                  <a:srgbClr val="000000"/>
                </a:solidFill>
                <a:cs typeface="Times New Roman" pitchFamily="18" charset="0"/>
              </a:rPr>
              <a:t> </a:t>
            </a:r>
          </a:p>
        </p:txBody>
      </p:sp>
      <p:sp>
        <p:nvSpPr>
          <p:cNvPr id="164867" name="Rectangle 3"/>
          <p:cNvSpPr>
            <a:spLocks noGrp="1" noChangeArrowheads="1"/>
          </p:cNvSpPr>
          <p:nvPr>
            <p:ph type="body" idx="1"/>
          </p:nvPr>
        </p:nvSpPr>
        <p:spPr>
          <a:xfrm>
            <a:off x="152400" y="4953000"/>
            <a:ext cx="8229600" cy="2209800"/>
          </a:xfrm>
        </p:spPr>
        <p:txBody>
          <a:bodyPr/>
          <a:lstStyle/>
          <a:p>
            <a:r>
              <a:rPr lang="en-US" altLang="en-US" sz="2400" smtClean="0">
                <a:solidFill>
                  <a:srgbClr val="000000"/>
                </a:solidFill>
                <a:cs typeface="Times New Roman" pitchFamily="18" charset="0"/>
              </a:rPr>
              <a:t>Sample 1 is a sample of the suspected father’s DNA</a:t>
            </a:r>
          </a:p>
          <a:p>
            <a:r>
              <a:rPr lang="en-US" altLang="en-US" sz="2400" smtClean="0">
                <a:solidFill>
                  <a:srgbClr val="000000"/>
                </a:solidFill>
                <a:cs typeface="Times New Roman" pitchFamily="18" charset="0"/>
              </a:rPr>
              <a:t>Sample 2 is a sample of the child’s DNA</a:t>
            </a:r>
          </a:p>
          <a:p>
            <a:r>
              <a:rPr lang="en-US" altLang="en-US" sz="2400" smtClean="0">
                <a:solidFill>
                  <a:srgbClr val="000000"/>
                </a:solidFill>
                <a:cs typeface="Times New Roman" pitchFamily="18" charset="0"/>
              </a:rPr>
              <a:t>Sample 3 is a sample of the mother’s DNA</a:t>
            </a:r>
          </a:p>
          <a:p>
            <a:r>
              <a:rPr lang="en-US" altLang="en-US" sz="2400" smtClean="0">
                <a:solidFill>
                  <a:srgbClr val="000000"/>
                </a:solidFill>
                <a:cs typeface="Times New Roman" pitchFamily="18" charset="0"/>
              </a:rPr>
              <a:t>Sample 4 is the control.</a:t>
            </a:r>
          </a:p>
        </p:txBody>
      </p:sp>
      <p:pic>
        <p:nvPicPr>
          <p:cNvPr id="16486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53340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WordArt 6"/>
          <p:cNvSpPr>
            <a:spLocks noChangeArrowheads="1" noChangeShapeType="1" noTextEdit="1"/>
          </p:cNvSpPr>
          <p:nvPr/>
        </p:nvSpPr>
        <p:spPr bwMode="auto">
          <a:xfrm rot="5400000">
            <a:off x="5029200" y="2743200"/>
            <a:ext cx="6477000" cy="1295400"/>
          </a:xfrm>
          <a:prstGeom prst="rect">
            <a:avLst/>
          </a:prstGeom>
        </p:spPr>
        <p:txBody>
          <a:bodyPr vert="wordArtVert" wrap="none" fromWordArt="1">
            <a:prstTxWarp prst="textPlain">
              <a:avLst>
                <a:gd name="adj" fmla="val 50000"/>
              </a:avLst>
            </a:prstTxWarp>
          </a:bodyPr>
          <a:lstStyle/>
          <a:p>
            <a:pPr algn="ctr" defTabSz="457200" eaLnBrk="0" fontAlgn="auto" hangingPunct="0"/>
            <a:r>
              <a:rPr lang="en-US" sz="3600" i="1" kern="10" smtClean="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Is He the Dad?</a:t>
            </a:r>
          </a:p>
        </p:txBody>
      </p:sp>
      <p:sp>
        <p:nvSpPr>
          <p:cNvPr id="69639" name="Oval 7"/>
          <p:cNvSpPr>
            <a:spLocks noChangeArrowheads="1"/>
          </p:cNvSpPr>
          <p:nvPr/>
        </p:nvSpPr>
        <p:spPr bwMode="auto">
          <a:xfrm>
            <a:off x="2667000" y="3276600"/>
            <a:ext cx="2514600" cy="457200"/>
          </a:xfrm>
          <a:prstGeom prst="ellipse">
            <a:avLst/>
          </a:pr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69640" name="Oval 8"/>
          <p:cNvSpPr>
            <a:spLocks noChangeArrowheads="1"/>
          </p:cNvSpPr>
          <p:nvPr/>
        </p:nvSpPr>
        <p:spPr bwMode="auto">
          <a:xfrm>
            <a:off x="2667000" y="1524000"/>
            <a:ext cx="2514600" cy="457200"/>
          </a:xfrm>
          <a:prstGeom prst="ellipse">
            <a:avLst/>
          </a:pr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69641" name="WordArt 9"/>
          <p:cNvSpPr>
            <a:spLocks noChangeArrowheads="1" noChangeShapeType="1" noTextEdit="1"/>
          </p:cNvSpPr>
          <p:nvPr/>
        </p:nvSpPr>
        <p:spPr bwMode="auto">
          <a:xfrm>
            <a:off x="1905000" y="0"/>
            <a:ext cx="5410200" cy="5953125"/>
          </a:xfrm>
          <a:prstGeom prst="rect">
            <a:avLst/>
          </a:prstGeom>
        </p:spPr>
        <p:txBody>
          <a:bodyPr wrap="none" fromWordArt="1">
            <a:prstTxWarp prst="textSlantUp">
              <a:avLst>
                <a:gd name="adj" fmla="val 55556"/>
              </a:avLst>
            </a:prstTxWarp>
          </a:bodyPr>
          <a:lstStyle/>
          <a:p>
            <a:pPr algn="ctr" defTabSz="457200" eaLnBrk="0" hangingPunct="0"/>
            <a:r>
              <a:rPr lang="en-US" sz="3600" kern="10" smtClean="0">
                <a:ln w="9525">
                  <a:solidFill>
                    <a:srgbClr val="000000"/>
                  </a:solidFill>
                  <a:round/>
                  <a:headEnd/>
                  <a:tailEnd/>
                </a:ln>
                <a:solidFill>
                  <a:srgbClr val="000000"/>
                </a:solidFill>
                <a:latin typeface="Arial Black"/>
              </a:rPr>
              <a:t>NO!!!</a:t>
            </a:r>
          </a:p>
        </p:txBody>
      </p:sp>
    </p:spTree>
    <p:extLst>
      <p:ext uri="{BB962C8B-B14F-4D97-AF65-F5344CB8AC3E}">
        <p14:creationId xmlns:p14="http://schemas.microsoft.com/office/powerpoint/2010/main" val="30540768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9"/>
                                        </p:tgtEl>
                                        <p:attrNameLst>
                                          <p:attrName>style.visibility</p:attrName>
                                        </p:attrNameLst>
                                      </p:cBhvr>
                                      <p:to>
                                        <p:strVal val="visible"/>
                                      </p:to>
                                    </p:set>
                                    <p:animEffect transition="in" filter="blinds(horizontal)">
                                      <p:cBhvr>
                                        <p:cTn id="7" dur="500"/>
                                        <p:tgtEl>
                                          <p:spTgt spid="696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9640"/>
                                        </p:tgtEl>
                                        <p:attrNameLst>
                                          <p:attrName>style.visibility</p:attrName>
                                        </p:attrNameLst>
                                      </p:cBhvr>
                                      <p:to>
                                        <p:strVal val="visible"/>
                                      </p:to>
                                    </p:set>
                                    <p:animEffect transition="in" filter="blinds(horizontal)">
                                      <p:cBhvr>
                                        <p:cTn id="10" dur="500"/>
                                        <p:tgtEl>
                                          <p:spTgt spid="6964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9641"/>
                                        </p:tgtEl>
                                        <p:attrNameLst>
                                          <p:attrName>style.visibility</p:attrName>
                                        </p:attrNameLst>
                                      </p:cBhvr>
                                      <p:to>
                                        <p:strVal val="visible"/>
                                      </p:to>
                                    </p:set>
                                    <p:animEffect transition="in" filter="blinds(horizontal)">
                                      <p:cBhvr>
                                        <p:cTn id="15" dur="500"/>
                                        <p:tgtEl>
                                          <p:spTgt spid="69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9" grpId="0" animBg="1"/>
      <p:bldP spid="69640" grpId="0" animBg="1"/>
      <p:bldP spid="696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457200" y="1181100"/>
            <a:ext cx="8229600" cy="2286000"/>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800" dirty="0">
                <a:solidFill>
                  <a:srgbClr val="FFC000"/>
                </a:solidFill>
                <a:latin typeface="Comic Sans MS" panose="030F0702030302020204" pitchFamily="66" charset="0"/>
              </a:rPr>
              <a:t>Aim: How can we use </a:t>
            </a:r>
            <a:r>
              <a:rPr lang="en-US" sz="4800" dirty="0" err="1">
                <a:solidFill>
                  <a:srgbClr val="FFC000"/>
                </a:solidFill>
                <a:latin typeface="Comic Sans MS" panose="030F0702030302020204" pitchFamily="66" charset="0"/>
              </a:rPr>
              <a:t>Punnett</a:t>
            </a:r>
            <a:r>
              <a:rPr lang="en-US" sz="4800" dirty="0">
                <a:solidFill>
                  <a:srgbClr val="FFC000"/>
                </a:solidFill>
                <a:latin typeface="Comic Sans MS" panose="030F0702030302020204" pitchFamily="66" charset="0"/>
              </a:rPr>
              <a:t> Squares to determine genetic ratios?</a:t>
            </a:r>
          </a:p>
        </p:txBody>
      </p:sp>
      <p:sp>
        <p:nvSpPr>
          <p:cNvPr id="30722" name="Text Box 2"/>
          <p:cNvSpPr txBox="1">
            <a:spLocks noChangeArrowheads="1"/>
          </p:cNvSpPr>
          <p:nvPr/>
        </p:nvSpPr>
        <p:spPr bwMode="auto">
          <a:xfrm>
            <a:off x="381000" y="3775075"/>
            <a:ext cx="8229600" cy="3082925"/>
          </a:xfrm>
          <a:prstGeom prst="rect">
            <a:avLst/>
          </a:prstGeom>
          <a:noFill/>
          <a:ln w="9525">
            <a:noFill/>
            <a:round/>
            <a:headEnd/>
            <a:tailEnd/>
          </a:ln>
          <a:effectLst/>
        </p:spPr>
        <p:txBody>
          <a:bodyPr/>
          <a:lstStyle/>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Do Now: on your paper</a:t>
            </a:r>
          </a:p>
          <a:p>
            <a:pPr marL="339725" indent="-339725" fontAlgn="auto">
              <a:spcBef>
                <a:spcPts val="800"/>
              </a:spcBef>
              <a:spcAft>
                <a:spcPts val="0"/>
              </a:spcAft>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3200" dirty="0">
              <a:solidFill>
                <a:srgbClr val="FFFFFF"/>
              </a:solidFill>
              <a:latin typeface="Comic Sans MS" panose="030F0702030302020204" pitchFamily="66" charset="0"/>
            </a:endParaRP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Notes are in </a:t>
            </a:r>
            <a:r>
              <a:rPr lang="en-US" sz="3200" dirty="0">
                <a:solidFill>
                  <a:srgbClr val="FFC000"/>
                </a:solidFill>
                <a:latin typeface="Comic Sans MS" panose="030F0702030302020204" pitchFamily="66" charset="0"/>
              </a:rPr>
              <a:t>yellow.</a:t>
            </a:r>
          </a:p>
          <a:p>
            <a:pPr marL="339725" indent="-339725" fontAlgn="auto">
              <a:spcBef>
                <a:spcPts val="800"/>
              </a:spcBef>
              <a:spcAft>
                <a:spcPts val="0"/>
              </a:spcAft>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3200" dirty="0">
              <a:solidFill>
                <a:srgbClr val="FFC000"/>
              </a:solidFill>
              <a:effectLst>
                <a:outerShdw blurRad="38100" dist="38100" dir="2700000" algn="tl">
                  <a:srgbClr val="000000"/>
                </a:outerShdw>
              </a:effectLst>
              <a:latin typeface="+mn-l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ltLang="en-US" smtClean="0">
                <a:solidFill>
                  <a:schemeClr val="tx1"/>
                </a:solidFill>
              </a:rPr>
              <a:t>So… Who’s the Daddy?</a:t>
            </a:r>
          </a:p>
        </p:txBody>
      </p:sp>
      <p:sp>
        <p:nvSpPr>
          <p:cNvPr id="165891" name="Rectangle 3"/>
          <p:cNvSpPr>
            <a:spLocks noGrp="1" noChangeArrowheads="1"/>
          </p:cNvSpPr>
          <p:nvPr>
            <p:ph type="body" idx="1"/>
          </p:nvPr>
        </p:nvSpPr>
        <p:spPr/>
        <p:txBody>
          <a:bodyPr/>
          <a:lstStyle/>
          <a:p>
            <a:r>
              <a:rPr lang="en-US" altLang="en-US" smtClean="0">
                <a:solidFill>
                  <a:schemeClr val="tx1"/>
                </a:solidFill>
              </a:rPr>
              <a:t>Mary admits to the studio audience that she has been cheating on Bob with Bob’s coworker, Jim.</a:t>
            </a:r>
          </a:p>
          <a:p>
            <a:r>
              <a:rPr lang="en-US" altLang="en-US" smtClean="0">
                <a:solidFill>
                  <a:schemeClr val="tx1"/>
                </a:solidFill>
              </a:rPr>
              <a:t>Jim agrees to have his DNA tested.</a:t>
            </a:r>
          </a:p>
        </p:txBody>
      </p:sp>
    </p:spTree>
    <p:extLst>
      <p:ext uri="{BB962C8B-B14F-4D97-AF65-F5344CB8AC3E}">
        <p14:creationId xmlns:p14="http://schemas.microsoft.com/office/powerpoint/2010/main" val="3795192596"/>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0"/>
            <a:ext cx="8229600" cy="685800"/>
          </a:xfrm>
        </p:spPr>
        <p:txBody>
          <a:bodyPr/>
          <a:lstStyle/>
          <a:p>
            <a:pPr marL="838200" indent="-838200"/>
            <a:r>
              <a:rPr lang="en-US" altLang="en-US" sz="2800" smtClean="0">
                <a:solidFill>
                  <a:srgbClr val="000000"/>
                </a:solidFill>
                <a:cs typeface="Times New Roman" pitchFamily="18" charset="0"/>
              </a:rPr>
              <a:t> </a:t>
            </a:r>
          </a:p>
        </p:txBody>
      </p:sp>
      <p:sp>
        <p:nvSpPr>
          <p:cNvPr id="166915" name="Rectangle 3"/>
          <p:cNvSpPr>
            <a:spLocks noGrp="1" noChangeArrowheads="1"/>
          </p:cNvSpPr>
          <p:nvPr>
            <p:ph type="body" idx="1"/>
          </p:nvPr>
        </p:nvSpPr>
        <p:spPr>
          <a:xfrm>
            <a:off x="152400" y="4953000"/>
            <a:ext cx="8229600" cy="2209800"/>
          </a:xfrm>
        </p:spPr>
        <p:txBody>
          <a:bodyPr/>
          <a:lstStyle/>
          <a:p>
            <a:r>
              <a:rPr lang="en-US" altLang="en-US" sz="2400" smtClean="0">
                <a:solidFill>
                  <a:srgbClr val="000000"/>
                </a:solidFill>
                <a:cs typeface="Times New Roman" pitchFamily="18" charset="0"/>
              </a:rPr>
              <a:t>Sample 1 is a sample of the suspected father’s DNA</a:t>
            </a:r>
          </a:p>
          <a:p>
            <a:r>
              <a:rPr lang="en-US" altLang="en-US" sz="2400" smtClean="0">
                <a:solidFill>
                  <a:srgbClr val="000000"/>
                </a:solidFill>
                <a:cs typeface="Times New Roman" pitchFamily="18" charset="0"/>
              </a:rPr>
              <a:t>Sample 2 is a sample of the child’s DNA</a:t>
            </a:r>
          </a:p>
          <a:p>
            <a:r>
              <a:rPr lang="en-US" altLang="en-US" sz="2400" smtClean="0">
                <a:solidFill>
                  <a:srgbClr val="000000"/>
                </a:solidFill>
                <a:cs typeface="Times New Roman" pitchFamily="18" charset="0"/>
              </a:rPr>
              <a:t>Sample 3 is a sample of the mother’s DNA</a:t>
            </a:r>
          </a:p>
          <a:p>
            <a:r>
              <a:rPr lang="en-US" altLang="en-US" sz="2400" smtClean="0">
                <a:solidFill>
                  <a:srgbClr val="000000"/>
                </a:solidFill>
                <a:cs typeface="Times New Roman" pitchFamily="18" charset="0"/>
              </a:rPr>
              <a:t>Sample 4 is the control.</a:t>
            </a:r>
          </a:p>
        </p:txBody>
      </p:sp>
      <p:sp>
        <p:nvSpPr>
          <p:cNvPr id="166916" name="WordArt 5"/>
          <p:cNvSpPr>
            <a:spLocks noChangeArrowheads="1" noChangeShapeType="1" noTextEdit="1"/>
          </p:cNvSpPr>
          <p:nvPr/>
        </p:nvSpPr>
        <p:spPr bwMode="auto">
          <a:xfrm rot="5400000">
            <a:off x="5029200" y="2743200"/>
            <a:ext cx="6477000" cy="1295400"/>
          </a:xfrm>
          <a:prstGeom prst="rect">
            <a:avLst/>
          </a:prstGeom>
        </p:spPr>
        <p:txBody>
          <a:bodyPr vert="wordArtVert" wrap="none" fromWordArt="1">
            <a:prstTxWarp prst="textPlain">
              <a:avLst>
                <a:gd name="adj" fmla="val 50000"/>
              </a:avLst>
            </a:prstTxWarp>
          </a:bodyPr>
          <a:lstStyle/>
          <a:p>
            <a:pPr algn="ctr" defTabSz="457200" eaLnBrk="0" fontAlgn="auto" hangingPunct="0"/>
            <a:r>
              <a:rPr lang="en-US" sz="3600" i="1" kern="10" smtClean="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Is He the Dad?</a:t>
            </a:r>
          </a:p>
        </p:txBody>
      </p:sp>
      <p:pic>
        <p:nvPicPr>
          <p:cNvPr id="16691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5257800"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Oval 7"/>
          <p:cNvSpPr>
            <a:spLocks noChangeArrowheads="1"/>
          </p:cNvSpPr>
          <p:nvPr/>
        </p:nvSpPr>
        <p:spPr bwMode="auto">
          <a:xfrm>
            <a:off x="2057400" y="3124200"/>
            <a:ext cx="2514600" cy="457200"/>
          </a:xfrm>
          <a:prstGeom prst="ellipse">
            <a:avLst/>
          </a:pr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80904" name="Oval 8"/>
          <p:cNvSpPr>
            <a:spLocks noChangeArrowheads="1"/>
          </p:cNvSpPr>
          <p:nvPr/>
        </p:nvSpPr>
        <p:spPr bwMode="auto">
          <a:xfrm>
            <a:off x="2057400" y="1447800"/>
            <a:ext cx="2514600" cy="457200"/>
          </a:xfrm>
          <a:prstGeom prst="ellipse">
            <a:avLst/>
          </a:pr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80905" name="Oval 9"/>
          <p:cNvSpPr>
            <a:spLocks noChangeArrowheads="1"/>
          </p:cNvSpPr>
          <p:nvPr/>
        </p:nvSpPr>
        <p:spPr bwMode="auto">
          <a:xfrm>
            <a:off x="914400" y="2667000"/>
            <a:ext cx="2514600" cy="457200"/>
          </a:xfrm>
          <a:prstGeom prst="ellipse">
            <a:avLst/>
          </a:prstGeom>
          <a:noFill/>
          <a:ln w="508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80906" name="Oval 10"/>
          <p:cNvSpPr>
            <a:spLocks noChangeArrowheads="1"/>
          </p:cNvSpPr>
          <p:nvPr/>
        </p:nvSpPr>
        <p:spPr bwMode="auto">
          <a:xfrm>
            <a:off x="914400" y="304800"/>
            <a:ext cx="2514600" cy="457200"/>
          </a:xfrm>
          <a:prstGeom prst="ellipse">
            <a:avLst/>
          </a:prstGeom>
          <a:noFill/>
          <a:ln w="508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000000"/>
              </a:solidFill>
            </a:endParaRPr>
          </a:p>
        </p:txBody>
      </p:sp>
      <p:sp>
        <p:nvSpPr>
          <p:cNvPr id="80907" name="WordArt 11"/>
          <p:cNvSpPr>
            <a:spLocks noChangeArrowheads="1" noChangeShapeType="1" noTextEdit="1"/>
          </p:cNvSpPr>
          <p:nvPr/>
        </p:nvSpPr>
        <p:spPr bwMode="auto">
          <a:xfrm>
            <a:off x="762000" y="228600"/>
            <a:ext cx="6400800" cy="6410325"/>
          </a:xfrm>
          <a:prstGeom prst="rect">
            <a:avLst/>
          </a:prstGeom>
        </p:spPr>
        <p:txBody>
          <a:bodyPr wrap="none" fromWordArt="1">
            <a:prstTxWarp prst="textSlantUp">
              <a:avLst>
                <a:gd name="adj" fmla="val 55556"/>
              </a:avLst>
            </a:prstTxWarp>
          </a:bodyPr>
          <a:lstStyle/>
          <a:p>
            <a:pPr algn="ctr" defTabSz="457200" eaLnBrk="0" hangingPunct="0"/>
            <a:r>
              <a:rPr lang="en-US" sz="3600" kern="10" smtClean="0">
                <a:ln w="9525">
                  <a:solidFill>
                    <a:srgbClr val="000000"/>
                  </a:solidFill>
                  <a:round/>
                  <a:headEnd/>
                  <a:tailEnd/>
                </a:ln>
                <a:solidFill>
                  <a:srgbClr val="000000"/>
                </a:solidFill>
                <a:latin typeface="Arial Black"/>
              </a:rPr>
              <a:t>YES!!!</a:t>
            </a:r>
          </a:p>
        </p:txBody>
      </p:sp>
    </p:spTree>
    <p:extLst>
      <p:ext uri="{BB962C8B-B14F-4D97-AF65-F5344CB8AC3E}">
        <p14:creationId xmlns:p14="http://schemas.microsoft.com/office/powerpoint/2010/main" val="37201138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0903"/>
                                        </p:tgtEl>
                                        <p:attrNameLst>
                                          <p:attrName>style.visibility</p:attrName>
                                        </p:attrNameLst>
                                      </p:cBhvr>
                                      <p:to>
                                        <p:strVal val="visible"/>
                                      </p:to>
                                    </p:set>
                                    <p:animEffect transition="in" filter="blinds(horizontal)">
                                      <p:cBhvr>
                                        <p:cTn id="7" dur="500"/>
                                        <p:tgtEl>
                                          <p:spTgt spid="8090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blinds(horizontal)">
                                      <p:cBhvr>
                                        <p:cTn id="10" dur="500"/>
                                        <p:tgtEl>
                                          <p:spTgt spid="8090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0905"/>
                                        </p:tgtEl>
                                        <p:attrNameLst>
                                          <p:attrName>style.visibility</p:attrName>
                                        </p:attrNameLst>
                                      </p:cBhvr>
                                      <p:to>
                                        <p:strVal val="visible"/>
                                      </p:to>
                                    </p:set>
                                    <p:animEffect transition="in" filter="blinds(horizontal)">
                                      <p:cBhvr>
                                        <p:cTn id="15" dur="500"/>
                                        <p:tgtEl>
                                          <p:spTgt spid="8090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0906"/>
                                        </p:tgtEl>
                                        <p:attrNameLst>
                                          <p:attrName>style.visibility</p:attrName>
                                        </p:attrNameLst>
                                      </p:cBhvr>
                                      <p:to>
                                        <p:strVal val="visible"/>
                                      </p:to>
                                    </p:set>
                                    <p:animEffect transition="in" filter="blinds(horizontal)">
                                      <p:cBhvr>
                                        <p:cTn id="18" dur="500"/>
                                        <p:tgtEl>
                                          <p:spTgt spid="8090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0907"/>
                                        </p:tgtEl>
                                        <p:attrNameLst>
                                          <p:attrName>style.visibility</p:attrName>
                                        </p:attrNameLst>
                                      </p:cBhvr>
                                      <p:to>
                                        <p:strVal val="visible"/>
                                      </p:to>
                                    </p:set>
                                    <p:animEffect transition="in" filter="blinds(horizontal)">
                                      <p:cBhvr>
                                        <p:cTn id="23"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animBg="1"/>
      <p:bldP spid="80904" grpId="0" animBg="1"/>
      <p:bldP spid="80905" grpId="0" animBg="1"/>
      <p:bldP spid="80906" grpId="0" animBg="1"/>
      <p:bldP spid="80907"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ltLang="en-US" sz="4000" smtClean="0">
                <a:solidFill>
                  <a:schemeClr val="tx1"/>
                </a:solidFill>
              </a:rPr>
              <a:t>Wait until you see the follow-up episode…</a:t>
            </a:r>
          </a:p>
        </p:txBody>
      </p:sp>
      <p:sp>
        <p:nvSpPr>
          <p:cNvPr id="167939" name="Rectangle 3"/>
          <p:cNvSpPr>
            <a:spLocks noGrp="1" noChangeArrowheads="1"/>
          </p:cNvSpPr>
          <p:nvPr>
            <p:ph type="body" idx="1"/>
          </p:nvPr>
        </p:nvSpPr>
        <p:spPr/>
        <p:txBody>
          <a:bodyPr/>
          <a:lstStyle/>
          <a:p>
            <a:r>
              <a:rPr lang="en-US" altLang="en-US" smtClean="0">
                <a:solidFill>
                  <a:schemeClr val="tx1"/>
                </a:solidFill>
              </a:rPr>
              <a:t>Bob decides to leave Mary.  </a:t>
            </a:r>
          </a:p>
          <a:p>
            <a:r>
              <a:rPr lang="en-US" altLang="en-US" smtClean="0">
                <a:solidFill>
                  <a:schemeClr val="tx1"/>
                </a:solidFill>
              </a:rPr>
              <a:t>Mary and Jim decide to run off to Las Vegas and get married.</a:t>
            </a:r>
          </a:p>
          <a:p>
            <a:r>
              <a:rPr lang="en-US" altLang="en-US" smtClean="0">
                <a:solidFill>
                  <a:schemeClr val="tx1"/>
                </a:solidFill>
              </a:rPr>
              <a:t>They promise Maury that they will send him pictures from their honeymoon.</a:t>
            </a:r>
          </a:p>
        </p:txBody>
      </p:sp>
    </p:spTree>
    <p:extLst>
      <p:ext uri="{BB962C8B-B14F-4D97-AF65-F5344CB8AC3E}">
        <p14:creationId xmlns:p14="http://schemas.microsoft.com/office/powerpoint/2010/main" val="1065377035"/>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1"/>
          <p:cNvSpPr txBox="1">
            <a:spLocks noChangeArrowheads="1"/>
          </p:cNvSpPr>
          <p:nvPr/>
        </p:nvSpPr>
        <p:spPr bwMode="auto">
          <a:xfrm>
            <a:off x="457200" y="252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eaLnBrk="0" hangingPunct="0"/>
            <a:r>
              <a:rPr lang="en-US" sz="4400" smtClean="0">
                <a:solidFill>
                  <a:srgbClr val="FFFFFF"/>
                </a:solidFill>
                <a:latin typeface="Comic Sans MS" pitchFamily="66" charset="0"/>
              </a:rPr>
              <a:t>5 Minute Final</a:t>
            </a:r>
          </a:p>
        </p:txBody>
      </p:sp>
      <p:sp>
        <p:nvSpPr>
          <p:cNvPr id="168963" name="Text Box 2"/>
          <p:cNvSpPr txBox="1">
            <a:spLocks noChangeArrowheads="1"/>
          </p:cNvSpPr>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eaLnBrk="0" hangingPunct="0">
              <a:spcBef>
                <a:spcPts val="800"/>
              </a:spcBef>
              <a:buClr>
                <a:srgbClr val="86D1EC"/>
              </a:buClr>
              <a:buSzPct val="90000"/>
              <a:buFont typeface="Times New Roman" pitchFamily="18" charset="0"/>
              <a:buBlip>
                <a:blip r:embed="rId3"/>
              </a:buBlip>
            </a:pPr>
            <a:r>
              <a:rPr lang="en-US" sz="3200" smtClean="0">
                <a:solidFill>
                  <a:srgbClr val="FFFFFF"/>
                </a:solidFill>
                <a:latin typeface="Comic Sans MS" pitchFamily="66" charset="0"/>
                <a:hlinkClick r:id="rId4"/>
              </a:rPr>
              <a:t>https://play.kahoot.it/#/k/85eea1f7-dd9d-4403-9cd0-b60c9db31f04</a:t>
            </a:r>
            <a:endParaRPr lang="en-US" sz="3200" smtClean="0">
              <a:solidFill>
                <a:srgbClr val="FFFFFF"/>
              </a:solidFill>
              <a:latin typeface="Comic Sans MS" pitchFamily="66" charset="0"/>
            </a:endParaRPr>
          </a:p>
          <a:p>
            <a:pPr defTabSz="457200" eaLnBrk="0" hangingPunct="0">
              <a:spcBef>
                <a:spcPts val="800"/>
              </a:spcBef>
              <a:buClr>
                <a:srgbClr val="86D1EC"/>
              </a:buClr>
              <a:buSzPct val="90000"/>
              <a:buFont typeface="Times New Roman" pitchFamily="18" charset="0"/>
              <a:buBlip>
                <a:blip r:embed="rId3"/>
              </a:buBlip>
            </a:pPr>
            <a:endParaRPr lang="en-US" sz="3200" smtClean="0">
              <a:solidFill>
                <a:srgbClr val="FFFFFF"/>
              </a:solidFill>
              <a:latin typeface="Comic Sans MS" pitchFamily="66" charset="0"/>
            </a:endParaRPr>
          </a:p>
        </p:txBody>
      </p:sp>
    </p:spTree>
    <p:extLst>
      <p:ext uri="{BB962C8B-B14F-4D97-AF65-F5344CB8AC3E}">
        <p14:creationId xmlns:p14="http://schemas.microsoft.com/office/powerpoint/2010/main" val="3543663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457200" y="693738"/>
            <a:ext cx="8229600" cy="1431925"/>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00FF00"/>
                </a:solidFill>
              </a:rPr>
              <a:t>Aim:  How are protein chains made from strands of DNA?</a:t>
            </a:r>
          </a:p>
        </p:txBody>
      </p:sp>
      <p:sp>
        <p:nvSpPr>
          <p:cNvPr id="78850" name="Text Box 2"/>
          <p:cNvSpPr txBox="1">
            <a:spLocks noChangeArrowheads="1"/>
          </p:cNvSpPr>
          <p:nvPr/>
        </p:nvSpPr>
        <p:spPr bwMode="auto">
          <a:xfrm>
            <a:off x="457200" y="2667000"/>
            <a:ext cx="8229600" cy="3463925"/>
          </a:xfrm>
          <a:prstGeom prst="rect">
            <a:avLst/>
          </a:prstGeom>
          <a:noFill/>
          <a:ln w="9525">
            <a:noFill/>
            <a:round/>
            <a:headEnd/>
            <a:tailEnd/>
          </a:ln>
          <a:effectLst/>
        </p:spPr>
        <p:txBody>
          <a:bodyPr/>
          <a:lstStyle/>
          <a:p>
            <a:pPr marL="342900" indent="-339725" defTabSz="457200">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rgbClr val="FFFFFF"/>
                </a:solidFill>
              </a:rPr>
              <a:t>Do Now:  On your paper.</a:t>
            </a:r>
          </a:p>
          <a:p>
            <a:pPr marL="342900" indent="-339725" defTabSz="457200">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FFFF"/>
              </a:solidFill>
            </a:endParaRPr>
          </a:p>
          <a:p>
            <a:pPr marL="342900" indent="-339725" defTabSz="457200">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rgbClr val="FFFFFF"/>
                </a:solidFill>
              </a:rPr>
              <a:t>Notes are in </a:t>
            </a:r>
            <a:r>
              <a:rPr lang="en-US" sz="3200" dirty="0">
                <a:solidFill>
                  <a:srgbClr val="00FF00"/>
                </a:solidFill>
              </a:rPr>
              <a:t>lime green.</a:t>
            </a:r>
            <a:endParaRPr lang="en-US" sz="3200" u="sng" dirty="0">
              <a:solidFill>
                <a:srgbClr val="FFFFFF"/>
              </a:solidFill>
            </a:endParaRPr>
          </a:p>
        </p:txBody>
      </p:sp>
    </p:spTree>
    <p:extLst>
      <p:ext uri="{BB962C8B-B14F-4D97-AF65-F5344CB8AC3E}">
        <p14:creationId xmlns:p14="http://schemas.microsoft.com/office/powerpoint/2010/main" val="15424590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70C0"/>
        </a:solidFill>
        <a:effectLst/>
      </p:bgPr>
    </p:bg>
    <p:spTree>
      <p:nvGrpSpPr>
        <p:cNvPr id="1" name=""/>
        <p:cNvGrpSpPr/>
        <p:nvPr/>
      </p:nvGrpSpPr>
      <p:grpSpPr>
        <a:xfrm>
          <a:off x="0" y="0"/>
          <a:ext cx="0" cy="0"/>
          <a:chOff x="0" y="0"/>
          <a:chExt cx="0" cy="0"/>
        </a:xfrm>
      </p:grpSpPr>
      <p:sp>
        <p:nvSpPr>
          <p:cNvPr id="318467" name="Rectangle 3"/>
          <p:cNvSpPr>
            <a:spLocks noGrp="1" noChangeArrowheads="1"/>
          </p:cNvSpPr>
          <p:nvPr>
            <p:ph type="body" sz="half" idx="1"/>
          </p:nvPr>
        </p:nvSpPr>
        <p:spPr>
          <a:xfrm>
            <a:off x="1620838" y="3067050"/>
            <a:ext cx="1222375" cy="649288"/>
          </a:xfrm>
        </p:spPr>
        <p:txBody>
          <a:bodyPr/>
          <a:lstStyle/>
          <a:p>
            <a:pPr marL="0" indent="0">
              <a:buFontTx/>
              <a:buNone/>
            </a:pPr>
            <a:r>
              <a:rPr lang="en-US" altLang="zh-CN" b="1" smtClean="0">
                <a:ea typeface="SimSun" pitchFamily="2" charset="-122"/>
              </a:rPr>
              <a:t>DNA </a:t>
            </a:r>
          </a:p>
        </p:txBody>
      </p:sp>
      <p:graphicFrame>
        <p:nvGraphicFramePr>
          <p:cNvPr id="318468" name="Object 2"/>
          <p:cNvGraphicFramePr>
            <a:graphicFrameLocks noChangeAspect="1"/>
          </p:cNvGraphicFramePr>
          <p:nvPr/>
        </p:nvGraphicFramePr>
        <p:xfrm>
          <a:off x="2806700" y="3124200"/>
          <a:ext cx="1231900" cy="392113"/>
        </p:xfrm>
        <a:graphic>
          <a:graphicData uri="http://schemas.openxmlformats.org/presentationml/2006/ole">
            <mc:AlternateContent xmlns:mc="http://schemas.openxmlformats.org/markup-compatibility/2006">
              <mc:Choice xmlns:v="urn:schemas-microsoft-com:vml" Requires="v">
                <p:oleObj spid="_x0000_s1094" name="Visio" r:id="rId3" imgW="1002621" imgH="392226" progId="Visio.Drawing.6">
                  <p:embed/>
                </p:oleObj>
              </mc:Choice>
              <mc:Fallback>
                <p:oleObj name="Visio" r:id="rId3" imgW="1002621" imgH="392226"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700" y="3124200"/>
                        <a:ext cx="12319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8469" name="Rectangle 5"/>
          <p:cNvSpPr>
            <a:spLocks noChangeArrowheads="1"/>
          </p:cNvSpPr>
          <p:nvPr/>
        </p:nvSpPr>
        <p:spPr bwMode="auto">
          <a:xfrm>
            <a:off x="4191000" y="30480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457200" eaLnBrk="0" hangingPunct="0">
              <a:spcBef>
                <a:spcPct val="20000"/>
              </a:spcBef>
              <a:buClr>
                <a:srgbClr val="000000"/>
              </a:buClr>
              <a:buSzPct val="100000"/>
            </a:pPr>
            <a:r>
              <a:rPr lang="en-US" altLang="zh-CN" sz="3200" smtClean="0">
                <a:solidFill>
                  <a:srgbClr val="FFFFFF"/>
                </a:solidFill>
                <a:ea typeface="SimSun" pitchFamily="2" charset="-122"/>
              </a:rPr>
              <a:t>RNA </a:t>
            </a:r>
          </a:p>
        </p:txBody>
      </p:sp>
      <p:graphicFrame>
        <p:nvGraphicFramePr>
          <p:cNvPr id="318470" name="Object 3"/>
          <p:cNvGraphicFramePr>
            <a:graphicFrameLocks noChangeAspect="1"/>
          </p:cNvGraphicFramePr>
          <p:nvPr/>
        </p:nvGraphicFramePr>
        <p:xfrm>
          <a:off x="5334000" y="3124200"/>
          <a:ext cx="1295400" cy="392113"/>
        </p:xfrm>
        <a:graphic>
          <a:graphicData uri="http://schemas.openxmlformats.org/presentationml/2006/ole">
            <mc:AlternateContent xmlns:mc="http://schemas.openxmlformats.org/markup-compatibility/2006">
              <mc:Choice xmlns:v="urn:schemas-microsoft-com:vml" Requires="v">
                <p:oleObj spid="_x0000_s1095" name="Visio" r:id="rId5" imgW="1002621" imgH="392226" progId="Visio.Drawing.6">
                  <p:embed/>
                </p:oleObj>
              </mc:Choice>
              <mc:Fallback>
                <p:oleObj name="Visio" r:id="rId5" imgW="1002621" imgH="392226"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124200"/>
                        <a:ext cx="12954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8471" name="Rectangle 7"/>
          <p:cNvSpPr>
            <a:spLocks noChangeArrowheads="1"/>
          </p:cNvSpPr>
          <p:nvPr/>
        </p:nvSpPr>
        <p:spPr bwMode="auto">
          <a:xfrm>
            <a:off x="6705600" y="29718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457200" eaLnBrk="0" hangingPunct="0">
              <a:spcBef>
                <a:spcPct val="20000"/>
              </a:spcBef>
              <a:buClr>
                <a:srgbClr val="000000"/>
              </a:buClr>
              <a:buSzPct val="100000"/>
            </a:pPr>
            <a:r>
              <a:rPr lang="en-US" altLang="zh-CN" sz="3200" smtClean="0">
                <a:solidFill>
                  <a:srgbClr val="FFFFFF"/>
                </a:solidFill>
                <a:ea typeface="SimSun" pitchFamily="2" charset="-122"/>
              </a:rPr>
              <a:t>protein </a:t>
            </a:r>
          </a:p>
        </p:txBody>
      </p:sp>
      <p:graphicFrame>
        <p:nvGraphicFramePr>
          <p:cNvPr id="318473" name="Object 4"/>
          <p:cNvGraphicFramePr>
            <a:graphicFrameLocks noChangeAspect="1"/>
          </p:cNvGraphicFramePr>
          <p:nvPr/>
        </p:nvGraphicFramePr>
        <p:xfrm>
          <a:off x="762000" y="2587625"/>
          <a:ext cx="1320800" cy="1450975"/>
        </p:xfrm>
        <a:graphic>
          <a:graphicData uri="http://schemas.openxmlformats.org/presentationml/2006/ole">
            <mc:AlternateContent xmlns:mc="http://schemas.openxmlformats.org/markup-compatibility/2006">
              <mc:Choice xmlns:v="urn:schemas-microsoft-com:vml" Requires="v">
                <p:oleObj spid="_x0000_s1096" name="Visio" r:id="rId6" imgW="1667646" imgH="1829994" progId="Visio.Drawing.6">
                  <p:embed/>
                </p:oleObj>
              </mc:Choice>
              <mc:Fallback>
                <p:oleObj name="Visio" r:id="rId6" imgW="1667646" imgH="1829994" progId="Visio.Drawing.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587625"/>
                        <a:ext cx="132080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8478" name="Rectangle 14"/>
          <p:cNvSpPr>
            <a:spLocks noChangeArrowheads="1"/>
          </p:cNvSpPr>
          <p:nvPr/>
        </p:nvSpPr>
        <p:spPr bwMode="auto">
          <a:xfrm>
            <a:off x="2514600" y="2514600"/>
            <a:ext cx="2120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457200" eaLnBrk="0" hangingPunct="0">
              <a:spcBef>
                <a:spcPct val="20000"/>
              </a:spcBef>
              <a:buClr>
                <a:srgbClr val="000000"/>
              </a:buClr>
              <a:buSzPct val="100000"/>
            </a:pPr>
            <a:r>
              <a:rPr lang="en-US" altLang="zh-CN" sz="2400" smtClean="0">
                <a:solidFill>
                  <a:srgbClr val="00FF00"/>
                </a:solidFill>
                <a:ea typeface="SimSun" pitchFamily="2" charset="-122"/>
              </a:rPr>
              <a:t>transcription</a:t>
            </a:r>
            <a:r>
              <a:rPr lang="en-US" altLang="zh-CN" sz="2400" smtClean="0">
                <a:solidFill>
                  <a:srgbClr val="FFFFFF"/>
                </a:solidFill>
                <a:ea typeface="SimSun" pitchFamily="2" charset="-122"/>
              </a:rPr>
              <a:t> </a:t>
            </a:r>
          </a:p>
        </p:txBody>
      </p:sp>
      <p:sp>
        <p:nvSpPr>
          <p:cNvPr id="318479" name="Rectangle 15"/>
          <p:cNvSpPr>
            <a:spLocks noChangeArrowheads="1"/>
          </p:cNvSpPr>
          <p:nvPr/>
        </p:nvSpPr>
        <p:spPr bwMode="auto">
          <a:xfrm>
            <a:off x="5181600" y="2514600"/>
            <a:ext cx="1752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457200" eaLnBrk="0" hangingPunct="0">
              <a:spcBef>
                <a:spcPct val="20000"/>
              </a:spcBef>
              <a:buClr>
                <a:srgbClr val="000000"/>
              </a:buClr>
              <a:buSzPct val="100000"/>
            </a:pPr>
            <a:r>
              <a:rPr lang="en-US" altLang="zh-CN" sz="2400" smtClean="0">
                <a:solidFill>
                  <a:srgbClr val="00FF00"/>
                </a:solidFill>
                <a:ea typeface="SimSun" pitchFamily="2" charset="-122"/>
              </a:rPr>
              <a:t>translation </a:t>
            </a:r>
          </a:p>
        </p:txBody>
      </p:sp>
      <p:sp>
        <p:nvSpPr>
          <p:cNvPr id="318480" name="Rectangle 16"/>
          <p:cNvSpPr>
            <a:spLocks noChangeArrowheads="1"/>
          </p:cNvSpPr>
          <p:nvPr/>
        </p:nvSpPr>
        <p:spPr bwMode="auto">
          <a:xfrm>
            <a:off x="685800" y="2057400"/>
            <a:ext cx="1817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457200" eaLnBrk="0" hangingPunct="0">
              <a:spcBef>
                <a:spcPct val="20000"/>
              </a:spcBef>
              <a:buClr>
                <a:srgbClr val="000000"/>
              </a:buClr>
              <a:buSzPct val="100000"/>
            </a:pPr>
            <a:r>
              <a:rPr lang="en-US" altLang="zh-CN" sz="2400" smtClean="0">
                <a:solidFill>
                  <a:srgbClr val="00FF00"/>
                </a:solidFill>
                <a:ea typeface="SimSun" pitchFamily="2" charset="-122"/>
              </a:rPr>
              <a:t>replication</a:t>
            </a:r>
            <a:r>
              <a:rPr lang="en-US" altLang="zh-CN" sz="2400" smtClean="0">
                <a:solidFill>
                  <a:srgbClr val="FFFFFF"/>
                </a:solidFill>
                <a:ea typeface="SimSun" pitchFamily="2" charset="-122"/>
              </a:rPr>
              <a:t> </a:t>
            </a:r>
          </a:p>
        </p:txBody>
      </p:sp>
      <p:sp>
        <p:nvSpPr>
          <p:cNvPr id="318482" name="Rectangle 18"/>
          <p:cNvSpPr>
            <a:spLocks noChangeArrowheads="1"/>
          </p:cNvSpPr>
          <p:nvPr/>
        </p:nvSpPr>
        <p:spPr bwMode="auto">
          <a:xfrm>
            <a:off x="2362200" y="4508500"/>
            <a:ext cx="228123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57200" eaLnBrk="0" hangingPunct="0">
              <a:spcBef>
                <a:spcPct val="20000"/>
              </a:spcBef>
              <a:buClr>
                <a:srgbClr val="000000"/>
              </a:buClr>
              <a:buSzPct val="100000"/>
            </a:pPr>
            <a:r>
              <a:rPr lang="en-US" altLang="zh-CN" sz="2400" smtClean="0">
                <a:solidFill>
                  <a:srgbClr val="FFFFFF"/>
                </a:solidFill>
                <a:ea typeface="SimSun" pitchFamily="2" charset="-122"/>
              </a:rPr>
              <a:t>reverse transcription </a:t>
            </a:r>
          </a:p>
        </p:txBody>
      </p:sp>
      <p:sp>
        <p:nvSpPr>
          <p:cNvPr id="171020" name="Rectangle 19"/>
          <p:cNvSpPr>
            <a:spLocks noChangeArrowheads="1"/>
          </p:cNvSpPr>
          <p:nvPr/>
        </p:nvSpPr>
        <p:spPr bwMode="auto">
          <a:xfrm>
            <a:off x="611188" y="428625"/>
            <a:ext cx="79216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eaLnBrk="0" hangingPunct="0">
              <a:lnSpc>
                <a:spcPct val="110000"/>
              </a:lnSpc>
              <a:buClr>
                <a:srgbClr val="000000"/>
              </a:buClr>
              <a:buSzPct val="100000"/>
            </a:pPr>
            <a:r>
              <a:rPr lang="en-US" altLang="zh-CN" sz="3600" smtClean="0">
                <a:solidFill>
                  <a:srgbClr val="FFFFFF"/>
                </a:solidFill>
                <a:ea typeface="SimSun" pitchFamily="2" charset="-122"/>
              </a:rPr>
              <a:t>Central dogma</a:t>
            </a:r>
          </a:p>
        </p:txBody>
      </p:sp>
      <p:graphicFrame>
        <p:nvGraphicFramePr>
          <p:cNvPr id="318490" name="Object 5"/>
          <p:cNvGraphicFramePr>
            <a:graphicFrameLocks noGrp="1" noChangeAspect="1"/>
          </p:cNvGraphicFramePr>
          <p:nvPr>
            <p:ph sz="quarter" idx="3"/>
          </p:nvPr>
        </p:nvGraphicFramePr>
        <p:xfrm>
          <a:off x="2555875" y="3716338"/>
          <a:ext cx="1944688" cy="549275"/>
        </p:xfrm>
        <a:graphic>
          <a:graphicData uri="http://schemas.openxmlformats.org/presentationml/2006/ole">
            <mc:AlternateContent xmlns:mc="http://schemas.openxmlformats.org/markup-compatibility/2006">
              <mc:Choice xmlns:v="urn:schemas-microsoft-com:vml" Requires="v">
                <p:oleObj spid="_x0000_s1097" name="Visio" r:id="rId8" imgW="805479" imgH="227031" progId="Visio.Drawing.6">
                  <p:embed/>
                </p:oleObj>
              </mc:Choice>
              <mc:Fallback>
                <p:oleObj name="Visio" r:id="rId8" imgW="805479" imgH="227031" progId="Visio.Drawing.6">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75" y="3716338"/>
                        <a:ext cx="1944688"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1377640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18467">
                                            <p:txEl>
                                              <p:pRg st="0" end="0"/>
                                            </p:txEl>
                                          </p:spTgt>
                                        </p:tgtEl>
                                        <p:attrNameLst>
                                          <p:attrName>style.visibility</p:attrName>
                                        </p:attrNameLst>
                                      </p:cBhvr>
                                      <p:to>
                                        <p:strVal val="visible"/>
                                      </p:to>
                                    </p:set>
                                    <p:animEffect transition="in" filter="slide(fromLeft)">
                                      <p:cBhvr>
                                        <p:cTn id="7" dur="500"/>
                                        <p:tgtEl>
                                          <p:spTgt spid="318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318468"/>
                                        </p:tgtEl>
                                        <p:attrNameLst>
                                          <p:attrName>style.visibility</p:attrName>
                                        </p:attrNameLst>
                                      </p:cBhvr>
                                      <p:to>
                                        <p:strVal val="visible"/>
                                      </p:to>
                                    </p:set>
                                    <p:animEffect transition="in" filter="slide(fromLeft)">
                                      <p:cBhvr>
                                        <p:cTn id="12" dur="500"/>
                                        <p:tgtEl>
                                          <p:spTgt spid="318468"/>
                                        </p:tgtEl>
                                      </p:cBhvr>
                                    </p:animEffect>
                                  </p:childTnLst>
                                </p:cTn>
                              </p:par>
                            </p:childTnLst>
                          </p:cTn>
                        </p:par>
                        <p:par>
                          <p:cTn id="13" fill="hold" nodeType="afterGroup">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318469"/>
                                        </p:tgtEl>
                                        <p:attrNameLst>
                                          <p:attrName>style.visibility</p:attrName>
                                        </p:attrNameLst>
                                      </p:cBhvr>
                                      <p:to>
                                        <p:strVal val="visible"/>
                                      </p:to>
                                    </p:set>
                                    <p:animEffect transition="in" filter="slide(fromLeft)">
                                      <p:cBhvr>
                                        <p:cTn id="16" dur="500"/>
                                        <p:tgtEl>
                                          <p:spTgt spid="318469"/>
                                        </p:tgtEl>
                                      </p:cBhvr>
                                    </p:animEffect>
                                  </p:childTnLst>
                                </p:cTn>
                              </p:par>
                            </p:childTnLst>
                          </p:cTn>
                        </p:par>
                        <p:par>
                          <p:cTn id="17" fill="hold" nodeType="afterGroup">
                            <p:stCondLst>
                              <p:cond delay="1000"/>
                            </p:stCondLst>
                            <p:childTnLst>
                              <p:par>
                                <p:cTn id="18" presetID="12" presetClass="entr" presetSubtype="1" fill="hold" grpId="0" nodeType="afterEffect">
                                  <p:stCondLst>
                                    <p:cond delay="1000"/>
                                  </p:stCondLst>
                                  <p:childTnLst>
                                    <p:set>
                                      <p:cBhvr>
                                        <p:cTn id="19" dur="1" fill="hold">
                                          <p:stCondLst>
                                            <p:cond delay="0"/>
                                          </p:stCondLst>
                                        </p:cTn>
                                        <p:tgtEl>
                                          <p:spTgt spid="318478"/>
                                        </p:tgtEl>
                                        <p:attrNameLst>
                                          <p:attrName>style.visibility</p:attrName>
                                        </p:attrNameLst>
                                      </p:cBhvr>
                                      <p:to>
                                        <p:strVal val="visible"/>
                                      </p:to>
                                    </p:set>
                                    <p:animEffect transition="in" filter="slide(fromTop)">
                                      <p:cBhvr>
                                        <p:cTn id="20" dur="500"/>
                                        <p:tgtEl>
                                          <p:spTgt spid="31847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8" fill="hold" nodeType="clickEffect">
                                  <p:stCondLst>
                                    <p:cond delay="0"/>
                                  </p:stCondLst>
                                  <p:childTnLst>
                                    <p:set>
                                      <p:cBhvr>
                                        <p:cTn id="24" dur="1" fill="hold">
                                          <p:stCondLst>
                                            <p:cond delay="0"/>
                                          </p:stCondLst>
                                        </p:cTn>
                                        <p:tgtEl>
                                          <p:spTgt spid="318470"/>
                                        </p:tgtEl>
                                        <p:attrNameLst>
                                          <p:attrName>style.visibility</p:attrName>
                                        </p:attrNameLst>
                                      </p:cBhvr>
                                      <p:to>
                                        <p:strVal val="visible"/>
                                      </p:to>
                                    </p:set>
                                    <p:animEffect transition="in" filter="slide(fromLeft)">
                                      <p:cBhvr>
                                        <p:cTn id="25" dur="500"/>
                                        <p:tgtEl>
                                          <p:spTgt spid="318470"/>
                                        </p:tgtEl>
                                      </p:cBhvr>
                                    </p:animEffect>
                                  </p:childTnLst>
                                </p:cTn>
                              </p:par>
                            </p:childTnLst>
                          </p:cTn>
                        </p:par>
                        <p:par>
                          <p:cTn id="26" fill="hold" nodeType="afterGroup">
                            <p:stCondLst>
                              <p:cond delay="500"/>
                            </p:stCondLst>
                            <p:childTnLst>
                              <p:par>
                                <p:cTn id="27" presetID="12" presetClass="entr" presetSubtype="8" fill="hold" grpId="0" nodeType="afterEffect">
                                  <p:stCondLst>
                                    <p:cond delay="0"/>
                                  </p:stCondLst>
                                  <p:childTnLst>
                                    <p:set>
                                      <p:cBhvr>
                                        <p:cTn id="28" dur="1" fill="hold">
                                          <p:stCondLst>
                                            <p:cond delay="0"/>
                                          </p:stCondLst>
                                        </p:cTn>
                                        <p:tgtEl>
                                          <p:spTgt spid="318471"/>
                                        </p:tgtEl>
                                        <p:attrNameLst>
                                          <p:attrName>style.visibility</p:attrName>
                                        </p:attrNameLst>
                                      </p:cBhvr>
                                      <p:to>
                                        <p:strVal val="visible"/>
                                      </p:to>
                                    </p:set>
                                    <p:animEffect transition="in" filter="slide(fromLeft)">
                                      <p:cBhvr>
                                        <p:cTn id="29" dur="500"/>
                                        <p:tgtEl>
                                          <p:spTgt spid="318471"/>
                                        </p:tgtEl>
                                      </p:cBhvr>
                                    </p:animEffect>
                                  </p:childTnLst>
                                </p:cTn>
                              </p:par>
                            </p:childTnLst>
                          </p:cTn>
                        </p:par>
                        <p:par>
                          <p:cTn id="30" fill="hold" nodeType="afterGroup">
                            <p:stCondLst>
                              <p:cond delay="1000"/>
                            </p:stCondLst>
                            <p:childTnLst>
                              <p:par>
                                <p:cTn id="31" presetID="12" presetClass="entr" presetSubtype="1" fill="hold" grpId="0" nodeType="afterEffect">
                                  <p:stCondLst>
                                    <p:cond delay="1000"/>
                                  </p:stCondLst>
                                  <p:childTnLst>
                                    <p:set>
                                      <p:cBhvr>
                                        <p:cTn id="32" dur="1" fill="hold">
                                          <p:stCondLst>
                                            <p:cond delay="0"/>
                                          </p:stCondLst>
                                        </p:cTn>
                                        <p:tgtEl>
                                          <p:spTgt spid="318479"/>
                                        </p:tgtEl>
                                        <p:attrNameLst>
                                          <p:attrName>style.visibility</p:attrName>
                                        </p:attrNameLst>
                                      </p:cBhvr>
                                      <p:to>
                                        <p:strVal val="visible"/>
                                      </p:to>
                                    </p:set>
                                    <p:animEffect transition="in" filter="slide(fromTop)">
                                      <p:cBhvr>
                                        <p:cTn id="33" dur="500"/>
                                        <p:tgtEl>
                                          <p:spTgt spid="31847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318473"/>
                                        </p:tgtEl>
                                        <p:attrNameLst>
                                          <p:attrName>style.visibility</p:attrName>
                                        </p:attrNameLst>
                                      </p:cBhvr>
                                      <p:to>
                                        <p:strVal val="visible"/>
                                      </p:to>
                                    </p:set>
                                    <p:animEffect transition="in" filter="wipe(down)">
                                      <p:cBhvr>
                                        <p:cTn id="38" dur="500"/>
                                        <p:tgtEl>
                                          <p:spTgt spid="318473"/>
                                        </p:tgtEl>
                                      </p:cBhvr>
                                    </p:animEffect>
                                  </p:childTnLst>
                                </p:cTn>
                              </p:par>
                            </p:childTnLst>
                          </p:cTn>
                        </p:par>
                        <p:par>
                          <p:cTn id="39" fill="hold" nodeType="afterGroup">
                            <p:stCondLst>
                              <p:cond delay="500"/>
                            </p:stCondLst>
                            <p:childTnLst>
                              <p:par>
                                <p:cTn id="40" presetID="12" presetClass="entr" presetSubtype="1" fill="hold" grpId="0" nodeType="afterEffect">
                                  <p:stCondLst>
                                    <p:cond delay="1000"/>
                                  </p:stCondLst>
                                  <p:childTnLst>
                                    <p:set>
                                      <p:cBhvr>
                                        <p:cTn id="41" dur="1" fill="hold">
                                          <p:stCondLst>
                                            <p:cond delay="0"/>
                                          </p:stCondLst>
                                        </p:cTn>
                                        <p:tgtEl>
                                          <p:spTgt spid="318480"/>
                                        </p:tgtEl>
                                        <p:attrNameLst>
                                          <p:attrName>style.visibility</p:attrName>
                                        </p:attrNameLst>
                                      </p:cBhvr>
                                      <p:to>
                                        <p:strVal val="visible"/>
                                      </p:to>
                                    </p:set>
                                    <p:animEffect transition="in" filter="slide(fromTop)">
                                      <p:cBhvr>
                                        <p:cTn id="42" dur="500"/>
                                        <p:tgtEl>
                                          <p:spTgt spid="3184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318490"/>
                                        </p:tgtEl>
                                        <p:attrNameLst>
                                          <p:attrName>style.visibility</p:attrName>
                                        </p:attrNameLst>
                                      </p:cBhvr>
                                      <p:to>
                                        <p:strVal val="visible"/>
                                      </p:to>
                                    </p:set>
                                    <p:animEffect transition="in" filter="wipe(right)">
                                      <p:cBhvr>
                                        <p:cTn id="47" dur="500"/>
                                        <p:tgtEl>
                                          <p:spTgt spid="318490"/>
                                        </p:tgtEl>
                                      </p:cBhvr>
                                    </p:animEffect>
                                  </p:childTnLst>
                                </p:cTn>
                              </p:par>
                            </p:childTnLst>
                          </p:cTn>
                        </p:par>
                        <p:par>
                          <p:cTn id="48" fill="hold" nodeType="afterGroup">
                            <p:stCondLst>
                              <p:cond delay="500"/>
                            </p:stCondLst>
                            <p:childTnLst>
                              <p:par>
                                <p:cTn id="49" presetID="12" presetClass="entr" presetSubtype="4" fill="hold" grpId="0" nodeType="afterEffect">
                                  <p:stCondLst>
                                    <p:cond delay="0"/>
                                  </p:stCondLst>
                                  <p:childTnLst>
                                    <p:set>
                                      <p:cBhvr>
                                        <p:cTn id="50" dur="1" fill="hold">
                                          <p:stCondLst>
                                            <p:cond delay="0"/>
                                          </p:stCondLst>
                                        </p:cTn>
                                        <p:tgtEl>
                                          <p:spTgt spid="318482"/>
                                        </p:tgtEl>
                                        <p:attrNameLst>
                                          <p:attrName>style.visibility</p:attrName>
                                        </p:attrNameLst>
                                      </p:cBhvr>
                                      <p:to>
                                        <p:strVal val="visible"/>
                                      </p:to>
                                    </p:set>
                                    <p:animEffect transition="in" filter="slide(fromBottom)">
                                      <p:cBhvr>
                                        <p:cTn id="51" dur="500"/>
                                        <p:tgtEl>
                                          <p:spTgt spid="318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7" grpId="0" build="p" autoUpdateAnimBg="0"/>
      <p:bldP spid="318469" grpId="0" autoUpdateAnimBg="0"/>
      <p:bldP spid="318471" grpId="0" autoUpdateAnimBg="0"/>
      <p:bldP spid="318478" grpId="0" autoUpdateAnimBg="0"/>
      <p:bldP spid="318479" grpId="0" autoUpdateAnimBg="0"/>
      <p:bldP spid="318480" grpId="0" autoUpdateAnimBg="0"/>
      <p:bldP spid="318482"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2050" name="Picture 2" descr="C:\Users\gpokela\Downloads\IMG_13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6646"/>
            <a:ext cx="9144000" cy="566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429057"/>
      </p:ext>
    </p:extLst>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79873"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a:solidFill>
                  <a:srgbClr val="FFFFFF"/>
                </a:solidFill>
                <a:effectLst>
                  <a:outerShdw blurRad="38100" dist="38100" dir="2700000" algn="tl">
                    <a:srgbClr val="000000"/>
                  </a:outerShdw>
                </a:effectLst>
              </a:rPr>
              <a:t>Analogy: Rare book in a library</a:t>
            </a:r>
          </a:p>
        </p:txBody>
      </p:sp>
      <p:sp>
        <p:nvSpPr>
          <p:cNvPr id="79874" name="Text Box 2"/>
          <p:cNvSpPr txBox="1">
            <a:spLocks noChangeArrowheads="1"/>
          </p:cNvSpPr>
          <p:nvPr/>
        </p:nvSpPr>
        <p:spPr bwMode="auto">
          <a:xfrm>
            <a:off x="457200" y="1600200"/>
            <a:ext cx="8229600" cy="1676400"/>
          </a:xfrm>
          <a:prstGeom prst="rect">
            <a:avLst/>
          </a:prstGeom>
          <a:noFill/>
          <a:ln w="9525">
            <a:noFill/>
            <a:round/>
            <a:headEnd/>
            <a:tailEnd/>
          </a:ln>
          <a:effectLst/>
        </p:spPr>
        <p:txBody>
          <a:bodyPr/>
          <a:lstStyle/>
          <a:p>
            <a:pPr marL="339725" indent="-339725" defTabSz="457200">
              <a:spcBef>
                <a:spcPts val="800"/>
              </a:spcBef>
              <a:buClr>
                <a:srgbClr val="86D1EC"/>
              </a:buClr>
              <a:buSzPct val="90000"/>
              <a:buFont typeface="Wingdings" charset="2"/>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ffectLst>
                  <a:outerShdw blurRad="38100" dist="38100" dir="2700000" algn="tl">
                    <a:srgbClr val="000000"/>
                  </a:outerShdw>
                </a:effectLst>
              </a:rPr>
              <a:t>DNA </a:t>
            </a:r>
            <a:r>
              <a:rPr lang="en-US" sz="3200" dirty="0">
                <a:solidFill>
                  <a:srgbClr val="00FF00"/>
                </a:solidFill>
                <a:effectLst>
                  <a:outerShdw blurRad="38100" dist="38100" dir="2700000" algn="tl">
                    <a:srgbClr val="000000"/>
                  </a:outerShdw>
                </a:effectLst>
              </a:rPr>
              <a:t>can’t leave the nucleus</a:t>
            </a:r>
            <a:r>
              <a:rPr lang="en-US" sz="3200" dirty="0">
                <a:solidFill>
                  <a:srgbClr val="FFFFFF"/>
                </a:solidFill>
                <a:effectLst>
                  <a:outerShdw blurRad="38100" dist="38100" dir="2700000" algn="tl">
                    <a:srgbClr val="000000"/>
                  </a:outerShdw>
                </a:effectLst>
              </a:rPr>
              <a:t>- think of it as a </a:t>
            </a:r>
            <a:r>
              <a:rPr lang="en-US" sz="3200" dirty="0">
                <a:solidFill>
                  <a:srgbClr val="00FF00"/>
                </a:solidFill>
                <a:effectLst>
                  <a:outerShdw blurRad="38100" dist="38100" dir="2700000" algn="tl">
                    <a:srgbClr val="000000"/>
                  </a:outerShdw>
                </a:effectLst>
              </a:rPr>
              <a:t>rare book </a:t>
            </a:r>
            <a:r>
              <a:rPr lang="en-US" sz="3200" dirty="0">
                <a:solidFill>
                  <a:srgbClr val="FFFFFF"/>
                </a:solidFill>
                <a:effectLst>
                  <a:outerShdw blurRad="38100" dist="38100" dir="2700000" algn="tl">
                    <a:srgbClr val="000000"/>
                  </a:outerShdw>
                </a:effectLst>
              </a:rPr>
              <a:t>written in </a:t>
            </a:r>
            <a:r>
              <a:rPr lang="en-US" sz="3200" dirty="0">
                <a:solidFill>
                  <a:srgbClr val="00FF00"/>
                </a:solidFill>
                <a:effectLst>
                  <a:outerShdw blurRad="38100" dist="38100" dir="2700000" algn="tl">
                    <a:srgbClr val="000000"/>
                  </a:outerShdw>
                </a:effectLst>
              </a:rPr>
              <a:t>Greek</a:t>
            </a:r>
            <a:r>
              <a:rPr lang="en-US" sz="3200" dirty="0">
                <a:solidFill>
                  <a:srgbClr val="FFFFFF"/>
                </a:solidFill>
                <a:effectLst>
                  <a:outerShdw blurRad="38100" dist="38100" dir="2700000" algn="tl">
                    <a:srgbClr val="000000"/>
                  </a:outerShdw>
                </a:effectLst>
              </a:rPr>
              <a:t> that </a:t>
            </a:r>
            <a:r>
              <a:rPr lang="en-US" sz="3200" dirty="0">
                <a:solidFill>
                  <a:srgbClr val="00FF00"/>
                </a:solidFill>
                <a:effectLst>
                  <a:outerShdw blurRad="38100" dist="38100" dir="2700000" algn="tl">
                    <a:srgbClr val="000000"/>
                  </a:outerShdw>
                </a:effectLst>
              </a:rPr>
              <a:t>can’t leave</a:t>
            </a:r>
            <a:r>
              <a:rPr lang="en-US" sz="3200" dirty="0">
                <a:solidFill>
                  <a:srgbClr val="FFFFFF"/>
                </a:solidFill>
                <a:effectLst>
                  <a:outerShdw blurRad="38100" dist="38100" dir="2700000" algn="tl">
                    <a:srgbClr val="000000"/>
                  </a:outerShdw>
                </a:effectLst>
              </a:rPr>
              <a:t> the library.</a:t>
            </a:r>
          </a:p>
        </p:txBody>
      </p:sp>
      <p:pic>
        <p:nvPicPr>
          <p:cNvPr id="172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352800"/>
            <a:ext cx="3429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20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743200"/>
            <a:ext cx="28384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9828220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457200" y="133350"/>
            <a:ext cx="8229600" cy="1431925"/>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effectLst>
                  <a:outerShdw blurRad="38100" dist="38100" dir="2700000" algn="tl">
                    <a:srgbClr val="000000"/>
                  </a:outerShdw>
                </a:effectLst>
              </a:rPr>
              <a:t>Transcription:  Getting the message out of the library</a:t>
            </a:r>
          </a:p>
        </p:txBody>
      </p:sp>
      <p:sp>
        <p:nvSpPr>
          <p:cNvPr id="80898" name="Text Box 2"/>
          <p:cNvSpPr txBox="1">
            <a:spLocks noChangeArrowheads="1"/>
          </p:cNvSpPr>
          <p:nvPr/>
        </p:nvSpPr>
        <p:spPr bwMode="auto">
          <a:xfrm>
            <a:off x="457200" y="1600200"/>
            <a:ext cx="8229600" cy="3219450"/>
          </a:xfrm>
          <a:prstGeom prst="rect">
            <a:avLst/>
          </a:prstGeom>
          <a:noFill/>
          <a:ln w="9525">
            <a:noFill/>
            <a:round/>
            <a:headEnd/>
            <a:tailEnd/>
          </a:ln>
          <a:effectLst/>
        </p:spPr>
        <p:txBody>
          <a:bodyPr/>
          <a:lstStyle/>
          <a:p>
            <a:pPr marL="339725" indent="-339725" defTabSz="457200">
              <a:spcBef>
                <a:spcPts val="800"/>
              </a:spcBef>
              <a:buClr>
                <a:srgbClr val="86D1EC"/>
              </a:buClr>
              <a:buSzPct val="90000"/>
              <a:buFont typeface="Wingdings" charset="2"/>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00FF00"/>
                </a:solidFill>
                <a:effectLst>
                  <a:outerShdw blurRad="38100" dist="38100" dir="2700000" algn="tl">
                    <a:srgbClr val="000000"/>
                  </a:outerShdw>
                </a:effectLst>
              </a:rPr>
              <a:t>TRANSCRIPTION</a:t>
            </a:r>
            <a:r>
              <a:rPr lang="en-US" sz="3200" dirty="0">
                <a:solidFill>
                  <a:srgbClr val="FFFFFF"/>
                </a:solidFill>
                <a:effectLst>
                  <a:outerShdw blurRad="38100" dist="38100" dir="2700000" algn="tl">
                    <a:srgbClr val="000000"/>
                  </a:outerShdw>
                </a:effectLst>
              </a:rPr>
              <a:t> </a:t>
            </a:r>
            <a:r>
              <a:rPr lang="en-US" sz="3200" dirty="0">
                <a:solidFill>
                  <a:srgbClr val="FFFFFF"/>
                </a:solidFill>
                <a:effectLst>
                  <a:outerShdw blurRad="38100" dist="38100" dir="2700000" algn="tl">
                    <a:srgbClr val="000000"/>
                  </a:outerShdw>
                </a:effectLst>
                <a:latin typeface="Wingdings" charset="2"/>
              </a:rPr>
              <a:t></a:t>
            </a:r>
            <a:r>
              <a:rPr lang="en-US" sz="3200" dirty="0">
                <a:solidFill>
                  <a:srgbClr val="FFFFFF"/>
                </a:solidFill>
                <a:effectLst>
                  <a:outerShdw blurRad="38100" dist="38100" dir="2700000" algn="tl">
                    <a:srgbClr val="000000"/>
                  </a:outerShdw>
                </a:effectLst>
              </a:rPr>
              <a:t> </a:t>
            </a:r>
            <a:r>
              <a:rPr lang="en-US" sz="3200" dirty="0">
                <a:solidFill>
                  <a:srgbClr val="00FF00"/>
                </a:solidFill>
                <a:effectLst>
                  <a:outerShdw blurRad="38100" dist="38100" dir="2700000" algn="tl">
                    <a:srgbClr val="000000"/>
                  </a:outerShdw>
                </a:effectLst>
              </a:rPr>
              <a:t>mRNA</a:t>
            </a:r>
            <a:r>
              <a:rPr lang="en-US" sz="3200" dirty="0">
                <a:solidFill>
                  <a:srgbClr val="FFFFFF"/>
                </a:solidFill>
                <a:effectLst>
                  <a:outerShdw blurRad="38100" dist="38100" dir="2700000" algn="tl">
                    <a:srgbClr val="000000"/>
                  </a:outerShdw>
                </a:effectLst>
              </a:rPr>
              <a:t>, which can go outside of the nucleus, is made.</a:t>
            </a:r>
          </a:p>
          <a:p>
            <a:pPr marL="339725" indent="-339725" defTabSz="457200">
              <a:spcBef>
                <a:spcPts val="800"/>
              </a:spcBef>
              <a:buClr>
                <a:srgbClr val="86D1EC"/>
              </a:buClr>
              <a:buSzPct val="90000"/>
              <a:buFont typeface="Wingdings" charset="2"/>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ffectLst>
                  <a:outerShdw blurRad="38100" dist="38100" dir="2700000" algn="tl">
                    <a:srgbClr val="000000"/>
                  </a:outerShdw>
                </a:effectLst>
              </a:rPr>
              <a:t>THINK:  to “</a:t>
            </a:r>
            <a:r>
              <a:rPr lang="en-US" sz="3200" dirty="0">
                <a:solidFill>
                  <a:srgbClr val="00FF00"/>
                </a:solidFill>
                <a:effectLst>
                  <a:outerShdw blurRad="38100" dist="38100" dir="2700000" algn="tl">
                    <a:srgbClr val="000000"/>
                  </a:outerShdw>
                </a:effectLst>
              </a:rPr>
              <a:t>transcribe</a:t>
            </a:r>
            <a:r>
              <a:rPr lang="en-US" sz="3200" dirty="0">
                <a:solidFill>
                  <a:srgbClr val="FFFFFF"/>
                </a:solidFill>
                <a:effectLst>
                  <a:outerShdw blurRad="38100" dist="38100" dir="2700000" algn="tl">
                    <a:srgbClr val="000000"/>
                  </a:outerShdw>
                </a:effectLst>
              </a:rPr>
              <a:t>” = </a:t>
            </a:r>
            <a:r>
              <a:rPr lang="en-US" sz="3200" dirty="0">
                <a:solidFill>
                  <a:srgbClr val="00FF00"/>
                </a:solidFill>
                <a:effectLst>
                  <a:outerShdw blurRad="38100" dist="38100" dir="2700000" algn="tl">
                    <a:srgbClr val="000000"/>
                  </a:outerShdw>
                </a:effectLst>
              </a:rPr>
              <a:t>copy something </a:t>
            </a:r>
            <a:r>
              <a:rPr lang="en-US" sz="3200" dirty="0">
                <a:solidFill>
                  <a:srgbClr val="FFFFFF"/>
                </a:solidFill>
                <a:effectLst>
                  <a:outerShdw blurRad="38100" dist="38100" dir="2700000" algn="tl">
                    <a:srgbClr val="000000"/>
                  </a:outerShdw>
                </a:effectLst>
              </a:rPr>
              <a:t>down.  The rare book is being copied onto other paper.  (It’s still in Greek, though.)</a:t>
            </a:r>
          </a:p>
          <a:p>
            <a:pPr marL="339725" indent="-339725" defTabSz="457200">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3200" dirty="0">
              <a:solidFill>
                <a:srgbClr val="FFFFFF"/>
              </a:solidFill>
              <a:effectLst>
                <a:outerShdw blurRad="38100" dist="38100" dir="2700000" algn="tl">
                  <a:srgbClr val="000000"/>
                </a:outerShdw>
              </a:effectLst>
            </a:endParaRPr>
          </a:p>
        </p:txBody>
      </p:sp>
      <p:pic>
        <p:nvPicPr>
          <p:cNvPr id="1730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267200"/>
            <a:ext cx="220980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306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42672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351241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81921" name="Text Box 1"/>
          <p:cNvSpPr txBox="1">
            <a:spLocks noChangeArrowheads="1"/>
          </p:cNvSpPr>
          <p:nvPr/>
        </p:nvSpPr>
        <p:spPr bwMode="auto">
          <a:xfrm>
            <a:off x="457200" y="133350"/>
            <a:ext cx="8229600" cy="1431925"/>
          </a:xfrm>
          <a:prstGeom prst="rect">
            <a:avLst/>
          </a:prstGeom>
          <a:noFill/>
          <a:ln w="9525">
            <a:noFill/>
            <a:round/>
            <a:headEnd/>
            <a:tailEnd/>
          </a:ln>
          <a:effectLst/>
        </p:spPr>
        <p:txBody>
          <a:bodyPr anchor="ct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effectLst>
                  <a:outerShdw blurRad="38100" dist="38100" dir="2700000" algn="tl">
                    <a:srgbClr val="000000"/>
                  </a:outerShdw>
                </a:effectLst>
              </a:rPr>
              <a:t>Translation:  making the message readable to the cell</a:t>
            </a:r>
          </a:p>
        </p:txBody>
      </p:sp>
      <p:sp>
        <p:nvSpPr>
          <p:cNvPr id="81922" name="Text Box 2"/>
          <p:cNvSpPr txBox="1">
            <a:spLocks noChangeArrowheads="1"/>
          </p:cNvSpPr>
          <p:nvPr/>
        </p:nvSpPr>
        <p:spPr bwMode="auto">
          <a:xfrm>
            <a:off x="457200" y="1600200"/>
            <a:ext cx="8229600" cy="2667000"/>
          </a:xfrm>
          <a:prstGeom prst="rect">
            <a:avLst/>
          </a:prstGeom>
          <a:noFill/>
          <a:ln w="9525">
            <a:noFill/>
            <a:round/>
            <a:headEnd/>
            <a:tailEnd/>
          </a:ln>
          <a:effectLst/>
        </p:spPr>
        <p:txBody>
          <a:bodyPr/>
          <a:lstStyle/>
          <a:p>
            <a:pPr marL="339725" indent="-339725" defTabSz="457200">
              <a:spcBef>
                <a:spcPts val="800"/>
              </a:spcBef>
              <a:buClr>
                <a:srgbClr val="86D1EC"/>
              </a:buClr>
              <a:buSzPct val="90000"/>
              <a:buFont typeface="Wingdings" charset="2"/>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00FF00"/>
                </a:solidFill>
                <a:effectLst>
                  <a:outerShdw blurRad="38100" dist="38100" dir="2700000" algn="tl">
                    <a:srgbClr val="000000"/>
                  </a:outerShdw>
                </a:effectLst>
              </a:rPr>
              <a:t>Translation</a:t>
            </a:r>
            <a:r>
              <a:rPr lang="en-US" sz="3200" dirty="0">
                <a:solidFill>
                  <a:srgbClr val="FFFFFF"/>
                </a:solidFill>
                <a:effectLst>
                  <a:outerShdw blurRad="38100" dist="38100" dir="2700000" algn="tl">
                    <a:srgbClr val="000000"/>
                  </a:outerShdw>
                </a:effectLst>
              </a:rPr>
              <a:t> </a:t>
            </a:r>
            <a:r>
              <a:rPr lang="en-US" sz="3200" dirty="0">
                <a:solidFill>
                  <a:srgbClr val="FFFFFF"/>
                </a:solidFill>
                <a:effectLst>
                  <a:outerShdw blurRad="38100" dist="38100" dir="2700000" algn="tl">
                    <a:srgbClr val="000000"/>
                  </a:outerShdw>
                </a:effectLst>
                <a:latin typeface="Wingdings" charset="2"/>
              </a:rPr>
              <a:t></a:t>
            </a:r>
            <a:r>
              <a:rPr lang="en-US" sz="3200" dirty="0">
                <a:solidFill>
                  <a:srgbClr val="FFFFFF"/>
                </a:solidFill>
                <a:effectLst>
                  <a:outerShdw blurRad="38100" dist="38100" dir="2700000" algn="tl">
                    <a:srgbClr val="000000"/>
                  </a:outerShdw>
                </a:effectLst>
              </a:rPr>
              <a:t> </a:t>
            </a:r>
            <a:r>
              <a:rPr lang="en-US" sz="3200" dirty="0">
                <a:solidFill>
                  <a:srgbClr val="00FF00"/>
                </a:solidFill>
                <a:effectLst>
                  <a:outerShdw blurRad="38100" dist="38100" dir="2700000" algn="tl">
                    <a:srgbClr val="000000"/>
                  </a:outerShdw>
                </a:effectLst>
              </a:rPr>
              <a:t>Nucleotide message </a:t>
            </a:r>
            <a:r>
              <a:rPr lang="en-US" sz="3200" dirty="0">
                <a:solidFill>
                  <a:srgbClr val="FFFFFF"/>
                </a:solidFill>
                <a:effectLst>
                  <a:outerShdw blurRad="38100" dist="38100" dir="2700000" algn="tl">
                    <a:srgbClr val="000000"/>
                  </a:outerShdw>
                </a:effectLst>
              </a:rPr>
              <a:t>gets converted into a </a:t>
            </a:r>
            <a:r>
              <a:rPr lang="en-US" sz="3200" dirty="0">
                <a:solidFill>
                  <a:srgbClr val="00FF00"/>
                </a:solidFill>
                <a:effectLst>
                  <a:outerShdw blurRad="38100" dist="38100" dir="2700000" algn="tl">
                    <a:srgbClr val="000000"/>
                  </a:outerShdw>
                </a:effectLst>
              </a:rPr>
              <a:t>protein</a:t>
            </a:r>
          </a:p>
          <a:p>
            <a:pPr marL="339725" indent="-339725" defTabSz="457200">
              <a:spcBef>
                <a:spcPts val="800"/>
              </a:spcBef>
              <a:buClr>
                <a:srgbClr val="86D1EC"/>
              </a:buClr>
              <a:buSzPct val="90000"/>
              <a:buFont typeface="Wingdings" charset="2"/>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00FF00"/>
                </a:solidFill>
                <a:effectLst>
                  <a:outerShdw blurRad="38100" dist="38100" dir="2700000" algn="tl">
                    <a:srgbClr val="000000"/>
                  </a:outerShdw>
                </a:effectLst>
              </a:rPr>
              <a:t>mRNA</a:t>
            </a:r>
            <a:r>
              <a:rPr lang="en-US" sz="3200" dirty="0">
                <a:solidFill>
                  <a:srgbClr val="FFFFFF"/>
                </a:solidFill>
                <a:effectLst>
                  <a:outerShdw blurRad="38100" dist="38100" dir="2700000" algn="tl">
                    <a:srgbClr val="000000"/>
                  </a:outerShdw>
                </a:effectLst>
              </a:rPr>
              <a:t> attaches to </a:t>
            </a:r>
            <a:r>
              <a:rPr lang="en-US" sz="3200" dirty="0" err="1">
                <a:solidFill>
                  <a:srgbClr val="00FF00"/>
                </a:solidFill>
                <a:effectLst>
                  <a:outerShdw blurRad="38100" dist="38100" dir="2700000" algn="tl">
                    <a:srgbClr val="000000"/>
                  </a:outerShdw>
                </a:effectLst>
              </a:rPr>
              <a:t>tRNA</a:t>
            </a:r>
            <a:r>
              <a:rPr lang="en-US" sz="3200" dirty="0">
                <a:solidFill>
                  <a:srgbClr val="FFFFFF"/>
                </a:solidFill>
                <a:effectLst>
                  <a:outerShdw blurRad="38100" dist="38100" dir="2700000" algn="tl">
                    <a:srgbClr val="000000"/>
                  </a:outerShdw>
                </a:effectLst>
              </a:rPr>
              <a:t>, which codes for </a:t>
            </a:r>
            <a:r>
              <a:rPr lang="en-US" sz="3200" dirty="0">
                <a:solidFill>
                  <a:srgbClr val="00FF00"/>
                </a:solidFill>
                <a:effectLst>
                  <a:outerShdw blurRad="38100" dist="38100" dir="2700000" algn="tl">
                    <a:srgbClr val="000000"/>
                  </a:outerShdw>
                </a:effectLst>
              </a:rPr>
              <a:t>amino acids </a:t>
            </a:r>
            <a:r>
              <a:rPr lang="en-US" sz="3200" dirty="0">
                <a:solidFill>
                  <a:srgbClr val="FFFFFF"/>
                </a:solidFill>
                <a:effectLst>
                  <a:outerShdw blurRad="38100" dist="38100" dir="2700000" algn="tl">
                    <a:srgbClr val="000000"/>
                  </a:outerShdw>
                </a:effectLst>
              </a:rPr>
              <a:t>(</a:t>
            </a:r>
            <a:r>
              <a:rPr lang="en-US" sz="3200" dirty="0">
                <a:solidFill>
                  <a:srgbClr val="00FF00"/>
                </a:solidFill>
                <a:effectLst>
                  <a:outerShdw blurRad="38100" dist="38100" dir="2700000" algn="tl">
                    <a:srgbClr val="000000"/>
                  </a:outerShdw>
                </a:effectLst>
              </a:rPr>
              <a:t>proteins</a:t>
            </a:r>
            <a:r>
              <a:rPr lang="en-US" sz="3200" dirty="0">
                <a:solidFill>
                  <a:srgbClr val="FFFFFF"/>
                </a:solidFill>
                <a:effectLst>
                  <a:outerShdw blurRad="38100" dist="38100" dir="2700000" algn="tl">
                    <a:srgbClr val="000000"/>
                  </a:outerShdw>
                </a:effectLst>
              </a:rPr>
              <a:t>)</a:t>
            </a:r>
          </a:p>
          <a:p>
            <a:pPr marL="339725" indent="-339725" defTabSz="457200">
              <a:spcBef>
                <a:spcPts val="800"/>
              </a:spcBef>
              <a:buClr>
                <a:srgbClr val="86D1EC"/>
              </a:buClr>
              <a:buSzPct val="90000"/>
              <a:buFont typeface="Wingdings" charset="2"/>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effectLst>
                  <a:outerShdw blurRad="38100" dist="38100" dir="2700000" algn="tl">
                    <a:srgbClr val="000000"/>
                  </a:outerShdw>
                </a:effectLst>
              </a:rPr>
              <a:t>NOW our rare book is </a:t>
            </a:r>
            <a:r>
              <a:rPr lang="en-US" sz="3200" dirty="0">
                <a:solidFill>
                  <a:srgbClr val="00FF00"/>
                </a:solidFill>
                <a:effectLst>
                  <a:outerShdw blurRad="38100" dist="38100" dir="2700000" algn="tl">
                    <a:srgbClr val="000000"/>
                  </a:outerShdw>
                </a:effectLst>
              </a:rPr>
              <a:t>in English</a:t>
            </a:r>
            <a:r>
              <a:rPr lang="en-US" sz="3200" dirty="0">
                <a:solidFill>
                  <a:srgbClr val="FFFFFF"/>
                </a:solidFill>
                <a:effectLst>
                  <a:outerShdw blurRad="38100" dist="38100" dir="2700000" algn="tl">
                    <a:srgbClr val="000000"/>
                  </a:outerShdw>
                </a:effectLst>
              </a:rPr>
              <a:t>, so everyone can read it!</a:t>
            </a:r>
          </a:p>
        </p:txBody>
      </p:sp>
      <p:pic>
        <p:nvPicPr>
          <p:cNvPr id="174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800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0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267200"/>
            <a:ext cx="18653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7201842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685800" y="228600"/>
            <a:ext cx="7772400" cy="762000"/>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Vocabulary</a:t>
            </a:r>
          </a:p>
        </p:txBody>
      </p:sp>
      <p:sp>
        <p:nvSpPr>
          <p:cNvPr id="31746" name="Text Box 2"/>
          <p:cNvSpPr txBox="1">
            <a:spLocks noChangeArrowheads="1"/>
          </p:cNvSpPr>
          <p:nvPr/>
        </p:nvSpPr>
        <p:spPr bwMode="auto">
          <a:xfrm>
            <a:off x="381000" y="990600"/>
            <a:ext cx="8382000" cy="5562600"/>
          </a:xfrm>
          <a:prstGeom prst="rect">
            <a:avLst/>
          </a:prstGeom>
          <a:noFill/>
          <a:ln w="9525">
            <a:noFill/>
            <a:round/>
            <a:headEnd/>
            <a:tailEnd/>
          </a:ln>
          <a:effectLst/>
        </p:spPr>
        <p:txBody>
          <a:bodyPr/>
          <a:lstStyle/>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b="1" dirty="0">
                <a:solidFill>
                  <a:srgbClr val="FFCC00"/>
                </a:solidFill>
                <a:latin typeface="Comic Sans MS" panose="030F0702030302020204" pitchFamily="66" charset="0"/>
              </a:rPr>
              <a:t>Allele- </a:t>
            </a:r>
            <a:r>
              <a:rPr lang="en-US" sz="3200" b="1" dirty="0">
                <a:solidFill>
                  <a:srgbClr val="FFFFFF"/>
                </a:solidFill>
                <a:latin typeface="Comic Sans MS" panose="030F0702030302020204" pitchFamily="66" charset="0"/>
              </a:rPr>
              <a:t>a</a:t>
            </a:r>
            <a:r>
              <a:rPr lang="en-US" sz="3200" b="1" dirty="0">
                <a:solidFill>
                  <a:srgbClr val="FFCC00"/>
                </a:solidFill>
                <a:latin typeface="Comic Sans MS" panose="030F0702030302020204" pitchFamily="66" charset="0"/>
              </a:rPr>
              <a:t> form </a:t>
            </a:r>
            <a:r>
              <a:rPr lang="en-US" sz="3200" b="1" dirty="0">
                <a:solidFill>
                  <a:srgbClr val="FFFFFF"/>
                </a:solidFill>
                <a:latin typeface="Comic Sans MS" panose="030F0702030302020204" pitchFamily="66" charset="0"/>
              </a:rPr>
              <a:t>of a</a:t>
            </a:r>
            <a:r>
              <a:rPr lang="en-US" sz="3200" b="1" dirty="0">
                <a:solidFill>
                  <a:srgbClr val="FFCC00"/>
                </a:solidFill>
                <a:latin typeface="Comic Sans MS" panose="030F0702030302020204" pitchFamily="66" charset="0"/>
              </a:rPr>
              <a:t> gene</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b="1" u="sng" dirty="0">
                <a:solidFill>
                  <a:srgbClr val="FFCC00"/>
                </a:solidFill>
                <a:latin typeface="Comic Sans MS" panose="030F0702030302020204" pitchFamily="66" charset="0"/>
              </a:rPr>
              <a:t>Gen</a:t>
            </a:r>
            <a:r>
              <a:rPr lang="en-US" sz="3200" b="1" dirty="0">
                <a:solidFill>
                  <a:srgbClr val="FFCC00"/>
                </a:solidFill>
                <a:latin typeface="Comic Sans MS" panose="030F0702030302020204" pitchFamily="66" charset="0"/>
              </a:rPr>
              <a:t>otype</a:t>
            </a:r>
            <a:r>
              <a:rPr lang="en-US" sz="3200" dirty="0">
                <a:solidFill>
                  <a:srgbClr val="FFCC00"/>
                </a:solidFill>
                <a:latin typeface="Comic Sans MS" panose="030F0702030302020204" pitchFamily="66" charset="0"/>
              </a:rPr>
              <a:t> – </a:t>
            </a:r>
            <a:r>
              <a:rPr lang="en-US" sz="3200" dirty="0" smtClean="0">
                <a:solidFill>
                  <a:srgbClr val="FFFFFF"/>
                </a:solidFill>
                <a:latin typeface="Comic Sans MS" panose="030F0702030302020204" pitchFamily="66" charset="0"/>
              </a:rPr>
              <a:t>what the </a:t>
            </a:r>
            <a:r>
              <a:rPr lang="en-US" sz="3200" u="sng" dirty="0" smtClean="0">
                <a:solidFill>
                  <a:srgbClr val="FFC000"/>
                </a:solidFill>
                <a:latin typeface="Comic Sans MS" panose="030F0702030302020204" pitchFamily="66" charset="0"/>
              </a:rPr>
              <a:t>GENES</a:t>
            </a:r>
            <a:r>
              <a:rPr lang="en-US" sz="3200" dirty="0" smtClean="0">
                <a:solidFill>
                  <a:srgbClr val="FFC000"/>
                </a:solidFill>
                <a:latin typeface="Comic Sans MS" panose="030F0702030302020204" pitchFamily="66" charset="0"/>
              </a:rPr>
              <a:t> SAY </a:t>
            </a:r>
          </a:p>
          <a:p>
            <a:pPr fontAlgn="auto">
              <a:spcBef>
                <a:spcPts val="800"/>
              </a:spcBef>
              <a:spcAft>
                <a:spcPts val="0"/>
              </a:spcAft>
              <a:buClr>
                <a:srgbClr val="86D1EC"/>
              </a:buClr>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 </a:t>
            </a:r>
            <a:r>
              <a:rPr lang="en-US" sz="3200" dirty="0" smtClean="0">
                <a:solidFill>
                  <a:srgbClr val="FFFFFF"/>
                </a:solidFill>
                <a:latin typeface="Comic Sans MS" panose="030F0702030302020204" pitchFamily="66" charset="0"/>
              </a:rPr>
              <a:t>  (the</a:t>
            </a:r>
            <a:r>
              <a:rPr lang="en-US" sz="3200" dirty="0" smtClean="0">
                <a:solidFill>
                  <a:srgbClr val="FFCC00"/>
                </a:solidFill>
                <a:latin typeface="Comic Sans MS" panose="030F0702030302020204" pitchFamily="66" charset="0"/>
              </a:rPr>
              <a:t> </a:t>
            </a:r>
            <a:r>
              <a:rPr lang="en-US" sz="3200" dirty="0">
                <a:solidFill>
                  <a:srgbClr val="FFCC00"/>
                </a:solidFill>
                <a:latin typeface="Comic Sans MS" panose="030F0702030302020204" pitchFamily="66" charset="0"/>
              </a:rPr>
              <a:t>alleles present </a:t>
            </a:r>
            <a:r>
              <a:rPr lang="en-US" sz="3200" dirty="0">
                <a:solidFill>
                  <a:srgbClr val="FFFFFF"/>
                </a:solidFill>
                <a:latin typeface="Comic Sans MS" panose="030F0702030302020204" pitchFamily="66" charset="0"/>
              </a:rPr>
              <a:t>in an </a:t>
            </a:r>
            <a:r>
              <a:rPr lang="en-US" sz="3200" dirty="0" smtClean="0">
                <a:solidFill>
                  <a:srgbClr val="FFFFFF"/>
                </a:solidFill>
                <a:latin typeface="Comic Sans MS" panose="030F0702030302020204" pitchFamily="66" charset="0"/>
              </a:rPr>
              <a:t>organism)</a:t>
            </a:r>
            <a:endParaRPr lang="en-US" sz="3200" dirty="0">
              <a:solidFill>
                <a:srgbClr val="FFFFFF"/>
              </a:solidFill>
              <a:latin typeface="Comic Sans MS" panose="030F0702030302020204" pitchFamily="66" charset="0"/>
            </a:endParaRP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b="1" u="sng" dirty="0">
                <a:solidFill>
                  <a:srgbClr val="FFCC00"/>
                </a:solidFill>
                <a:latin typeface="Comic Sans MS" panose="030F0702030302020204" pitchFamily="66" charset="0"/>
              </a:rPr>
              <a:t>Ph</a:t>
            </a:r>
            <a:r>
              <a:rPr lang="en-US" sz="3200" b="1" dirty="0">
                <a:solidFill>
                  <a:srgbClr val="FFCC00"/>
                </a:solidFill>
                <a:latin typeface="Comic Sans MS" panose="030F0702030302020204" pitchFamily="66" charset="0"/>
              </a:rPr>
              <a:t>enotype</a:t>
            </a:r>
            <a:r>
              <a:rPr lang="en-US" sz="3200" dirty="0">
                <a:solidFill>
                  <a:srgbClr val="FFCC00"/>
                </a:solidFill>
                <a:latin typeface="Comic Sans MS" panose="030F0702030302020204" pitchFamily="66" charset="0"/>
              </a:rPr>
              <a:t> – </a:t>
            </a:r>
            <a:r>
              <a:rPr lang="en-US" sz="3200" dirty="0" smtClean="0">
                <a:solidFill>
                  <a:srgbClr val="FFFFFF"/>
                </a:solidFill>
                <a:latin typeface="Comic Sans MS" panose="030F0702030302020204" pitchFamily="66" charset="0"/>
              </a:rPr>
              <a:t>what you </a:t>
            </a:r>
            <a:r>
              <a:rPr lang="en-US" sz="3200" u="sng" dirty="0" smtClean="0">
                <a:solidFill>
                  <a:srgbClr val="FFC000"/>
                </a:solidFill>
                <a:latin typeface="Comic Sans MS" panose="030F0702030302020204" pitchFamily="66" charset="0"/>
              </a:rPr>
              <a:t>PH</a:t>
            </a:r>
            <a:r>
              <a:rPr lang="en-US" sz="3200" dirty="0" smtClean="0">
                <a:solidFill>
                  <a:srgbClr val="FFC000"/>
                </a:solidFill>
                <a:latin typeface="Comic Sans MS" panose="030F0702030302020204" pitchFamily="66" charset="0"/>
              </a:rPr>
              <a:t>YSICALLY ARE </a:t>
            </a:r>
            <a:r>
              <a:rPr lang="en-US" sz="3200" dirty="0" smtClean="0">
                <a:solidFill>
                  <a:srgbClr val="FFFFFF"/>
                </a:solidFill>
                <a:latin typeface="Comic Sans MS" panose="030F0702030302020204" pitchFamily="66" charset="0"/>
              </a:rPr>
              <a:t>(the</a:t>
            </a:r>
            <a:r>
              <a:rPr lang="en-US" sz="3200" dirty="0" smtClean="0">
                <a:solidFill>
                  <a:srgbClr val="FFCC00"/>
                </a:solidFill>
                <a:latin typeface="Comic Sans MS" panose="030F0702030302020204" pitchFamily="66" charset="0"/>
              </a:rPr>
              <a:t> </a:t>
            </a:r>
            <a:r>
              <a:rPr lang="en-US" sz="3200" dirty="0">
                <a:solidFill>
                  <a:srgbClr val="FFCC00"/>
                </a:solidFill>
                <a:latin typeface="Comic Sans MS" panose="030F0702030302020204" pitchFamily="66" charset="0"/>
              </a:rPr>
              <a:t>traits </a:t>
            </a:r>
            <a:r>
              <a:rPr lang="en-US" sz="3200" dirty="0">
                <a:solidFill>
                  <a:srgbClr val="FFFFFF"/>
                </a:solidFill>
                <a:latin typeface="Comic Sans MS" panose="030F0702030302020204" pitchFamily="66" charset="0"/>
              </a:rPr>
              <a:t>that actually </a:t>
            </a:r>
            <a:r>
              <a:rPr lang="en-US" sz="3200" dirty="0">
                <a:solidFill>
                  <a:srgbClr val="FFCC00"/>
                </a:solidFill>
                <a:latin typeface="Comic Sans MS" panose="030F0702030302020204" pitchFamily="66" charset="0"/>
              </a:rPr>
              <a:t>show up </a:t>
            </a:r>
            <a:r>
              <a:rPr lang="en-US" sz="3200" dirty="0">
                <a:solidFill>
                  <a:srgbClr val="FFFFFF"/>
                </a:solidFill>
                <a:latin typeface="Comic Sans MS" panose="030F0702030302020204" pitchFamily="66" charset="0"/>
              </a:rPr>
              <a:t>in that </a:t>
            </a:r>
            <a:r>
              <a:rPr lang="en-US" sz="3200" dirty="0" smtClean="0">
                <a:solidFill>
                  <a:srgbClr val="FFFFFF"/>
                </a:solidFill>
                <a:latin typeface="Comic Sans MS" panose="030F0702030302020204" pitchFamily="66" charset="0"/>
              </a:rPr>
              <a:t>organism)</a:t>
            </a:r>
            <a:endParaRPr lang="en-US" sz="3200" dirty="0">
              <a:solidFill>
                <a:srgbClr val="FFFFFF"/>
              </a:solidFill>
              <a:latin typeface="Comic Sans MS" panose="030F0702030302020204" pitchFamily="66" charset="0"/>
            </a:endParaRP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b="1" dirty="0">
                <a:solidFill>
                  <a:srgbClr val="FFFFFF"/>
                </a:solidFill>
                <a:latin typeface="Comic Sans MS" panose="030F0702030302020204" pitchFamily="66" charset="0"/>
              </a:rPr>
              <a:t>Homozygous</a:t>
            </a:r>
            <a:r>
              <a:rPr lang="en-US" sz="3200" dirty="0">
                <a:solidFill>
                  <a:srgbClr val="FFFFFF"/>
                </a:solidFill>
                <a:latin typeface="Comic Sans MS" panose="030F0702030302020204" pitchFamily="66" charset="0"/>
              </a:rPr>
              <a:t> – having </a:t>
            </a:r>
            <a:r>
              <a:rPr lang="en-US" sz="3200" dirty="0">
                <a:solidFill>
                  <a:srgbClr val="FFCC00"/>
                </a:solidFill>
                <a:latin typeface="Comic Sans MS" panose="030F0702030302020204" pitchFamily="66" charset="0"/>
              </a:rPr>
              <a:t>two of the same </a:t>
            </a:r>
            <a:r>
              <a:rPr lang="en-US" sz="3200" dirty="0">
                <a:solidFill>
                  <a:srgbClr val="FFFFFF"/>
                </a:solidFill>
                <a:latin typeface="Comic Sans MS" panose="030F0702030302020204" pitchFamily="66" charset="0"/>
              </a:rPr>
              <a:t>allele.</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b="1" dirty="0">
                <a:solidFill>
                  <a:srgbClr val="FFFFFF"/>
                </a:solidFill>
                <a:latin typeface="Comic Sans MS" panose="030F0702030302020204" pitchFamily="66" charset="0"/>
              </a:rPr>
              <a:t>Heterozygous</a:t>
            </a:r>
            <a:r>
              <a:rPr lang="en-US" sz="3200" dirty="0">
                <a:solidFill>
                  <a:srgbClr val="FFFFFF"/>
                </a:solidFill>
                <a:latin typeface="Comic Sans MS" panose="030F0702030302020204" pitchFamily="66" charset="0"/>
              </a:rPr>
              <a:t> – having </a:t>
            </a:r>
            <a:r>
              <a:rPr lang="en-US" sz="3200" dirty="0">
                <a:solidFill>
                  <a:srgbClr val="FFCC00"/>
                </a:solidFill>
                <a:latin typeface="Comic Sans MS" panose="030F0702030302020204" pitchFamily="66" charset="0"/>
              </a:rPr>
              <a:t>two different </a:t>
            </a:r>
            <a:r>
              <a:rPr lang="en-US" sz="3200" dirty="0">
                <a:solidFill>
                  <a:srgbClr val="FFFFFF"/>
                </a:solidFill>
                <a:latin typeface="Comic Sans MS" panose="030F0702030302020204" pitchFamily="66" charset="0"/>
              </a:rPr>
              <a:t>alleles.</a:t>
            </a:r>
          </a:p>
          <a:p>
            <a:pPr marL="339725" indent="-339725" fontAlgn="auto">
              <a:spcBef>
                <a:spcPts val="800"/>
              </a:spcBef>
              <a:spcAft>
                <a:spcPts val="0"/>
              </a:spcAft>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3200" dirty="0">
              <a:solidFill>
                <a:srgbClr val="FFFFFF"/>
              </a:solidFill>
              <a:effectLst>
                <a:outerShdw blurRad="38100" dist="38100" dir="2700000" algn="tl">
                  <a:srgbClr val="000000"/>
                </a:outerShdw>
              </a:effectLst>
              <a:latin typeface="+mn-l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sp>
        <p:nvSpPr>
          <p:cNvPr id="175107" name="Text Box 2"/>
          <p:cNvSpPr txBox="1">
            <a:spLocks noChangeArrowheads="1"/>
          </p:cNvSpPr>
          <p:nvPr/>
        </p:nvSpPr>
        <p:spPr bwMode="auto">
          <a:xfrm>
            <a:off x="4648200" y="5410200"/>
            <a:ext cx="4038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pic>
        <p:nvPicPr>
          <p:cNvPr id="1751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7963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205955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amoebasisters amoeba sisters ribosom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
            <a:ext cx="6096000" cy="65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52674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biologycorner.com/resources/DNA-protein-400p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26352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914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altLang="en-US" smtClean="0"/>
              <a:t>One More Thing…</a:t>
            </a:r>
          </a:p>
        </p:txBody>
      </p:sp>
      <p:sp>
        <p:nvSpPr>
          <p:cNvPr id="177155" name="Content Placeholder 2"/>
          <p:cNvSpPr>
            <a:spLocks noGrp="1"/>
          </p:cNvSpPr>
          <p:nvPr>
            <p:ph idx="1"/>
          </p:nvPr>
        </p:nvSpPr>
        <p:spPr/>
        <p:txBody>
          <a:bodyPr/>
          <a:lstStyle/>
          <a:p>
            <a:r>
              <a:rPr lang="en-US" altLang="en-US" smtClean="0"/>
              <a:t>When we transcribe from DNA to mRNA, we are </a:t>
            </a:r>
            <a:r>
              <a:rPr lang="en-US" altLang="en-US" smtClean="0">
                <a:solidFill>
                  <a:srgbClr val="00FF00"/>
                </a:solidFill>
              </a:rPr>
              <a:t>matching up nucleotides </a:t>
            </a:r>
            <a:r>
              <a:rPr lang="en-US" altLang="en-US" smtClean="0">
                <a:solidFill>
                  <a:schemeClr val="bg1"/>
                </a:solidFill>
              </a:rPr>
              <a:t>exactly like we did when we found the complementary strand of a DNA molecule. </a:t>
            </a:r>
          </a:p>
          <a:p>
            <a:r>
              <a:rPr lang="en-US" altLang="en-US" smtClean="0">
                <a:solidFill>
                  <a:schemeClr val="bg1"/>
                </a:solidFill>
              </a:rPr>
              <a:t>BUT, mRNA </a:t>
            </a:r>
            <a:r>
              <a:rPr lang="en-US" altLang="en-US" smtClean="0">
                <a:solidFill>
                  <a:srgbClr val="00FF00"/>
                </a:solidFill>
              </a:rPr>
              <a:t>doesn’t have </a:t>
            </a:r>
            <a:r>
              <a:rPr lang="en-US" altLang="en-US" smtClean="0">
                <a:solidFill>
                  <a:schemeClr val="bg1"/>
                </a:solidFill>
              </a:rPr>
              <a:t>thymine</a:t>
            </a:r>
            <a:r>
              <a:rPr lang="en-US" altLang="en-US" smtClean="0">
                <a:solidFill>
                  <a:srgbClr val="00FF00"/>
                </a:solidFill>
              </a:rPr>
              <a:t> (T). </a:t>
            </a:r>
            <a:r>
              <a:rPr lang="en-US" altLang="en-US" smtClean="0">
                <a:solidFill>
                  <a:schemeClr val="bg1"/>
                </a:solidFill>
              </a:rPr>
              <a:t>It has </a:t>
            </a:r>
            <a:r>
              <a:rPr lang="en-US" altLang="en-US" smtClean="0">
                <a:solidFill>
                  <a:srgbClr val="00FF00"/>
                </a:solidFill>
              </a:rPr>
              <a:t>uracil (U) </a:t>
            </a:r>
            <a:r>
              <a:rPr lang="en-US" altLang="en-US" smtClean="0">
                <a:solidFill>
                  <a:schemeClr val="bg1"/>
                </a:solidFill>
              </a:rPr>
              <a:t>instead.</a:t>
            </a:r>
          </a:p>
          <a:p>
            <a:r>
              <a:rPr lang="en-US" altLang="en-US" smtClean="0"/>
              <a:t>So, C</a:t>
            </a:r>
            <a:r>
              <a:rPr lang="en-US" altLang="en-US" smtClean="0">
                <a:sym typeface="Wingdings" pitchFamily="2" charset="2"/>
              </a:rPr>
              <a:t></a:t>
            </a:r>
            <a:r>
              <a:rPr lang="en-US" altLang="en-US" smtClean="0">
                <a:solidFill>
                  <a:srgbClr val="00FF00"/>
                </a:solidFill>
                <a:sym typeface="Wingdings" pitchFamily="2" charset="2"/>
              </a:rPr>
              <a:t>G</a:t>
            </a:r>
            <a:r>
              <a:rPr lang="en-US" altLang="en-US" smtClean="0">
                <a:sym typeface="Wingdings" pitchFamily="2" charset="2"/>
              </a:rPr>
              <a:t>, G</a:t>
            </a:r>
            <a:r>
              <a:rPr lang="en-US" altLang="en-US" smtClean="0">
                <a:solidFill>
                  <a:srgbClr val="00FF00"/>
                </a:solidFill>
                <a:sym typeface="Wingdings" pitchFamily="2" charset="2"/>
              </a:rPr>
              <a:t>C</a:t>
            </a:r>
            <a:r>
              <a:rPr lang="en-US" altLang="en-US" smtClean="0">
                <a:sym typeface="Wingdings" pitchFamily="2" charset="2"/>
              </a:rPr>
              <a:t>, T</a:t>
            </a:r>
            <a:r>
              <a:rPr lang="en-US" altLang="en-US" smtClean="0">
                <a:solidFill>
                  <a:srgbClr val="00FF00"/>
                </a:solidFill>
                <a:sym typeface="Wingdings" pitchFamily="2" charset="2"/>
              </a:rPr>
              <a:t>A</a:t>
            </a:r>
            <a:r>
              <a:rPr lang="en-US" altLang="en-US" smtClean="0">
                <a:sym typeface="Wingdings" pitchFamily="2" charset="2"/>
              </a:rPr>
              <a:t>, but A</a:t>
            </a:r>
            <a:r>
              <a:rPr lang="en-US" altLang="en-US" smtClean="0">
                <a:solidFill>
                  <a:srgbClr val="00FF00"/>
                </a:solidFill>
                <a:sym typeface="Wingdings" pitchFamily="2" charset="2"/>
              </a:rPr>
              <a:t>U</a:t>
            </a:r>
            <a:r>
              <a:rPr lang="en-US" altLang="en-US" smtClean="0">
                <a:sym typeface="Wingdings" pitchFamily="2" charset="2"/>
              </a:rPr>
              <a:t>.</a:t>
            </a:r>
            <a:endParaRPr lang="en-US" altLang="en-US" smtClean="0">
              <a:solidFill>
                <a:schemeClr val="bg1"/>
              </a:solidFill>
            </a:endParaRPr>
          </a:p>
        </p:txBody>
      </p:sp>
    </p:spTree>
    <p:extLst>
      <p:ext uri="{BB962C8B-B14F-4D97-AF65-F5344CB8AC3E}">
        <p14:creationId xmlns:p14="http://schemas.microsoft.com/office/powerpoint/2010/main" val="424944988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81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930400"/>
            <a:ext cx="594836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2325" y="76200"/>
            <a:ext cx="57054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899150" y="1747838"/>
            <a:ext cx="3130550" cy="1660525"/>
          </a:xfrm>
          <a:prstGeom prst="rect">
            <a:avLst/>
          </a:prstGeom>
          <a:noFill/>
        </p:spPr>
        <p:txBody>
          <a:bodyPr wrap="none">
            <a:spAutoFit/>
          </a:bodyPr>
          <a:lstStyle/>
          <a:p>
            <a:pPr algn="ctr" defTabSz="457200" eaLnBrk="0" hangingPunct="0">
              <a:defRPr/>
            </a:pPr>
            <a:r>
              <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rPr>
              <a:t>A BIG hint!</a:t>
            </a:r>
          </a:p>
          <a:p>
            <a:pPr algn="ctr" defTabSz="457200" eaLnBrk="0" hangingPunct="0">
              <a:defRPr/>
            </a:pPr>
            <a:endParaRPr lang="en-US" sz="5400" dirty="0">
              <a:ln w="0"/>
              <a:solidFill>
                <a:srgbClr val="00CC99"/>
              </a:solidFill>
              <a:effectLst>
                <a:outerShdw blurRad="38100" dist="25400" dir="5400000" algn="ctr" rotWithShape="0">
                  <a:srgbClr val="6E747A">
                    <a:alpha val="43000"/>
                  </a:srgbClr>
                </a:outerShdw>
              </a:effectLst>
              <a:latin typeface="Arial" panose="020B0604020202020204" pitchFamily="34" charset="0"/>
            </a:endParaRPr>
          </a:p>
        </p:txBody>
      </p:sp>
      <p:sp>
        <p:nvSpPr>
          <p:cNvPr id="11" name="Rectangle 10"/>
          <p:cNvSpPr/>
          <p:nvPr/>
        </p:nvSpPr>
        <p:spPr>
          <a:xfrm>
            <a:off x="6499225" y="2733675"/>
            <a:ext cx="1951038" cy="1662113"/>
          </a:xfrm>
          <a:prstGeom prst="rect">
            <a:avLst/>
          </a:prstGeom>
          <a:noFill/>
        </p:spPr>
        <p:txBody>
          <a:bodyPr wrap="none">
            <a:spAutoFit/>
          </a:bodyPr>
          <a:lstStyle/>
          <a:p>
            <a:pPr algn="ctr" defTabSz="457200" eaLnBrk="0" hangingPunct="0">
              <a:defRPr/>
            </a:pPr>
            <a:r>
              <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rPr>
              <a:t>A </a:t>
            </a:r>
            <a:r>
              <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sym typeface="Wingdings" panose="05000000000000000000" pitchFamily="2" charset="2"/>
              </a:rPr>
              <a:t> U</a:t>
            </a:r>
            <a:endPar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endParaRPr>
          </a:p>
          <a:p>
            <a:pPr algn="ctr" defTabSz="457200" eaLnBrk="0" hangingPunct="0">
              <a:defRPr/>
            </a:pPr>
            <a:endParaRPr lang="en-US" sz="5400" dirty="0">
              <a:ln w="0"/>
              <a:solidFill>
                <a:srgbClr val="00CC99"/>
              </a:solidFill>
              <a:effectLst>
                <a:outerShdw blurRad="38100" dist="25400" dir="5400000" algn="ctr" rotWithShape="0">
                  <a:srgbClr val="6E747A">
                    <a:alpha val="43000"/>
                  </a:srgbClr>
                </a:outerShdw>
              </a:effectLst>
              <a:latin typeface="Arial" panose="020B0604020202020204" pitchFamily="34" charset="0"/>
            </a:endParaRPr>
          </a:p>
        </p:txBody>
      </p:sp>
      <p:sp>
        <p:nvSpPr>
          <p:cNvPr id="12" name="Rectangle 11"/>
          <p:cNvSpPr/>
          <p:nvPr/>
        </p:nvSpPr>
        <p:spPr>
          <a:xfrm>
            <a:off x="6670675" y="3819525"/>
            <a:ext cx="1871663" cy="1662113"/>
          </a:xfrm>
          <a:prstGeom prst="rect">
            <a:avLst/>
          </a:prstGeom>
          <a:noFill/>
        </p:spPr>
        <p:txBody>
          <a:bodyPr wrap="none">
            <a:spAutoFit/>
          </a:bodyPr>
          <a:lstStyle/>
          <a:p>
            <a:pPr algn="ctr" defTabSz="457200" eaLnBrk="0" hangingPunct="0">
              <a:defRPr/>
            </a:pPr>
            <a:r>
              <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rPr>
              <a:t>T </a:t>
            </a:r>
            <a:r>
              <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sym typeface="Wingdings" panose="05000000000000000000" pitchFamily="2" charset="2"/>
              </a:rPr>
              <a:t> A</a:t>
            </a:r>
            <a:endPar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endParaRPr>
          </a:p>
          <a:p>
            <a:pPr algn="ctr" defTabSz="457200" eaLnBrk="0" hangingPunct="0">
              <a:defRPr/>
            </a:pPr>
            <a:endParaRPr lang="en-US" sz="5400" dirty="0">
              <a:ln w="0"/>
              <a:solidFill>
                <a:srgbClr val="00CC99"/>
              </a:solidFill>
              <a:effectLst>
                <a:outerShdw blurRad="38100" dist="25400" dir="5400000" algn="ctr" rotWithShape="0">
                  <a:srgbClr val="6E747A">
                    <a:alpha val="43000"/>
                  </a:srgbClr>
                </a:outerShdw>
              </a:effectLst>
              <a:latin typeface="Arial" panose="020B0604020202020204" pitchFamily="34" charset="0"/>
            </a:endParaRPr>
          </a:p>
        </p:txBody>
      </p:sp>
      <p:sp>
        <p:nvSpPr>
          <p:cNvPr id="13" name="Rectangle 12"/>
          <p:cNvSpPr/>
          <p:nvPr/>
        </p:nvSpPr>
        <p:spPr>
          <a:xfrm>
            <a:off x="6580188" y="4695825"/>
            <a:ext cx="2052637" cy="1662113"/>
          </a:xfrm>
          <a:prstGeom prst="rect">
            <a:avLst/>
          </a:prstGeom>
          <a:noFill/>
        </p:spPr>
        <p:txBody>
          <a:bodyPr wrap="none">
            <a:spAutoFit/>
          </a:bodyPr>
          <a:lstStyle/>
          <a:p>
            <a:pPr algn="ctr" defTabSz="457200" eaLnBrk="0" hangingPunct="0">
              <a:defRPr/>
            </a:pPr>
            <a:r>
              <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rPr>
              <a:t>C </a:t>
            </a:r>
            <a:r>
              <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sym typeface="Wingdings" panose="05000000000000000000" pitchFamily="2" charset="2"/>
              </a:rPr>
              <a:t> G</a:t>
            </a:r>
            <a:endPar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endParaRPr>
          </a:p>
          <a:p>
            <a:pPr algn="ctr" defTabSz="457200" eaLnBrk="0" hangingPunct="0">
              <a:defRPr/>
            </a:pPr>
            <a:endParaRPr lang="en-US" sz="5400" dirty="0">
              <a:ln w="0"/>
              <a:solidFill>
                <a:srgbClr val="00CC99"/>
              </a:solidFill>
              <a:effectLst>
                <a:outerShdw blurRad="38100" dist="25400" dir="5400000" algn="ctr" rotWithShape="0">
                  <a:srgbClr val="6E747A">
                    <a:alpha val="43000"/>
                  </a:srgbClr>
                </a:outerShdw>
              </a:effectLst>
              <a:latin typeface="Arial" panose="020B0604020202020204" pitchFamily="34" charset="0"/>
            </a:endParaRPr>
          </a:p>
        </p:txBody>
      </p:sp>
      <p:sp>
        <p:nvSpPr>
          <p:cNvPr id="14" name="Rectangle 13"/>
          <p:cNvSpPr/>
          <p:nvPr/>
        </p:nvSpPr>
        <p:spPr>
          <a:xfrm>
            <a:off x="6580188" y="5719763"/>
            <a:ext cx="2052637" cy="1662112"/>
          </a:xfrm>
          <a:prstGeom prst="rect">
            <a:avLst/>
          </a:prstGeom>
          <a:noFill/>
        </p:spPr>
        <p:txBody>
          <a:bodyPr wrap="none">
            <a:spAutoFit/>
          </a:bodyPr>
          <a:lstStyle/>
          <a:p>
            <a:pPr algn="ctr" defTabSz="457200" eaLnBrk="0" hangingPunct="0">
              <a:defRPr/>
            </a:pPr>
            <a:r>
              <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rPr>
              <a:t>G </a:t>
            </a:r>
            <a:r>
              <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sym typeface="Wingdings" panose="05000000000000000000" pitchFamily="2" charset="2"/>
              </a:rPr>
              <a:t> C</a:t>
            </a:r>
            <a:endParaRPr lang="en-US" sz="4800" dirty="0">
              <a:ln w="0"/>
              <a:solidFill>
                <a:srgbClr val="00CC99"/>
              </a:solidFill>
              <a:effectLst>
                <a:outerShdw blurRad="38100" dist="25400" dir="5400000" algn="ctr" rotWithShape="0">
                  <a:srgbClr val="6E747A">
                    <a:alpha val="43000"/>
                  </a:srgbClr>
                </a:outerShdw>
              </a:effectLst>
              <a:latin typeface="Arial" panose="020B0604020202020204" pitchFamily="34" charset="0"/>
            </a:endParaRPr>
          </a:p>
          <a:p>
            <a:pPr algn="ctr" defTabSz="457200" eaLnBrk="0" hangingPunct="0">
              <a:defRPr/>
            </a:pPr>
            <a:endParaRPr lang="en-US" sz="5400" dirty="0">
              <a:ln w="0"/>
              <a:solidFill>
                <a:srgbClr val="00CC99"/>
              </a:solidFill>
              <a:effectLst>
                <a:outerShdw blurRad="38100" dist="25400" dir="5400000" algn="ctr" rotWithShape="0">
                  <a:srgbClr val="6E747A">
                    <a:alpha val="43000"/>
                  </a:srgbClr>
                </a:outerShdw>
              </a:effectLst>
              <a:latin typeface="Arial" panose="020B0604020202020204" pitchFamily="34" charset="0"/>
            </a:endParaRPr>
          </a:p>
        </p:txBody>
      </p:sp>
      <p:sp>
        <p:nvSpPr>
          <p:cNvPr id="7" name="Rectangle 6"/>
          <p:cNvSpPr/>
          <p:nvPr/>
        </p:nvSpPr>
        <p:spPr>
          <a:xfrm>
            <a:off x="4741863" y="644525"/>
            <a:ext cx="458787" cy="584200"/>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A</a:t>
            </a:r>
          </a:p>
        </p:txBody>
      </p:sp>
      <p:sp>
        <p:nvSpPr>
          <p:cNvPr id="16" name="Rectangle 15"/>
          <p:cNvSpPr/>
          <p:nvPr/>
        </p:nvSpPr>
        <p:spPr>
          <a:xfrm>
            <a:off x="5035550" y="649288"/>
            <a:ext cx="481013" cy="584200"/>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U</a:t>
            </a:r>
          </a:p>
        </p:txBody>
      </p:sp>
      <p:sp>
        <p:nvSpPr>
          <p:cNvPr id="17" name="Rectangle 16"/>
          <p:cNvSpPr/>
          <p:nvPr/>
        </p:nvSpPr>
        <p:spPr>
          <a:xfrm>
            <a:off x="5327650" y="668338"/>
            <a:ext cx="504825" cy="585787"/>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G</a:t>
            </a:r>
          </a:p>
        </p:txBody>
      </p:sp>
      <p:sp>
        <p:nvSpPr>
          <p:cNvPr id="18" name="Rectangle 17"/>
          <p:cNvSpPr/>
          <p:nvPr/>
        </p:nvSpPr>
        <p:spPr>
          <a:xfrm>
            <a:off x="5835650" y="619125"/>
            <a:ext cx="458788" cy="585788"/>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A</a:t>
            </a:r>
          </a:p>
        </p:txBody>
      </p:sp>
      <p:sp>
        <p:nvSpPr>
          <p:cNvPr id="19" name="Rectangle 18"/>
          <p:cNvSpPr/>
          <p:nvPr/>
        </p:nvSpPr>
        <p:spPr>
          <a:xfrm>
            <a:off x="6129338" y="619125"/>
            <a:ext cx="481012" cy="585788"/>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C</a:t>
            </a:r>
          </a:p>
        </p:txBody>
      </p:sp>
      <p:sp>
        <p:nvSpPr>
          <p:cNvPr id="20" name="Rectangle 19"/>
          <p:cNvSpPr/>
          <p:nvPr/>
        </p:nvSpPr>
        <p:spPr>
          <a:xfrm>
            <a:off x="6437313" y="612775"/>
            <a:ext cx="481012" cy="584200"/>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C</a:t>
            </a:r>
          </a:p>
        </p:txBody>
      </p:sp>
      <p:sp>
        <p:nvSpPr>
          <p:cNvPr id="21" name="Rectangle 20"/>
          <p:cNvSpPr/>
          <p:nvPr/>
        </p:nvSpPr>
        <p:spPr>
          <a:xfrm>
            <a:off x="6872288" y="623888"/>
            <a:ext cx="481012" cy="584200"/>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U</a:t>
            </a:r>
          </a:p>
        </p:txBody>
      </p:sp>
      <p:sp>
        <p:nvSpPr>
          <p:cNvPr id="22" name="Rectangle 21"/>
          <p:cNvSpPr/>
          <p:nvPr/>
        </p:nvSpPr>
        <p:spPr>
          <a:xfrm>
            <a:off x="7175500" y="623888"/>
            <a:ext cx="481013" cy="584200"/>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U</a:t>
            </a:r>
          </a:p>
        </p:txBody>
      </p:sp>
      <p:sp>
        <p:nvSpPr>
          <p:cNvPr id="23" name="Rectangle 22"/>
          <p:cNvSpPr/>
          <p:nvPr/>
        </p:nvSpPr>
        <p:spPr>
          <a:xfrm>
            <a:off x="7518400" y="638175"/>
            <a:ext cx="458788" cy="584200"/>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A</a:t>
            </a:r>
          </a:p>
        </p:txBody>
      </p:sp>
      <p:sp>
        <p:nvSpPr>
          <p:cNvPr id="24" name="Rectangle 23"/>
          <p:cNvSpPr/>
          <p:nvPr/>
        </p:nvSpPr>
        <p:spPr>
          <a:xfrm>
            <a:off x="7886700" y="657225"/>
            <a:ext cx="481013" cy="585788"/>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C</a:t>
            </a:r>
          </a:p>
        </p:txBody>
      </p:sp>
      <p:sp>
        <p:nvSpPr>
          <p:cNvPr id="25" name="Rectangle 24"/>
          <p:cNvSpPr/>
          <p:nvPr/>
        </p:nvSpPr>
        <p:spPr>
          <a:xfrm>
            <a:off x="8228013" y="638175"/>
            <a:ext cx="458787" cy="584200"/>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A</a:t>
            </a:r>
          </a:p>
        </p:txBody>
      </p:sp>
      <p:sp>
        <p:nvSpPr>
          <p:cNvPr id="26" name="Rectangle 25"/>
          <p:cNvSpPr/>
          <p:nvPr/>
        </p:nvSpPr>
        <p:spPr>
          <a:xfrm>
            <a:off x="8516938" y="650875"/>
            <a:ext cx="481012" cy="584200"/>
          </a:xfrm>
          <a:prstGeom prst="rect">
            <a:avLst/>
          </a:prstGeom>
          <a:noFill/>
        </p:spPr>
        <p:txBody>
          <a:bodyPr wrap="none">
            <a:spAutoFit/>
          </a:bodyPr>
          <a:lstStyle/>
          <a:p>
            <a:pPr algn="ctr" defTabSz="457200" eaLnBrk="0" hangingPunct="0">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C</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13" y="1930400"/>
            <a:ext cx="5943601"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a:spLocks noChangeArrowheads="1"/>
          </p:cNvSpPr>
          <p:nvPr/>
        </p:nvSpPr>
        <p:spPr bwMode="auto">
          <a:xfrm>
            <a:off x="4700588" y="647700"/>
            <a:ext cx="1157287" cy="57785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13" y="1930400"/>
            <a:ext cx="5943601"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638" y="1936750"/>
            <a:ext cx="5934076"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 y="1941513"/>
            <a:ext cx="59436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4713288" y="1301750"/>
            <a:ext cx="1187450" cy="339725"/>
          </a:xfrm>
          <a:prstGeom prst="rect">
            <a:avLst/>
          </a:prstGeom>
          <a:noFill/>
        </p:spPr>
        <p:txBody>
          <a:bodyPr wrap="none">
            <a:spAutoFit/>
          </a:bodyPr>
          <a:lstStyle/>
          <a:p>
            <a:pPr algn="ctr" defTabSz="457200" eaLnBrk="0" hangingPunct="0">
              <a:defRPr/>
            </a:pPr>
            <a:r>
              <a:rPr lang="en-US" sz="1600" dirty="0">
                <a:ln w="0"/>
                <a:solidFill>
                  <a:srgbClr val="000000"/>
                </a:solidFill>
                <a:effectLst>
                  <a:outerShdw blurRad="38100" dist="19050" dir="2700000" algn="tl" rotWithShape="0">
                    <a:srgbClr val="000000">
                      <a:alpha val="40000"/>
                    </a:srgbClr>
                  </a:outerShdw>
                </a:effectLst>
                <a:latin typeface="Arial" panose="020B0604020202020204" pitchFamily="34" charset="0"/>
              </a:rPr>
              <a:t>methionine</a:t>
            </a:r>
          </a:p>
        </p:txBody>
      </p:sp>
      <p:pic>
        <p:nvPicPr>
          <p:cNvPr id="29"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50" y="1936750"/>
            <a:ext cx="5953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p:cNvSpPr>
            <a:spLocks noChangeArrowheads="1"/>
          </p:cNvSpPr>
          <p:nvPr/>
        </p:nvSpPr>
        <p:spPr bwMode="auto">
          <a:xfrm>
            <a:off x="5789613" y="622300"/>
            <a:ext cx="1158875" cy="579438"/>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pic>
        <p:nvPicPr>
          <p:cNvPr id="30" name="Picture 2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13" y="1946275"/>
            <a:ext cx="5943601"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1939925"/>
            <a:ext cx="595312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9050" y="1936750"/>
            <a:ext cx="59340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5835650" y="1303338"/>
            <a:ext cx="1039813" cy="338137"/>
          </a:xfrm>
          <a:prstGeom prst="rect">
            <a:avLst/>
          </a:prstGeom>
          <a:noFill/>
        </p:spPr>
        <p:txBody>
          <a:bodyPr wrap="none">
            <a:spAutoFit/>
          </a:bodyPr>
          <a:lstStyle/>
          <a:p>
            <a:pPr algn="ctr" defTabSz="457200" eaLnBrk="0" hangingPunct="0">
              <a:defRPr/>
            </a:pPr>
            <a:r>
              <a:rPr lang="en-US" sz="1600" dirty="0">
                <a:ln w="0"/>
                <a:solidFill>
                  <a:srgbClr val="000000"/>
                </a:solidFill>
                <a:effectLst>
                  <a:outerShdw blurRad="38100" dist="19050" dir="2700000" algn="tl" rotWithShape="0">
                    <a:srgbClr val="000000">
                      <a:alpha val="40000"/>
                    </a:srgbClr>
                  </a:outerShdw>
                </a:effectLst>
                <a:latin typeface="Arial" panose="020B0604020202020204" pitchFamily="34" charset="0"/>
              </a:rPr>
              <a:t>threonine</a:t>
            </a:r>
          </a:p>
        </p:txBody>
      </p:sp>
      <p:pic>
        <p:nvPicPr>
          <p:cNvPr id="33" name="Picture 3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175" y="1938338"/>
            <a:ext cx="5953125"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p:cNvSpPr>
            <a:spLocks noChangeArrowheads="1"/>
          </p:cNvSpPr>
          <p:nvPr/>
        </p:nvSpPr>
        <p:spPr bwMode="auto">
          <a:xfrm>
            <a:off x="6884988" y="609600"/>
            <a:ext cx="1158875" cy="57785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pic>
        <p:nvPicPr>
          <p:cNvPr id="35" name="Picture 3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688" y="1920875"/>
            <a:ext cx="5943601"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2388" y="1933575"/>
            <a:ext cx="5943601"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0800" y="1944688"/>
            <a:ext cx="59436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a:off x="6988175" y="1320800"/>
            <a:ext cx="833438" cy="338138"/>
          </a:xfrm>
          <a:prstGeom prst="rect">
            <a:avLst/>
          </a:prstGeom>
          <a:noFill/>
        </p:spPr>
        <p:txBody>
          <a:bodyPr wrap="none">
            <a:spAutoFit/>
          </a:bodyPr>
          <a:lstStyle/>
          <a:p>
            <a:pPr algn="ctr" defTabSz="457200" eaLnBrk="0" hangingPunct="0">
              <a:defRPr/>
            </a:pPr>
            <a:r>
              <a:rPr lang="en-US" sz="1600" dirty="0">
                <a:ln w="0"/>
                <a:solidFill>
                  <a:srgbClr val="000000"/>
                </a:solidFill>
                <a:effectLst>
                  <a:outerShdw blurRad="38100" dist="19050" dir="2700000" algn="tl" rotWithShape="0">
                    <a:srgbClr val="000000">
                      <a:alpha val="40000"/>
                    </a:srgbClr>
                  </a:outerShdw>
                </a:effectLst>
                <a:latin typeface="Arial" panose="020B0604020202020204" pitchFamily="34" charset="0"/>
              </a:rPr>
              <a:t>leucine</a:t>
            </a:r>
          </a:p>
        </p:txBody>
      </p:sp>
      <p:pic>
        <p:nvPicPr>
          <p:cNvPr id="39" name="Picture 3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6675" y="1960563"/>
            <a:ext cx="59150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al 45"/>
          <p:cNvSpPr>
            <a:spLocks noChangeArrowheads="1"/>
          </p:cNvSpPr>
          <p:nvPr/>
        </p:nvSpPr>
        <p:spPr bwMode="auto">
          <a:xfrm>
            <a:off x="7900988" y="638175"/>
            <a:ext cx="1158875" cy="57785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buClr>
                <a:srgbClr val="000000"/>
              </a:buClr>
              <a:buSzPct val="100000"/>
              <a:buFont typeface="Times New Roman" pitchFamily="18" charset="0"/>
              <a:buNone/>
            </a:pPr>
            <a:endParaRPr lang="en-US" altLang="en-US" sz="2400" smtClean="0">
              <a:solidFill>
                <a:srgbClr val="FFFFFF"/>
              </a:solidFill>
            </a:endParaRPr>
          </a:p>
        </p:txBody>
      </p:sp>
      <p:pic>
        <p:nvPicPr>
          <p:cNvPr id="41" name="Picture 4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6038" y="1916113"/>
            <a:ext cx="5934076"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8263" y="1895475"/>
            <a:ext cx="5934076"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38" y="1879600"/>
            <a:ext cx="5943601"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a:xfrm>
            <a:off x="8012113" y="1322388"/>
            <a:ext cx="935037" cy="338137"/>
          </a:xfrm>
          <a:prstGeom prst="rect">
            <a:avLst/>
          </a:prstGeom>
          <a:noFill/>
        </p:spPr>
        <p:txBody>
          <a:bodyPr wrap="none">
            <a:spAutoFit/>
          </a:bodyPr>
          <a:lstStyle/>
          <a:p>
            <a:pPr algn="ctr" defTabSz="457200" eaLnBrk="0" hangingPunct="0">
              <a:defRPr/>
            </a:pPr>
            <a:r>
              <a:rPr lang="en-US" sz="1600" dirty="0">
                <a:ln w="0"/>
                <a:solidFill>
                  <a:srgbClr val="000000"/>
                </a:solidFill>
                <a:effectLst>
                  <a:outerShdw blurRad="38100" dist="19050" dir="2700000" algn="tl" rotWithShape="0">
                    <a:srgbClr val="000000">
                      <a:alpha val="40000"/>
                    </a:srgbClr>
                  </a:outerShdw>
                </a:effectLst>
                <a:latin typeface="Arial" panose="020B0604020202020204" pitchFamily="34" charset="0"/>
              </a:rPr>
              <a:t>histidine</a:t>
            </a:r>
          </a:p>
        </p:txBody>
      </p:sp>
    </p:spTree>
    <p:extLst>
      <p:ext uri="{BB962C8B-B14F-4D97-AF65-F5344CB8AC3E}">
        <p14:creationId xmlns:p14="http://schemas.microsoft.com/office/powerpoint/2010/main" val="1021313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remove" grpId="1" nodeType="clickEffect">
                                  <p:stCondLst>
                                    <p:cond delay="300"/>
                                  </p:stCondLst>
                                  <p:iterate type="lt">
                                    <p:tmPct val="0"/>
                                  </p:iterate>
                                  <p:childTnLst>
                                    <p:animScale>
                                      <p:cBhvr>
                                        <p:cTn id="22" dur="2000" fill="hold"/>
                                        <p:tgtEl>
                                          <p:spTgt spid="12"/>
                                        </p:tgtEl>
                                      </p:cBhvr>
                                      <p:by x="150000" y="150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mph" presetSubtype="0" fill="remove" grpId="1" nodeType="clickEffect">
                                  <p:stCondLst>
                                    <p:cond delay="0"/>
                                  </p:stCondLst>
                                  <p:childTnLst>
                                    <p:animClr clrSpc="rgb" dir="cw">
                                      <p:cBhvr override="childStyle">
                                        <p:cTn id="30" dur="250" autoRev="1" fill="remove"/>
                                        <p:tgtEl>
                                          <p:spTgt spid="11"/>
                                        </p:tgtEl>
                                        <p:attrNameLst>
                                          <p:attrName>style.color</p:attrName>
                                        </p:attrNameLst>
                                      </p:cBhvr>
                                      <p:to>
                                        <a:schemeClr val="bg1"/>
                                      </p:to>
                                    </p:animClr>
                                    <p:animClr clrSpc="rgb" dir="cw">
                                      <p:cBhvr>
                                        <p:cTn id="31" dur="250" autoRev="1" fill="remove"/>
                                        <p:tgtEl>
                                          <p:spTgt spid="11"/>
                                        </p:tgtEl>
                                        <p:attrNameLst>
                                          <p:attrName>fillcolor</p:attrName>
                                        </p:attrNameLst>
                                      </p:cBhvr>
                                      <p:to>
                                        <a:schemeClr val="bg1"/>
                                      </p:to>
                                    </p:animClr>
                                    <p:set>
                                      <p:cBhvr>
                                        <p:cTn id="32" dur="250" autoRev="1" fill="remove"/>
                                        <p:tgtEl>
                                          <p:spTgt spid="11"/>
                                        </p:tgtEl>
                                        <p:attrNameLst>
                                          <p:attrName>fill.type</p:attrName>
                                        </p:attrNameLst>
                                      </p:cBhvr>
                                      <p:to>
                                        <p:strVal val="solid"/>
                                      </p:to>
                                    </p:set>
                                    <p:set>
                                      <p:cBhvr>
                                        <p:cTn id="33" dur="250" autoRev="1" fill="remove"/>
                                        <p:tgtEl>
                                          <p:spTgt spid="11"/>
                                        </p:tgtEl>
                                        <p:attrNameLst>
                                          <p:attrName>fill.on</p:attrName>
                                        </p:attrNameLst>
                                      </p:cBhvr>
                                      <p:to>
                                        <p:strVal val="tru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1" presetClass="emph" presetSubtype="0" fill="remove" grpId="1" nodeType="clickEffect">
                                  <p:stCondLst>
                                    <p:cond delay="0"/>
                                  </p:stCondLst>
                                  <p:childTnLst>
                                    <p:animClr clrSpc="hsl" dir="cw">
                                      <p:cBhvr override="childStyle">
                                        <p:cTn id="41" dur="500" fill="hold"/>
                                        <p:tgtEl>
                                          <p:spTgt spid="13"/>
                                        </p:tgtEl>
                                        <p:attrNameLst>
                                          <p:attrName>style.color</p:attrName>
                                        </p:attrNameLst>
                                      </p:cBhvr>
                                      <p:by>
                                        <p:hsl h="7200000" s="0" l="0"/>
                                      </p:by>
                                    </p:animClr>
                                    <p:animClr clrSpc="hsl" dir="cw">
                                      <p:cBhvr>
                                        <p:cTn id="42" dur="500" fill="hold"/>
                                        <p:tgtEl>
                                          <p:spTgt spid="13"/>
                                        </p:tgtEl>
                                        <p:attrNameLst>
                                          <p:attrName>fillcolor</p:attrName>
                                        </p:attrNameLst>
                                      </p:cBhvr>
                                      <p:by>
                                        <p:hsl h="7200000" s="0" l="0"/>
                                      </p:by>
                                    </p:animClr>
                                    <p:animClr clrSpc="hsl" dir="cw">
                                      <p:cBhvr>
                                        <p:cTn id="43" dur="500" fill="hold"/>
                                        <p:tgtEl>
                                          <p:spTgt spid="13"/>
                                        </p:tgtEl>
                                        <p:attrNameLst>
                                          <p:attrName>stroke.color</p:attrName>
                                        </p:attrNameLst>
                                      </p:cBhvr>
                                      <p:by>
                                        <p:hsl h="7200000" s="0" l="0"/>
                                      </p:by>
                                    </p:animClr>
                                    <p:set>
                                      <p:cBhvr>
                                        <p:cTn id="44" dur="500" fill="hold"/>
                                        <p:tgtEl>
                                          <p:spTgt spid="13"/>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32" presetClass="emph" presetSubtype="0" fill="hold" grpId="2" nodeType="clickEffect">
                                  <p:stCondLst>
                                    <p:cond delay="0"/>
                                  </p:stCondLst>
                                  <p:iterate type="lt">
                                    <p:tmPct val="0"/>
                                  </p:iterate>
                                  <p:childTnLst>
                                    <p:animRot by="120000">
                                      <p:cBhvr>
                                        <p:cTn id="52" dur="100" fill="hold">
                                          <p:stCondLst>
                                            <p:cond delay="0"/>
                                          </p:stCondLst>
                                        </p:cTn>
                                        <p:tgtEl>
                                          <p:spTgt spid="12"/>
                                        </p:tgtEl>
                                        <p:attrNameLst>
                                          <p:attrName>r</p:attrName>
                                        </p:attrNameLst>
                                      </p:cBhvr>
                                    </p:animRot>
                                    <p:animRot by="-240000">
                                      <p:cBhvr>
                                        <p:cTn id="53" dur="200" fill="hold">
                                          <p:stCondLst>
                                            <p:cond delay="200"/>
                                          </p:stCondLst>
                                        </p:cTn>
                                        <p:tgtEl>
                                          <p:spTgt spid="12"/>
                                        </p:tgtEl>
                                        <p:attrNameLst>
                                          <p:attrName>r</p:attrName>
                                        </p:attrNameLst>
                                      </p:cBhvr>
                                    </p:animRot>
                                    <p:animRot by="240000">
                                      <p:cBhvr>
                                        <p:cTn id="54" dur="200" fill="hold">
                                          <p:stCondLst>
                                            <p:cond delay="400"/>
                                          </p:stCondLst>
                                        </p:cTn>
                                        <p:tgtEl>
                                          <p:spTgt spid="12"/>
                                        </p:tgtEl>
                                        <p:attrNameLst>
                                          <p:attrName>r</p:attrName>
                                        </p:attrNameLst>
                                      </p:cBhvr>
                                    </p:animRot>
                                    <p:animRot by="-240000">
                                      <p:cBhvr>
                                        <p:cTn id="55" dur="200" fill="hold">
                                          <p:stCondLst>
                                            <p:cond delay="600"/>
                                          </p:stCondLst>
                                        </p:cTn>
                                        <p:tgtEl>
                                          <p:spTgt spid="12"/>
                                        </p:tgtEl>
                                        <p:attrNameLst>
                                          <p:attrName>r</p:attrName>
                                        </p:attrNameLst>
                                      </p:cBhvr>
                                    </p:animRot>
                                    <p:animRot by="120000">
                                      <p:cBhvr>
                                        <p:cTn id="56" dur="200" fill="hold">
                                          <p:stCondLst>
                                            <p:cond delay="800"/>
                                          </p:stCondLst>
                                        </p:cTn>
                                        <p:tgtEl>
                                          <p:spTgt spid="12"/>
                                        </p:tgtEl>
                                        <p:attrNameLst>
                                          <p:attrName>r</p:attrName>
                                        </p:attrNameLst>
                                      </p:cBhvr>
                                    </p:animRo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8" presetClass="emph" presetSubtype="0" fill="hold" grpId="1" nodeType="clickEffect">
                                  <p:stCondLst>
                                    <p:cond delay="0"/>
                                  </p:stCondLst>
                                  <p:childTnLst>
                                    <p:animRot by="21600000">
                                      <p:cBhvr>
                                        <p:cTn id="64" dur="2000" fill="hold"/>
                                        <p:tgtEl>
                                          <p:spTgt spid="14"/>
                                        </p:tgtEl>
                                        <p:attrNameLst>
                                          <p:attrName>r</p:attrName>
                                        </p:attrNameLst>
                                      </p:cBhvr>
                                    </p:animRo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1" presetClass="emph" presetSubtype="0" fill="remove" grpId="2" nodeType="clickEffect">
                                  <p:stCondLst>
                                    <p:cond delay="0"/>
                                  </p:stCondLst>
                                  <p:childTnLst>
                                    <p:animClr clrSpc="hsl" dir="cw">
                                      <p:cBhvr override="childStyle">
                                        <p:cTn id="72" dur="500" fill="hold"/>
                                        <p:tgtEl>
                                          <p:spTgt spid="14"/>
                                        </p:tgtEl>
                                        <p:attrNameLst>
                                          <p:attrName>style.color</p:attrName>
                                        </p:attrNameLst>
                                      </p:cBhvr>
                                      <p:by>
                                        <p:hsl h="7200000" s="0" l="0"/>
                                      </p:by>
                                    </p:animClr>
                                    <p:animClr clrSpc="hsl" dir="cw">
                                      <p:cBhvr>
                                        <p:cTn id="73" dur="500" fill="hold"/>
                                        <p:tgtEl>
                                          <p:spTgt spid="14"/>
                                        </p:tgtEl>
                                        <p:attrNameLst>
                                          <p:attrName>fillcolor</p:attrName>
                                        </p:attrNameLst>
                                      </p:cBhvr>
                                      <p:by>
                                        <p:hsl h="7200000" s="0" l="0"/>
                                      </p:by>
                                    </p:animClr>
                                    <p:animClr clrSpc="hsl" dir="cw">
                                      <p:cBhvr>
                                        <p:cTn id="74" dur="500" fill="hold"/>
                                        <p:tgtEl>
                                          <p:spTgt spid="14"/>
                                        </p:tgtEl>
                                        <p:attrNameLst>
                                          <p:attrName>stroke.color</p:attrName>
                                        </p:attrNameLst>
                                      </p:cBhvr>
                                      <p:by>
                                        <p:hsl h="7200000" s="0" l="0"/>
                                      </p:by>
                                    </p:animClr>
                                    <p:set>
                                      <p:cBhvr>
                                        <p:cTn id="75" dur="500" fill="hold"/>
                                        <p:tgtEl>
                                          <p:spTgt spid="14"/>
                                        </p:tgtEl>
                                        <p:attrNameLst>
                                          <p:attrName>fill.type</p:attrName>
                                        </p:attrNameLst>
                                      </p:cBhvr>
                                      <p:to>
                                        <p:strVal val="solid"/>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8" presetClass="emph" presetSubtype="0" fill="hold" grpId="2" nodeType="clickEffect">
                                  <p:stCondLst>
                                    <p:cond delay="0"/>
                                  </p:stCondLst>
                                  <p:childTnLst>
                                    <p:animRot by="21600000">
                                      <p:cBhvr>
                                        <p:cTn id="83" dur="2000" fill="hold"/>
                                        <p:tgtEl>
                                          <p:spTgt spid="11"/>
                                        </p:tgtEl>
                                        <p:attrNameLst>
                                          <p:attrName>r</p:attrName>
                                        </p:attrNameLst>
                                      </p:cBhvr>
                                    </p:animRo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24" presetClass="emph" presetSubtype="0" fill="remove" grpId="3" nodeType="clickEffect">
                                  <p:stCondLst>
                                    <p:cond delay="0"/>
                                  </p:stCondLst>
                                  <p:childTnLst>
                                    <p:animClr clrSpc="hsl" dir="cw">
                                      <p:cBhvr override="childStyle">
                                        <p:cTn id="91" dur="500" fill="hold"/>
                                        <p:tgtEl>
                                          <p:spTgt spid="11"/>
                                        </p:tgtEl>
                                        <p:attrNameLst>
                                          <p:attrName>style.color</p:attrName>
                                        </p:attrNameLst>
                                      </p:cBhvr>
                                      <p:by>
                                        <p:hsl h="0" s="-12549" l="-25098"/>
                                      </p:by>
                                    </p:animClr>
                                    <p:animClr clrSpc="hsl" dir="cw">
                                      <p:cBhvr>
                                        <p:cTn id="92" dur="500" fill="hold"/>
                                        <p:tgtEl>
                                          <p:spTgt spid="11"/>
                                        </p:tgtEl>
                                        <p:attrNameLst>
                                          <p:attrName>fillcolor</p:attrName>
                                        </p:attrNameLst>
                                      </p:cBhvr>
                                      <p:by>
                                        <p:hsl h="0" s="-12549" l="-25098"/>
                                      </p:by>
                                    </p:animClr>
                                    <p:animClr clrSpc="hsl" dir="cw">
                                      <p:cBhvr>
                                        <p:cTn id="93" dur="500" fill="hold"/>
                                        <p:tgtEl>
                                          <p:spTgt spid="11"/>
                                        </p:tgtEl>
                                        <p:attrNameLst>
                                          <p:attrName>stroke.color</p:attrName>
                                        </p:attrNameLst>
                                      </p:cBhvr>
                                      <p:by>
                                        <p:hsl h="0" s="-12549" l="-25098"/>
                                      </p:by>
                                    </p:animClr>
                                    <p:set>
                                      <p:cBhvr>
                                        <p:cTn id="94" dur="500" fill="hold"/>
                                        <p:tgtEl>
                                          <p:spTgt spid="11"/>
                                        </p:tgtEl>
                                        <p:attrNameLst>
                                          <p:attrName>fill.type</p:attrName>
                                        </p:attrNameLst>
                                      </p:cBhvr>
                                      <p:to>
                                        <p:strVal val="solid"/>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7" presetClass="emph" presetSubtype="0" fill="remove" grpId="3" nodeType="clickEffect">
                                  <p:stCondLst>
                                    <p:cond delay="0"/>
                                  </p:stCondLst>
                                  <p:iterate type="lt">
                                    <p:tmPct val="0"/>
                                  </p:iterate>
                                  <p:childTnLst>
                                    <p:animClr clrSpc="rgb" dir="cw">
                                      <p:cBhvr override="childStyle">
                                        <p:cTn id="102" dur="250" autoRev="1" fill="remove"/>
                                        <p:tgtEl>
                                          <p:spTgt spid="12"/>
                                        </p:tgtEl>
                                        <p:attrNameLst>
                                          <p:attrName>style.color</p:attrName>
                                        </p:attrNameLst>
                                      </p:cBhvr>
                                      <p:to>
                                        <a:schemeClr val="bg1"/>
                                      </p:to>
                                    </p:animClr>
                                    <p:animClr clrSpc="rgb" dir="cw">
                                      <p:cBhvr>
                                        <p:cTn id="103" dur="250" autoRev="1" fill="remove"/>
                                        <p:tgtEl>
                                          <p:spTgt spid="12"/>
                                        </p:tgtEl>
                                        <p:attrNameLst>
                                          <p:attrName>fillcolor</p:attrName>
                                        </p:attrNameLst>
                                      </p:cBhvr>
                                      <p:to>
                                        <a:schemeClr val="bg1"/>
                                      </p:to>
                                    </p:animClr>
                                    <p:set>
                                      <p:cBhvr>
                                        <p:cTn id="104" dur="250" autoRev="1" fill="remove"/>
                                        <p:tgtEl>
                                          <p:spTgt spid="12"/>
                                        </p:tgtEl>
                                        <p:attrNameLst>
                                          <p:attrName>fill.type</p:attrName>
                                        </p:attrNameLst>
                                      </p:cBhvr>
                                      <p:to>
                                        <p:strVal val="solid"/>
                                      </p:to>
                                    </p:set>
                                    <p:set>
                                      <p:cBhvr>
                                        <p:cTn id="105" dur="250" autoRev="1" fill="remove"/>
                                        <p:tgtEl>
                                          <p:spTgt spid="12"/>
                                        </p:tgtEl>
                                        <p:attrNameLst>
                                          <p:attrName>fill.on</p:attrName>
                                        </p:attrNameLst>
                                      </p:cBhvr>
                                      <p:to>
                                        <p:strVal val="tru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mph" presetSubtype="2" fill="remove" nodeType="clickEffect">
                                  <p:stCondLst>
                                    <p:cond delay="300"/>
                                  </p:stCondLst>
                                  <p:childTnLst>
                                    <p:animClr clrSpc="rgb" dir="cw">
                                      <p:cBhvr>
                                        <p:cTn id="113" dur="2000" fill="hold"/>
                                        <p:tgtEl>
                                          <p:spTgt spid="14"/>
                                        </p:tgtEl>
                                        <p:attrNameLst>
                                          <p:attrName>fillcolor</p:attrName>
                                        </p:attrNameLst>
                                      </p:cBhvr>
                                      <p:to>
                                        <a:schemeClr val="accent2"/>
                                      </p:to>
                                    </p:animClr>
                                    <p:set>
                                      <p:cBhvr>
                                        <p:cTn id="114" dur="2000" fill="hold"/>
                                        <p:tgtEl>
                                          <p:spTgt spid="14"/>
                                        </p:tgtEl>
                                        <p:attrNameLst>
                                          <p:attrName>fill.type</p:attrName>
                                        </p:attrNameLst>
                                      </p:cBhvr>
                                      <p:to>
                                        <p:strVal val="solid"/>
                                      </p:to>
                                    </p:set>
                                    <p:set>
                                      <p:cBhvr>
                                        <p:cTn id="115" dur="2000" fill="hold"/>
                                        <p:tgtEl>
                                          <p:spTgt spid="14"/>
                                        </p:tgtEl>
                                        <p:attrNameLst>
                                          <p:attrName>fill.on</p:attrName>
                                        </p:attrNameLst>
                                      </p:cBhvr>
                                      <p:to>
                                        <p:strVal val="true"/>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6" presetClass="emph" presetSubtype="0" fill="remove" grpId="4" nodeType="clickEffect">
                                  <p:stCondLst>
                                    <p:cond delay="0"/>
                                  </p:stCondLst>
                                  <p:iterate type="lt">
                                    <p:tmPct val="4000"/>
                                  </p:iterate>
                                  <p:childTnLst>
                                    <p:set>
                                      <p:cBhvr override="childStyle">
                                        <p:cTn id="123" dur="500" fill="hold"/>
                                        <p:tgtEl>
                                          <p:spTgt spid="12"/>
                                        </p:tgtEl>
                                        <p:attrNameLst>
                                          <p:attrName>style.color</p:attrName>
                                        </p:attrNameLst>
                                      </p:cBhvr>
                                      <p:to>
                                        <p:clrVal>
                                          <a:schemeClr val="accent2"/>
                                        </p:clrVal>
                                      </p:to>
                                    </p:set>
                                    <p:set>
                                      <p:cBhvr>
                                        <p:cTn id="124" dur="500" fill="hold"/>
                                        <p:tgtEl>
                                          <p:spTgt spid="12"/>
                                        </p:tgtEl>
                                        <p:attrNameLst>
                                          <p:attrName>fillcolor</p:attrName>
                                        </p:attrNameLst>
                                      </p:cBhvr>
                                      <p:to>
                                        <p:clrVal>
                                          <a:schemeClr val="accent2"/>
                                        </p:clrVal>
                                      </p:to>
                                    </p:set>
                                    <p:set>
                                      <p:cBhvr>
                                        <p:cTn id="125" dur="500" fill="hold"/>
                                        <p:tgtEl>
                                          <p:spTgt spid="12"/>
                                        </p:tgtEl>
                                        <p:attrNameLst>
                                          <p:attrName>fill.type</p:attrName>
                                        </p:attrNameLst>
                                      </p:cBhvr>
                                      <p:to>
                                        <p:strVal val="solid"/>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25"/>
                                        </p:tgtEl>
                                        <p:attrNameLst>
                                          <p:attrName>style.visibility</p:attrName>
                                        </p:attrNameLst>
                                      </p:cBhvr>
                                      <p:to>
                                        <p:strVal val="visible"/>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4" presetClass="emph" presetSubtype="0" fill="remove" grpId="3" nodeType="clickEffect">
                                  <p:stCondLst>
                                    <p:cond delay="0"/>
                                  </p:stCondLst>
                                  <p:childTnLst>
                                    <p:animClr clrSpc="hsl" dir="cw">
                                      <p:cBhvr override="childStyle">
                                        <p:cTn id="133" dur="500" fill="hold"/>
                                        <p:tgtEl>
                                          <p:spTgt spid="14"/>
                                        </p:tgtEl>
                                        <p:attrNameLst>
                                          <p:attrName>style.color</p:attrName>
                                        </p:attrNameLst>
                                      </p:cBhvr>
                                      <p:by>
                                        <p:hsl h="0" s="-12549" l="-25098"/>
                                      </p:by>
                                    </p:animClr>
                                    <p:animClr clrSpc="hsl" dir="cw">
                                      <p:cBhvr>
                                        <p:cTn id="134" dur="500" fill="hold"/>
                                        <p:tgtEl>
                                          <p:spTgt spid="14"/>
                                        </p:tgtEl>
                                        <p:attrNameLst>
                                          <p:attrName>fillcolor</p:attrName>
                                        </p:attrNameLst>
                                      </p:cBhvr>
                                      <p:by>
                                        <p:hsl h="0" s="-12549" l="-25098"/>
                                      </p:by>
                                    </p:animClr>
                                    <p:animClr clrSpc="hsl" dir="cw">
                                      <p:cBhvr>
                                        <p:cTn id="135" dur="500" fill="hold"/>
                                        <p:tgtEl>
                                          <p:spTgt spid="14"/>
                                        </p:tgtEl>
                                        <p:attrNameLst>
                                          <p:attrName>stroke.color</p:attrName>
                                        </p:attrNameLst>
                                      </p:cBhvr>
                                      <p:by>
                                        <p:hsl h="0" s="-12549" l="-25098"/>
                                      </p:by>
                                    </p:animClr>
                                    <p:set>
                                      <p:cBhvr>
                                        <p:cTn id="136" dur="500" fill="hold"/>
                                        <p:tgtEl>
                                          <p:spTgt spid="14"/>
                                        </p:tgtEl>
                                        <p:attrNameLst>
                                          <p:attrName>fill.type</p:attrName>
                                        </p:attrNameLst>
                                      </p:cBhvr>
                                      <p:to>
                                        <p:strVal val="solid"/>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6"/>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3" presetClass="emph" presetSubtype="2" fill="hold" grpId="1" nodeType="clickEffect">
                                  <p:stCondLst>
                                    <p:cond delay="0"/>
                                  </p:stCondLst>
                                  <p:childTnLst>
                                    <p:animClr clrSpc="rgb" dir="cw">
                                      <p:cBhvr override="childStyle">
                                        <p:cTn id="144" dur="2000" fill="hold"/>
                                        <p:tgtEl>
                                          <p:spTgt spid="7"/>
                                        </p:tgtEl>
                                        <p:attrNameLst>
                                          <p:attrName>style.color</p:attrName>
                                        </p:attrNameLst>
                                      </p:cBhvr>
                                      <p:to>
                                        <a:srgbClr val="FF33CC"/>
                                      </p:to>
                                    </p:animClr>
                                  </p:childTnLst>
                                </p:cTn>
                              </p:par>
                              <p:par>
                                <p:cTn id="145" presetID="3" presetClass="emph" presetSubtype="2" fill="hold" grpId="1" nodeType="withEffect">
                                  <p:stCondLst>
                                    <p:cond delay="0"/>
                                  </p:stCondLst>
                                  <p:childTnLst>
                                    <p:animClr clrSpc="rgb" dir="cw">
                                      <p:cBhvr override="childStyle">
                                        <p:cTn id="146" dur="2000" fill="hold"/>
                                        <p:tgtEl>
                                          <p:spTgt spid="18"/>
                                        </p:tgtEl>
                                        <p:attrNameLst>
                                          <p:attrName>style.color</p:attrName>
                                        </p:attrNameLst>
                                      </p:cBhvr>
                                      <p:to>
                                        <a:srgbClr val="FF33CC"/>
                                      </p:to>
                                    </p:animClr>
                                  </p:childTnLst>
                                </p:cTn>
                              </p:par>
                              <p:par>
                                <p:cTn id="147" presetID="3" presetClass="emph" presetSubtype="2" fill="hold" grpId="1" nodeType="withEffect">
                                  <p:stCondLst>
                                    <p:cond delay="0"/>
                                  </p:stCondLst>
                                  <p:childTnLst>
                                    <p:animClr clrSpc="rgb" dir="cw">
                                      <p:cBhvr override="childStyle">
                                        <p:cTn id="148" dur="1500" fill="hold"/>
                                        <p:tgtEl>
                                          <p:spTgt spid="21"/>
                                        </p:tgtEl>
                                        <p:attrNameLst>
                                          <p:attrName>style.color</p:attrName>
                                        </p:attrNameLst>
                                      </p:cBhvr>
                                      <p:to>
                                        <a:srgbClr val="FF33CC"/>
                                      </p:to>
                                    </p:animClr>
                                  </p:childTnLst>
                                </p:cTn>
                              </p:par>
                              <p:par>
                                <p:cTn id="149" presetID="3" presetClass="emph" presetSubtype="2" fill="hold" grpId="1" nodeType="withEffect">
                                  <p:stCondLst>
                                    <p:cond delay="0"/>
                                  </p:stCondLst>
                                  <p:childTnLst>
                                    <p:animClr clrSpc="rgb" dir="cw">
                                      <p:cBhvr override="childStyle">
                                        <p:cTn id="150" dur="2000" fill="hold"/>
                                        <p:tgtEl>
                                          <p:spTgt spid="24"/>
                                        </p:tgtEl>
                                        <p:attrNameLst>
                                          <p:attrName>style.color</p:attrName>
                                        </p:attrNameLst>
                                      </p:cBhvr>
                                      <p:to>
                                        <a:srgbClr val="FF33CC"/>
                                      </p:to>
                                    </p:animClr>
                                  </p:childTnLst>
                                </p:cTn>
                              </p:par>
                              <p:par>
                                <p:cTn id="151" presetID="3" presetClass="emph" presetSubtype="2" fill="hold" grpId="1" nodeType="withEffect">
                                  <p:stCondLst>
                                    <p:cond delay="0"/>
                                  </p:stCondLst>
                                  <p:childTnLst>
                                    <p:animClr clrSpc="rgb" dir="cw">
                                      <p:cBhvr override="childStyle">
                                        <p:cTn id="152" dur="2000" fill="hold"/>
                                        <p:tgtEl>
                                          <p:spTgt spid="16"/>
                                        </p:tgtEl>
                                        <p:attrNameLst>
                                          <p:attrName>style.color</p:attrName>
                                        </p:attrNameLst>
                                      </p:cBhvr>
                                      <p:to>
                                        <a:srgbClr val="00FF00"/>
                                      </p:to>
                                    </p:animClr>
                                  </p:childTnLst>
                                </p:cTn>
                              </p:par>
                              <p:par>
                                <p:cTn id="153" presetID="3" presetClass="emph" presetSubtype="2" fill="hold" grpId="1" nodeType="withEffect">
                                  <p:stCondLst>
                                    <p:cond delay="0"/>
                                  </p:stCondLst>
                                  <p:childTnLst>
                                    <p:animClr clrSpc="rgb" dir="cw">
                                      <p:cBhvr override="childStyle">
                                        <p:cTn id="154" dur="2000" fill="hold"/>
                                        <p:tgtEl>
                                          <p:spTgt spid="19"/>
                                        </p:tgtEl>
                                        <p:attrNameLst>
                                          <p:attrName>style.color</p:attrName>
                                        </p:attrNameLst>
                                      </p:cBhvr>
                                      <p:to>
                                        <a:srgbClr val="00FF00"/>
                                      </p:to>
                                    </p:animClr>
                                  </p:childTnLst>
                                </p:cTn>
                              </p:par>
                              <p:par>
                                <p:cTn id="155" presetID="3" presetClass="emph" presetSubtype="2" fill="hold" grpId="1" nodeType="withEffect">
                                  <p:stCondLst>
                                    <p:cond delay="0"/>
                                  </p:stCondLst>
                                  <p:childTnLst>
                                    <p:animClr clrSpc="rgb" dir="cw">
                                      <p:cBhvr override="childStyle">
                                        <p:cTn id="156" dur="2000" fill="hold"/>
                                        <p:tgtEl>
                                          <p:spTgt spid="22"/>
                                        </p:tgtEl>
                                        <p:attrNameLst>
                                          <p:attrName>style.color</p:attrName>
                                        </p:attrNameLst>
                                      </p:cBhvr>
                                      <p:to>
                                        <a:srgbClr val="00FF00"/>
                                      </p:to>
                                    </p:animClr>
                                  </p:childTnLst>
                                </p:cTn>
                              </p:par>
                              <p:par>
                                <p:cTn id="157" presetID="3" presetClass="emph" presetSubtype="2" fill="hold" grpId="1" nodeType="withEffect">
                                  <p:stCondLst>
                                    <p:cond delay="0"/>
                                  </p:stCondLst>
                                  <p:childTnLst>
                                    <p:animClr clrSpc="rgb" dir="cw">
                                      <p:cBhvr override="childStyle">
                                        <p:cTn id="158" dur="1800" fill="hold"/>
                                        <p:tgtEl>
                                          <p:spTgt spid="25"/>
                                        </p:tgtEl>
                                        <p:attrNameLst>
                                          <p:attrName>style.color</p:attrName>
                                        </p:attrNameLst>
                                      </p:cBhvr>
                                      <p:to>
                                        <a:srgbClr val="00FF00"/>
                                      </p:to>
                                    </p:animClr>
                                  </p:childTnLst>
                                </p:cTn>
                              </p:par>
                              <p:par>
                                <p:cTn id="159" presetID="3" presetClass="emph" presetSubtype="2" fill="hold" grpId="1" nodeType="withEffect">
                                  <p:stCondLst>
                                    <p:cond delay="0"/>
                                  </p:stCondLst>
                                  <p:childTnLst>
                                    <p:animClr clrSpc="rgb" dir="cw">
                                      <p:cBhvr override="childStyle">
                                        <p:cTn id="160" dur="2000" fill="hold"/>
                                        <p:tgtEl>
                                          <p:spTgt spid="17"/>
                                        </p:tgtEl>
                                        <p:attrNameLst>
                                          <p:attrName>style.color</p:attrName>
                                        </p:attrNameLst>
                                      </p:cBhvr>
                                      <p:to>
                                        <a:srgbClr val="FF9900"/>
                                      </p:to>
                                    </p:animClr>
                                  </p:childTnLst>
                                </p:cTn>
                              </p:par>
                              <p:par>
                                <p:cTn id="161" presetID="3" presetClass="emph" presetSubtype="2" fill="hold" grpId="1" nodeType="withEffect">
                                  <p:stCondLst>
                                    <p:cond delay="0"/>
                                  </p:stCondLst>
                                  <p:childTnLst>
                                    <p:animClr clrSpc="rgb" dir="cw">
                                      <p:cBhvr override="childStyle">
                                        <p:cTn id="162" dur="2000" fill="hold"/>
                                        <p:tgtEl>
                                          <p:spTgt spid="20"/>
                                        </p:tgtEl>
                                        <p:attrNameLst>
                                          <p:attrName>style.color</p:attrName>
                                        </p:attrNameLst>
                                      </p:cBhvr>
                                      <p:to>
                                        <a:srgbClr val="FF9900"/>
                                      </p:to>
                                    </p:animClr>
                                  </p:childTnLst>
                                </p:cTn>
                              </p:par>
                              <p:par>
                                <p:cTn id="163" presetID="3" presetClass="emph" presetSubtype="2" fill="hold" grpId="1" nodeType="withEffect">
                                  <p:stCondLst>
                                    <p:cond delay="0"/>
                                  </p:stCondLst>
                                  <p:childTnLst>
                                    <p:animClr clrSpc="rgb" dir="cw">
                                      <p:cBhvr override="childStyle">
                                        <p:cTn id="164" dur="2000" fill="hold"/>
                                        <p:tgtEl>
                                          <p:spTgt spid="23"/>
                                        </p:tgtEl>
                                        <p:attrNameLst>
                                          <p:attrName>style.color</p:attrName>
                                        </p:attrNameLst>
                                      </p:cBhvr>
                                      <p:to>
                                        <a:srgbClr val="FF9900"/>
                                      </p:to>
                                    </p:animClr>
                                  </p:childTnLst>
                                </p:cTn>
                              </p:par>
                              <p:par>
                                <p:cTn id="165" presetID="3" presetClass="emph" presetSubtype="2" fill="hold" grpId="1" nodeType="withEffect">
                                  <p:stCondLst>
                                    <p:cond delay="0"/>
                                  </p:stCondLst>
                                  <p:childTnLst>
                                    <p:animClr clrSpc="rgb" dir="cw">
                                      <p:cBhvr override="childStyle">
                                        <p:cTn id="166" dur="1600" fill="hold"/>
                                        <p:tgtEl>
                                          <p:spTgt spid="26"/>
                                        </p:tgtEl>
                                        <p:attrNameLst>
                                          <p:attrName>style.color</p:attrName>
                                        </p:attrNameLst>
                                      </p:cBhvr>
                                      <p:to>
                                        <a:srgbClr val="FF9900"/>
                                      </p:to>
                                    </p:animClr>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6" presetClass="entr" presetSubtype="21" fill="hold" nodeType="clickEffect">
                                  <p:stCondLst>
                                    <p:cond delay="0"/>
                                  </p:stCondLst>
                                  <p:childTnLst>
                                    <p:set>
                                      <p:cBhvr>
                                        <p:cTn id="170" dur="1" fill="hold">
                                          <p:stCondLst>
                                            <p:cond delay="0"/>
                                          </p:stCondLst>
                                        </p:cTn>
                                        <p:tgtEl>
                                          <p:spTgt spid="8"/>
                                        </p:tgtEl>
                                        <p:attrNameLst>
                                          <p:attrName>style.visibility</p:attrName>
                                        </p:attrNameLst>
                                      </p:cBhvr>
                                      <p:to>
                                        <p:strVal val="visible"/>
                                      </p:to>
                                    </p:set>
                                    <p:animEffect transition="in" filter="barn(inVertical)">
                                      <p:cBhvr>
                                        <p:cTn id="171" dur="500"/>
                                        <p:tgtEl>
                                          <p:spTgt spid="8"/>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9"/>
                                        </p:tgtEl>
                                        <p:attrNameLst>
                                          <p:attrName>style.visibility</p:attrName>
                                        </p:attrNameLst>
                                      </p:cBhvr>
                                      <p:to>
                                        <p:strVal val="visible"/>
                                      </p:to>
                                    </p:se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nodeType="clickEffect">
                                  <p:stCondLst>
                                    <p:cond delay="0"/>
                                  </p:stCondLst>
                                  <p:childTnLst>
                                    <p:set>
                                      <p:cBhvr>
                                        <p:cTn id="179" dur="1" fill="hold">
                                          <p:stCondLst>
                                            <p:cond delay="0"/>
                                          </p:stCondLst>
                                        </p:cTn>
                                        <p:tgtEl>
                                          <p:spTgt spid="10"/>
                                        </p:tgtEl>
                                        <p:attrNameLst>
                                          <p:attrName>style.visibility</p:attrName>
                                        </p:attrNameLst>
                                      </p:cBhvr>
                                      <p:to>
                                        <p:strVal val="visible"/>
                                      </p:to>
                                    </p:set>
                                    <p:animEffect transition="in" filter="wipe(down)">
                                      <p:cBhvr>
                                        <p:cTn id="180" dur="500"/>
                                        <p:tgtEl>
                                          <p:spTgt spid="10"/>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22" presetClass="entr" presetSubtype="4" fill="hold" nodeType="clickEffect">
                                  <p:stCondLst>
                                    <p:cond delay="0"/>
                                  </p:stCondLst>
                                  <p:childTnLst>
                                    <p:set>
                                      <p:cBhvr>
                                        <p:cTn id="184" dur="1" fill="hold">
                                          <p:stCondLst>
                                            <p:cond delay="0"/>
                                          </p:stCondLst>
                                        </p:cTn>
                                        <p:tgtEl>
                                          <p:spTgt spid="15"/>
                                        </p:tgtEl>
                                        <p:attrNameLst>
                                          <p:attrName>style.visibility</p:attrName>
                                        </p:attrNameLst>
                                      </p:cBhvr>
                                      <p:to>
                                        <p:strVal val="visible"/>
                                      </p:to>
                                    </p:set>
                                    <p:animEffect transition="in" filter="wipe(down)">
                                      <p:cBhvr>
                                        <p:cTn id="185" dur="500"/>
                                        <p:tgtEl>
                                          <p:spTgt spid="15"/>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22" presetClass="entr" presetSubtype="4" fill="hold" nodeType="clickEffect">
                                  <p:stCondLst>
                                    <p:cond delay="0"/>
                                  </p:stCondLst>
                                  <p:childTnLst>
                                    <p:set>
                                      <p:cBhvr>
                                        <p:cTn id="189" dur="1" fill="hold">
                                          <p:stCondLst>
                                            <p:cond delay="0"/>
                                          </p:stCondLst>
                                        </p:cTn>
                                        <p:tgtEl>
                                          <p:spTgt spid="27"/>
                                        </p:tgtEl>
                                        <p:attrNameLst>
                                          <p:attrName>style.visibility</p:attrName>
                                        </p:attrNameLst>
                                      </p:cBhvr>
                                      <p:to>
                                        <p:strVal val="visible"/>
                                      </p:to>
                                    </p:set>
                                    <p:animEffect transition="in" filter="wipe(down)">
                                      <p:cBhvr>
                                        <p:cTn id="190" dur="500"/>
                                        <p:tgtEl>
                                          <p:spTgt spid="27"/>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28"/>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6" presetClass="entr" presetSubtype="21" fill="hold" nodeType="clickEffect">
                                  <p:stCondLst>
                                    <p:cond delay="0"/>
                                  </p:stCondLst>
                                  <p:childTnLst>
                                    <p:set>
                                      <p:cBhvr>
                                        <p:cTn id="198" dur="1" fill="hold">
                                          <p:stCondLst>
                                            <p:cond delay="0"/>
                                          </p:stCondLst>
                                        </p:cTn>
                                        <p:tgtEl>
                                          <p:spTgt spid="29"/>
                                        </p:tgtEl>
                                        <p:attrNameLst>
                                          <p:attrName>style.visibility</p:attrName>
                                        </p:attrNameLst>
                                      </p:cBhvr>
                                      <p:to>
                                        <p:strVal val="visible"/>
                                      </p:to>
                                    </p:set>
                                    <p:animEffect transition="in" filter="barn(inVertical)">
                                      <p:cBhvr>
                                        <p:cTn id="199" dur="500"/>
                                        <p:tgtEl>
                                          <p:spTgt spid="29"/>
                                        </p:tgtEl>
                                      </p:cBhvr>
                                    </p:animEffect>
                                  </p:childTnLst>
                                </p:cTn>
                              </p:par>
                              <p:par>
                                <p:cTn id="200" presetID="1" presetClass="exit" presetSubtype="0" fill="hold" grpId="1" nodeType="withEffect">
                                  <p:stCondLst>
                                    <p:cond delay="0"/>
                                  </p:stCondLst>
                                  <p:childTnLst>
                                    <p:set>
                                      <p:cBhvr>
                                        <p:cTn id="201" dur="1" fill="hold">
                                          <p:stCondLst>
                                            <p:cond delay="0"/>
                                          </p:stCondLst>
                                        </p:cTn>
                                        <p:tgtEl>
                                          <p:spTgt spid="9"/>
                                        </p:tgtEl>
                                        <p:attrNameLst>
                                          <p:attrName>style.visibility</p:attrName>
                                        </p:attrNameLst>
                                      </p:cBhvr>
                                      <p:to>
                                        <p:strVal val="hidden"/>
                                      </p:to>
                                    </p:set>
                                  </p:childTnLst>
                                </p:cTn>
                              </p:par>
                            </p:childTnLst>
                          </p:cTn>
                        </p:par>
                      </p:childTnLst>
                    </p:cTn>
                  </p:par>
                  <p:par>
                    <p:cTn id="202" fill="hold" nodeType="clickPar">
                      <p:stCondLst>
                        <p:cond delay="indefinite"/>
                      </p:stCondLst>
                      <p:childTnLst>
                        <p:par>
                          <p:cTn id="203" fill="hold" nodeType="withGroup">
                            <p:stCondLst>
                              <p:cond delay="0"/>
                            </p:stCondLst>
                            <p:childTnLst>
                              <p:par>
                                <p:cTn id="204" presetID="1" presetClass="entr" presetSubtype="0" fill="hold" grpId="0" nodeType="clickEffect">
                                  <p:stCondLst>
                                    <p:cond delay="0"/>
                                  </p:stCondLst>
                                  <p:childTnLst>
                                    <p:set>
                                      <p:cBhvr>
                                        <p:cTn id="205" dur="1" fill="hold">
                                          <p:stCondLst>
                                            <p:cond delay="0"/>
                                          </p:stCondLst>
                                        </p:cTn>
                                        <p:tgtEl>
                                          <p:spTgt spid="34"/>
                                        </p:tgtEl>
                                        <p:attrNameLst>
                                          <p:attrName>style.visibility</p:attrName>
                                        </p:attrNameLst>
                                      </p:cBhvr>
                                      <p:to>
                                        <p:strVal val="visible"/>
                                      </p:to>
                                    </p:se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22" presetClass="entr" presetSubtype="4" fill="hold" nodeType="clickEffect">
                                  <p:stCondLst>
                                    <p:cond delay="0"/>
                                  </p:stCondLst>
                                  <p:childTnLst>
                                    <p:set>
                                      <p:cBhvr>
                                        <p:cTn id="209" dur="1" fill="hold">
                                          <p:stCondLst>
                                            <p:cond delay="0"/>
                                          </p:stCondLst>
                                        </p:cTn>
                                        <p:tgtEl>
                                          <p:spTgt spid="30"/>
                                        </p:tgtEl>
                                        <p:attrNameLst>
                                          <p:attrName>style.visibility</p:attrName>
                                        </p:attrNameLst>
                                      </p:cBhvr>
                                      <p:to>
                                        <p:strVal val="visible"/>
                                      </p:to>
                                    </p:set>
                                    <p:animEffect transition="in" filter="wipe(down)">
                                      <p:cBhvr>
                                        <p:cTn id="210" dur="500"/>
                                        <p:tgtEl>
                                          <p:spTgt spid="30"/>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2" presetClass="entr" presetSubtype="4" fill="hold" nodeType="clickEffect">
                                  <p:stCondLst>
                                    <p:cond delay="0"/>
                                  </p:stCondLst>
                                  <p:childTnLst>
                                    <p:set>
                                      <p:cBhvr>
                                        <p:cTn id="214" dur="1" fill="hold">
                                          <p:stCondLst>
                                            <p:cond delay="0"/>
                                          </p:stCondLst>
                                        </p:cTn>
                                        <p:tgtEl>
                                          <p:spTgt spid="31"/>
                                        </p:tgtEl>
                                        <p:attrNameLst>
                                          <p:attrName>style.visibility</p:attrName>
                                        </p:attrNameLst>
                                      </p:cBhvr>
                                      <p:to>
                                        <p:strVal val="visible"/>
                                      </p:to>
                                    </p:set>
                                    <p:animEffect transition="in" filter="wipe(down)">
                                      <p:cBhvr>
                                        <p:cTn id="215" dur="500"/>
                                        <p:tgtEl>
                                          <p:spTgt spid="31"/>
                                        </p:tgtEl>
                                      </p:cBhvr>
                                    </p:animEffect>
                                  </p:childTnLst>
                                </p:cTn>
                              </p:par>
                            </p:childTnLst>
                          </p:cTn>
                        </p:par>
                      </p:childTnLst>
                    </p:cTn>
                  </p:par>
                  <p:par>
                    <p:cTn id="216" fill="hold" nodeType="clickPar">
                      <p:stCondLst>
                        <p:cond delay="indefinite"/>
                      </p:stCondLst>
                      <p:childTnLst>
                        <p:par>
                          <p:cTn id="217" fill="hold" nodeType="withGroup">
                            <p:stCondLst>
                              <p:cond delay="0"/>
                            </p:stCondLst>
                            <p:childTnLst>
                              <p:par>
                                <p:cTn id="218" presetID="22" presetClass="entr" presetSubtype="4" fill="hold" nodeType="clickEffect">
                                  <p:stCondLst>
                                    <p:cond delay="0"/>
                                  </p:stCondLst>
                                  <p:childTnLst>
                                    <p:set>
                                      <p:cBhvr>
                                        <p:cTn id="219" dur="1" fill="hold">
                                          <p:stCondLst>
                                            <p:cond delay="0"/>
                                          </p:stCondLst>
                                        </p:cTn>
                                        <p:tgtEl>
                                          <p:spTgt spid="32"/>
                                        </p:tgtEl>
                                        <p:attrNameLst>
                                          <p:attrName>style.visibility</p:attrName>
                                        </p:attrNameLst>
                                      </p:cBhvr>
                                      <p:to>
                                        <p:strVal val="visible"/>
                                      </p:to>
                                    </p:set>
                                    <p:animEffect transition="in" filter="wipe(down)">
                                      <p:cBhvr>
                                        <p:cTn id="220" dur="500"/>
                                        <p:tgtEl>
                                          <p:spTgt spid="32"/>
                                        </p:tgtEl>
                                      </p:cBhvr>
                                    </p:animEffect>
                                  </p:childTnLst>
                                </p:cTn>
                              </p:par>
                            </p:childTnLst>
                          </p:cTn>
                        </p:par>
                      </p:childTnLst>
                    </p:cTn>
                  </p:par>
                  <p:par>
                    <p:cTn id="221" fill="hold" nodeType="clickPar">
                      <p:stCondLst>
                        <p:cond delay="indefinite"/>
                      </p:stCondLst>
                      <p:childTnLst>
                        <p:par>
                          <p:cTn id="222" fill="hold" nodeType="withGroup">
                            <p:stCondLst>
                              <p:cond delay="0"/>
                            </p:stCondLst>
                            <p:childTnLst>
                              <p:par>
                                <p:cTn id="223" presetID="1" presetClass="entr" presetSubtype="0" fill="hold" grpId="0" nodeType="clickEffect">
                                  <p:stCondLst>
                                    <p:cond delay="0"/>
                                  </p:stCondLst>
                                  <p:childTnLst>
                                    <p:set>
                                      <p:cBhvr>
                                        <p:cTn id="224" dur="1" fill="hold">
                                          <p:stCondLst>
                                            <p:cond delay="0"/>
                                          </p:stCondLst>
                                        </p:cTn>
                                        <p:tgtEl>
                                          <p:spTgt spid="38"/>
                                        </p:tgtEl>
                                        <p:attrNameLst>
                                          <p:attrName>style.visibility</p:attrName>
                                        </p:attrNameLst>
                                      </p:cBhvr>
                                      <p:to>
                                        <p:strVal val="visible"/>
                                      </p:to>
                                    </p:set>
                                  </p:childTnLst>
                                </p:cTn>
                              </p:par>
                            </p:childTnLst>
                          </p:cTn>
                        </p:par>
                      </p:childTnLst>
                    </p:cTn>
                  </p:par>
                  <p:par>
                    <p:cTn id="225" fill="hold" nodeType="clickPar">
                      <p:stCondLst>
                        <p:cond delay="indefinite"/>
                      </p:stCondLst>
                      <p:childTnLst>
                        <p:par>
                          <p:cTn id="226" fill="hold" nodeType="withGroup">
                            <p:stCondLst>
                              <p:cond delay="0"/>
                            </p:stCondLst>
                            <p:childTnLst>
                              <p:par>
                                <p:cTn id="227" presetID="2" presetClass="entr" presetSubtype="4" fill="hold" nodeType="clickEffect">
                                  <p:stCondLst>
                                    <p:cond delay="0"/>
                                  </p:stCondLst>
                                  <p:childTnLst>
                                    <p:set>
                                      <p:cBhvr>
                                        <p:cTn id="228" dur="1" fill="hold">
                                          <p:stCondLst>
                                            <p:cond delay="0"/>
                                          </p:stCondLst>
                                        </p:cTn>
                                        <p:tgtEl>
                                          <p:spTgt spid="33"/>
                                        </p:tgtEl>
                                        <p:attrNameLst>
                                          <p:attrName>style.visibility</p:attrName>
                                        </p:attrNameLst>
                                      </p:cBhvr>
                                      <p:to>
                                        <p:strVal val="visible"/>
                                      </p:to>
                                    </p:set>
                                    <p:anim calcmode="lin" valueType="num">
                                      <p:cBhvr additive="base">
                                        <p:cTn id="229" dur="500" fill="hold"/>
                                        <p:tgtEl>
                                          <p:spTgt spid="33"/>
                                        </p:tgtEl>
                                        <p:attrNameLst>
                                          <p:attrName>ppt_x</p:attrName>
                                        </p:attrNameLst>
                                      </p:cBhvr>
                                      <p:tavLst>
                                        <p:tav tm="0">
                                          <p:val>
                                            <p:strVal val="#ppt_x"/>
                                          </p:val>
                                        </p:tav>
                                        <p:tav tm="100000">
                                          <p:val>
                                            <p:strVal val="#ppt_x"/>
                                          </p:val>
                                        </p:tav>
                                      </p:tavLst>
                                    </p:anim>
                                    <p:anim calcmode="lin" valueType="num">
                                      <p:cBhvr additive="base">
                                        <p:cTn id="230" dur="500" fill="hold"/>
                                        <p:tgtEl>
                                          <p:spTgt spid="33"/>
                                        </p:tgtEl>
                                        <p:attrNameLst>
                                          <p:attrName>ppt_y</p:attrName>
                                        </p:attrNameLst>
                                      </p:cBhvr>
                                      <p:tavLst>
                                        <p:tav tm="0">
                                          <p:val>
                                            <p:strVal val="1+#ppt_h/2"/>
                                          </p:val>
                                        </p:tav>
                                        <p:tav tm="100000">
                                          <p:val>
                                            <p:strVal val="#ppt_y"/>
                                          </p:val>
                                        </p:tav>
                                      </p:tavLst>
                                    </p:anim>
                                  </p:childTnLst>
                                </p:cTn>
                              </p:par>
                              <p:par>
                                <p:cTn id="231" presetID="1" presetClass="exit" presetSubtype="0" fill="hold" grpId="1" nodeType="withEffect">
                                  <p:stCondLst>
                                    <p:cond delay="0"/>
                                  </p:stCondLst>
                                  <p:childTnLst>
                                    <p:set>
                                      <p:cBhvr>
                                        <p:cTn id="232" dur="1" fill="hold">
                                          <p:stCondLst>
                                            <p:cond delay="0"/>
                                          </p:stCondLst>
                                        </p:cTn>
                                        <p:tgtEl>
                                          <p:spTgt spid="34"/>
                                        </p:tgtEl>
                                        <p:attrNameLst>
                                          <p:attrName>style.visibility</p:attrName>
                                        </p:attrNameLst>
                                      </p:cBhvr>
                                      <p:to>
                                        <p:strVal val="hidden"/>
                                      </p:to>
                                    </p:se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40"/>
                                        </p:tgtEl>
                                        <p:attrNameLst>
                                          <p:attrName>style.visibility</p:attrName>
                                        </p:attrNameLst>
                                      </p:cBhvr>
                                      <p:to>
                                        <p:strVal val="visible"/>
                                      </p:to>
                                    </p:set>
                                  </p:childTnLst>
                                </p:cTn>
                              </p:par>
                            </p:childTnLst>
                          </p:cTn>
                        </p:par>
                      </p:childTnLst>
                    </p:cTn>
                  </p:par>
                  <p:par>
                    <p:cTn id="237" fill="hold" nodeType="clickPar">
                      <p:stCondLst>
                        <p:cond delay="indefinite"/>
                      </p:stCondLst>
                      <p:childTnLst>
                        <p:par>
                          <p:cTn id="238" fill="hold" nodeType="withGroup">
                            <p:stCondLst>
                              <p:cond delay="0"/>
                            </p:stCondLst>
                            <p:childTnLst>
                              <p:par>
                                <p:cTn id="239" presetID="22" presetClass="entr" presetSubtype="4" fill="hold" nodeType="clickEffect">
                                  <p:stCondLst>
                                    <p:cond delay="0"/>
                                  </p:stCondLst>
                                  <p:childTnLst>
                                    <p:set>
                                      <p:cBhvr>
                                        <p:cTn id="240" dur="1" fill="hold">
                                          <p:stCondLst>
                                            <p:cond delay="0"/>
                                          </p:stCondLst>
                                        </p:cTn>
                                        <p:tgtEl>
                                          <p:spTgt spid="35"/>
                                        </p:tgtEl>
                                        <p:attrNameLst>
                                          <p:attrName>style.visibility</p:attrName>
                                        </p:attrNameLst>
                                      </p:cBhvr>
                                      <p:to>
                                        <p:strVal val="visible"/>
                                      </p:to>
                                    </p:set>
                                    <p:animEffect transition="in" filter="wipe(down)">
                                      <p:cBhvr>
                                        <p:cTn id="241" dur="500"/>
                                        <p:tgtEl>
                                          <p:spTgt spid="35"/>
                                        </p:tgtEl>
                                      </p:cBhvr>
                                    </p:animEffect>
                                  </p:childTnLst>
                                </p:cTn>
                              </p:par>
                            </p:childTnLst>
                          </p:cTn>
                        </p:par>
                      </p:childTnLst>
                    </p:cTn>
                  </p:par>
                  <p:par>
                    <p:cTn id="242" fill="hold" nodeType="clickPar">
                      <p:stCondLst>
                        <p:cond delay="indefinite"/>
                      </p:stCondLst>
                      <p:childTnLst>
                        <p:par>
                          <p:cTn id="243" fill="hold" nodeType="withGroup">
                            <p:stCondLst>
                              <p:cond delay="0"/>
                            </p:stCondLst>
                            <p:childTnLst>
                              <p:par>
                                <p:cTn id="244" presetID="22" presetClass="entr" presetSubtype="4" fill="hold" nodeType="clickEffect">
                                  <p:stCondLst>
                                    <p:cond delay="0"/>
                                  </p:stCondLst>
                                  <p:childTnLst>
                                    <p:set>
                                      <p:cBhvr>
                                        <p:cTn id="245" dur="1" fill="hold">
                                          <p:stCondLst>
                                            <p:cond delay="0"/>
                                          </p:stCondLst>
                                        </p:cTn>
                                        <p:tgtEl>
                                          <p:spTgt spid="36"/>
                                        </p:tgtEl>
                                        <p:attrNameLst>
                                          <p:attrName>style.visibility</p:attrName>
                                        </p:attrNameLst>
                                      </p:cBhvr>
                                      <p:to>
                                        <p:strVal val="visible"/>
                                      </p:to>
                                    </p:set>
                                    <p:animEffect transition="in" filter="wipe(down)">
                                      <p:cBhvr>
                                        <p:cTn id="246" dur="500"/>
                                        <p:tgtEl>
                                          <p:spTgt spid="36"/>
                                        </p:tgtEl>
                                      </p:cBhvr>
                                    </p:animEffect>
                                  </p:childTnLst>
                                </p:cTn>
                              </p:par>
                            </p:childTnLst>
                          </p:cTn>
                        </p:par>
                      </p:childTnLst>
                    </p:cTn>
                  </p:par>
                  <p:par>
                    <p:cTn id="247" fill="hold" nodeType="clickPar">
                      <p:stCondLst>
                        <p:cond delay="indefinite"/>
                      </p:stCondLst>
                      <p:childTnLst>
                        <p:par>
                          <p:cTn id="248" fill="hold" nodeType="withGroup">
                            <p:stCondLst>
                              <p:cond delay="0"/>
                            </p:stCondLst>
                            <p:childTnLst>
                              <p:par>
                                <p:cTn id="249" presetID="22" presetClass="entr" presetSubtype="4" fill="hold" nodeType="clickEffect">
                                  <p:stCondLst>
                                    <p:cond delay="0"/>
                                  </p:stCondLst>
                                  <p:childTnLst>
                                    <p:set>
                                      <p:cBhvr>
                                        <p:cTn id="250" dur="1" fill="hold">
                                          <p:stCondLst>
                                            <p:cond delay="0"/>
                                          </p:stCondLst>
                                        </p:cTn>
                                        <p:tgtEl>
                                          <p:spTgt spid="37"/>
                                        </p:tgtEl>
                                        <p:attrNameLst>
                                          <p:attrName>style.visibility</p:attrName>
                                        </p:attrNameLst>
                                      </p:cBhvr>
                                      <p:to>
                                        <p:strVal val="visible"/>
                                      </p:to>
                                    </p:set>
                                    <p:animEffect transition="in" filter="wipe(down)">
                                      <p:cBhvr>
                                        <p:cTn id="251" dur="500"/>
                                        <p:tgtEl>
                                          <p:spTgt spid="37"/>
                                        </p:tgtEl>
                                      </p:cBhvr>
                                    </p:animEffect>
                                  </p:childTnLst>
                                </p:cTn>
                              </p:par>
                            </p:childTnLst>
                          </p:cTn>
                        </p:par>
                      </p:childTnLst>
                    </p:cTn>
                  </p:par>
                  <p:par>
                    <p:cTn id="252" fill="hold" nodeType="clickPar">
                      <p:stCondLst>
                        <p:cond delay="indefinite"/>
                      </p:stCondLst>
                      <p:childTnLst>
                        <p:par>
                          <p:cTn id="253" fill="hold" nodeType="withGroup">
                            <p:stCondLst>
                              <p:cond delay="0"/>
                            </p:stCondLst>
                            <p:childTnLst>
                              <p:par>
                                <p:cTn id="254" presetID="1" presetClass="entr" presetSubtype="0" fill="hold" grpId="0" nodeType="clickEffect">
                                  <p:stCondLst>
                                    <p:cond delay="0"/>
                                  </p:stCondLst>
                                  <p:childTnLst>
                                    <p:set>
                                      <p:cBhvr>
                                        <p:cTn id="255" dur="1" fill="hold">
                                          <p:stCondLst>
                                            <p:cond delay="0"/>
                                          </p:stCondLst>
                                        </p:cTn>
                                        <p:tgtEl>
                                          <p:spTgt spid="44"/>
                                        </p:tgtEl>
                                        <p:attrNameLst>
                                          <p:attrName>style.visibility</p:attrName>
                                        </p:attrNameLst>
                                      </p:cBhvr>
                                      <p:to>
                                        <p:strVal val="visible"/>
                                      </p:to>
                                    </p:set>
                                  </p:childTnLst>
                                </p:cTn>
                              </p:par>
                            </p:childTnLst>
                          </p:cTn>
                        </p:par>
                      </p:childTnLst>
                    </p:cTn>
                  </p:par>
                  <p:par>
                    <p:cTn id="256" fill="hold" nodeType="clickPar">
                      <p:stCondLst>
                        <p:cond delay="indefinite"/>
                      </p:stCondLst>
                      <p:childTnLst>
                        <p:par>
                          <p:cTn id="257" fill="hold" nodeType="withGroup">
                            <p:stCondLst>
                              <p:cond delay="0"/>
                            </p:stCondLst>
                            <p:childTnLst>
                              <p:par>
                                <p:cTn id="258" presetID="31" presetClass="entr" presetSubtype="0" fill="hold" nodeType="clickEffect">
                                  <p:stCondLst>
                                    <p:cond delay="0"/>
                                  </p:stCondLst>
                                  <p:childTnLst>
                                    <p:set>
                                      <p:cBhvr>
                                        <p:cTn id="259" dur="1" fill="hold">
                                          <p:stCondLst>
                                            <p:cond delay="0"/>
                                          </p:stCondLst>
                                        </p:cTn>
                                        <p:tgtEl>
                                          <p:spTgt spid="39"/>
                                        </p:tgtEl>
                                        <p:attrNameLst>
                                          <p:attrName>style.visibility</p:attrName>
                                        </p:attrNameLst>
                                      </p:cBhvr>
                                      <p:to>
                                        <p:strVal val="visible"/>
                                      </p:to>
                                    </p:set>
                                    <p:anim calcmode="lin" valueType="num">
                                      <p:cBhvr>
                                        <p:cTn id="260" dur="1000" fill="hold"/>
                                        <p:tgtEl>
                                          <p:spTgt spid="39"/>
                                        </p:tgtEl>
                                        <p:attrNameLst>
                                          <p:attrName>ppt_w</p:attrName>
                                        </p:attrNameLst>
                                      </p:cBhvr>
                                      <p:tavLst>
                                        <p:tav tm="0">
                                          <p:val>
                                            <p:fltVal val="0"/>
                                          </p:val>
                                        </p:tav>
                                        <p:tav tm="100000">
                                          <p:val>
                                            <p:strVal val="#ppt_w"/>
                                          </p:val>
                                        </p:tav>
                                      </p:tavLst>
                                    </p:anim>
                                    <p:anim calcmode="lin" valueType="num">
                                      <p:cBhvr>
                                        <p:cTn id="261" dur="1000" fill="hold"/>
                                        <p:tgtEl>
                                          <p:spTgt spid="39"/>
                                        </p:tgtEl>
                                        <p:attrNameLst>
                                          <p:attrName>ppt_h</p:attrName>
                                        </p:attrNameLst>
                                      </p:cBhvr>
                                      <p:tavLst>
                                        <p:tav tm="0">
                                          <p:val>
                                            <p:fltVal val="0"/>
                                          </p:val>
                                        </p:tav>
                                        <p:tav tm="100000">
                                          <p:val>
                                            <p:strVal val="#ppt_h"/>
                                          </p:val>
                                        </p:tav>
                                      </p:tavLst>
                                    </p:anim>
                                    <p:anim calcmode="lin" valueType="num">
                                      <p:cBhvr>
                                        <p:cTn id="262" dur="1000" fill="hold"/>
                                        <p:tgtEl>
                                          <p:spTgt spid="39"/>
                                        </p:tgtEl>
                                        <p:attrNameLst>
                                          <p:attrName>style.rotation</p:attrName>
                                        </p:attrNameLst>
                                      </p:cBhvr>
                                      <p:tavLst>
                                        <p:tav tm="0">
                                          <p:val>
                                            <p:fltVal val="90"/>
                                          </p:val>
                                        </p:tav>
                                        <p:tav tm="100000">
                                          <p:val>
                                            <p:fltVal val="0"/>
                                          </p:val>
                                        </p:tav>
                                      </p:tavLst>
                                    </p:anim>
                                    <p:animEffect transition="in" filter="fade">
                                      <p:cBhvr>
                                        <p:cTn id="263" dur="1000"/>
                                        <p:tgtEl>
                                          <p:spTgt spid="39"/>
                                        </p:tgtEl>
                                      </p:cBhvr>
                                    </p:animEffect>
                                  </p:childTnLst>
                                </p:cTn>
                              </p:par>
                              <p:par>
                                <p:cTn id="264" presetID="1" presetClass="exit" presetSubtype="0" fill="hold" grpId="1" nodeType="withEffect">
                                  <p:stCondLst>
                                    <p:cond delay="0"/>
                                  </p:stCondLst>
                                  <p:childTnLst>
                                    <p:set>
                                      <p:cBhvr>
                                        <p:cTn id="265" dur="1" fill="hold">
                                          <p:stCondLst>
                                            <p:cond delay="0"/>
                                          </p:stCondLst>
                                        </p:cTn>
                                        <p:tgtEl>
                                          <p:spTgt spid="40"/>
                                        </p:tgtEl>
                                        <p:attrNameLst>
                                          <p:attrName>style.visibility</p:attrName>
                                        </p:attrNameLst>
                                      </p:cBhvr>
                                      <p:to>
                                        <p:strVal val="hidden"/>
                                      </p:to>
                                    </p:set>
                                  </p:childTnLst>
                                </p:cTn>
                              </p:par>
                            </p:childTnLst>
                          </p:cTn>
                        </p:par>
                      </p:childTnLst>
                    </p:cTn>
                  </p:par>
                  <p:par>
                    <p:cTn id="266" fill="hold" nodeType="clickPar">
                      <p:stCondLst>
                        <p:cond delay="indefinite"/>
                      </p:stCondLst>
                      <p:childTnLst>
                        <p:par>
                          <p:cTn id="267" fill="hold" nodeType="withGroup">
                            <p:stCondLst>
                              <p:cond delay="0"/>
                            </p:stCondLst>
                            <p:childTnLst>
                              <p:par>
                                <p:cTn id="268" presetID="1" presetClass="entr" presetSubtype="0" fill="hold" grpId="0" nodeType="clickEffect">
                                  <p:stCondLst>
                                    <p:cond delay="0"/>
                                  </p:stCondLst>
                                  <p:childTnLst>
                                    <p:set>
                                      <p:cBhvr>
                                        <p:cTn id="269" dur="1" fill="hold">
                                          <p:stCondLst>
                                            <p:cond delay="0"/>
                                          </p:stCondLst>
                                        </p:cTn>
                                        <p:tgtEl>
                                          <p:spTgt spid="46"/>
                                        </p:tgtEl>
                                        <p:attrNameLst>
                                          <p:attrName>style.visibility</p:attrName>
                                        </p:attrNameLst>
                                      </p:cBhvr>
                                      <p:to>
                                        <p:strVal val="visible"/>
                                      </p:to>
                                    </p:set>
                                  </p:childTnLst>
                                </p:cTn>
                              </p:par>
                            </p:childTnLst>
                          </p:cTn>
                        </p:par>
                      </p:childTnLst>
                    </p:cTn>
                  </p:par>
                  <p:par>
                    <p:cTn id="270" fill="hold" nodeType="clickPar">
                      <p:stCondLst>
                        <p:cond delay="indefinite"/>
                      </p:stCondLst>
                      <p:childTnLst>
                        <p:par>
                          <p:cTn id="271" fill="hold" nodeType="withGroup">
                            <p:stCondLst>
                              <p:cond delay="0"/>
                            </p:stCondLst>
                            <p:childTnLst>
                              <p:par>
                                <p:cTn id="272" presetID="22" presetClass="entr" presetSubtype="4" fill="hold" nodeType="clickEffect">
                                  <p:stCondLst>
                                    <p:cond delay="0"/>
                                  </p:stCondLst>
                                  <p:childTnLst>
                                    <p:set>
                                      <p:cBhvr>
                                        <p:cTn id="273" dur="1" fill="hold">
                                          <p:stCondLst>
                                            <p:cond delay="0"/>
                                          </p:stCondLst>
                                        </p:cTn>
                                        <p:tgtEl>
                                          <p:spTgt spid="41"/>
                                        </p:tgtEl>
                                        <p:attrNameLst>
                                          <p:attrName>style.visibility</p:attrName>
                                        </p:attrNameLst>
                                      </p:cBhvr>
                                      <p:to>
                                        <p:strVal val="visible"/>
                                      </p:to>
                                    </p:set>
                                    <p:animEffect transition="in" filter="wipe(down)">
                                      <p:cBhvr>
                                        <p:cTn id="274" dur="500"/>
                                        <p:tgtEl>
                                          <p:spTgt spid="41"/>
                                        </p:tgtEl>
                                      </p:cBhvr>
                                    </p:animEffect>
                                  </p:childTnLst>
                                </p:cTn>
                              </p:par>
                            </p:childTnLst>
                          </p:cTn>
                        </p:par>
                      </p:childTnLst>
                    </p:cTn>
                  </p:par>
                  <p:par>
                    <p:cTn id="275" fill="hold" nodeType="clickPar">
                      <p:stCondLst>
                        <p:cond delay="indefinite"/>
                      </p:stCondLst>
                      <p:childTnLst>
                        <p:par>
                          <p:cTn id="276" fill="hold" nodeType="withGroup">
                            <p:stCondLst>
                              <p:cond delay="0"/>
                            </p:stCondLst>
                            <p:childTnLst>
                              <p:par>
                                <p:cTn id="277" presetID="22" presetClass="entr" presetSubtype="4" fill="hold" nodeType="clickEffect">
                                  <p:stCondLst>
                                    <p:cond delay="0"/>
                                  </p:stCondLst>
                                  <p:childTnLst>
                                    <p:set>
                                      <p:cBhvr>
                                        <p:cTn id="278" dur="1" fill="hold">
                                          <p:stCondLst>
                                            <p:cond delay="0"/>
                                          </p:stCondLst>
                                        </p:cTn>
                                        <p:tgtEl>
                                          <p:spTgt spid="42"/>
                                        </p:tgtEl>
                                        <p:attrNameLst>
                                          <p:attrName>style.visibility</p:attrName>
                                        </p:attrNameLst>
                                      </p:cBhvr>
                                      <p:to>
                                        <p:strVal val="visible"/>
                                      </p:to>
                                    </p:set>
                                    <p:animEffect transition="in" filter="wipe(down)">
                                      <p:cBhvr>
                                        <p:cTn id="279" dur="500"/>
                                        <p:tgtEl>
                                          <p:spTgt spid="42"/>
                                        </p:tgtEl>
                                      </p:cBhvr>
                                    </p:animEffect>
                                  </p:childTnLst>
                                </p:cTn>
                              </p:par>
                            </p:childTnLst>
                          </p:cTn>
                        </p:par>
                      </p:childTnLst>
                    </p:cTn>
                  </p:par>
                  <p:par>
                    <p:cTn id="280" fill="hold" nodeType="clickPar">
                      <p:stCondLst>
                        <p:cond delay="indefinite"/>
                      </p:stCondLst>
                      <p:childTnLst>
                        <p:par>
                          <p:cTn id="281" fill="hold" nodeType="withGroup">
                            <p:stCondLst>
                              <p:cond delay="0"/>
                            </p:stCondLst>
                            <p:childTnLst>
                              <p:par>
                                <p:cTn id="282" presetID="22" presetClass="entr" presetSubtype="4" fill="hold" nodeType="clickEffect">
                                  <p:stCondLst>
                                    <p:cond delay="0"/>
                                  </p:stCondLst>
                                  <p:childTnLst>
                                    <p:set>
                                      <p:cBhvr>
                                        <p:cTn id="283" dur="1" fill="hold">
                                          <p:stCondLst>
                                            <p:cond delay="0"/>
                                          </p:stCondLst>
                                        </p:cTn>
                                        <p:tgtEl>
                                          <p:spTgt spid="43"/>
                                        </p:tgtEl>
                                        <p:attrNameLst>
                                          <p:attrName>style.visibility</p:attrName>
                                        </p:attrNameLst>
                                      </p:cBhvr>
                                      <p:to>
                                        <p:strVal val="visible"/>
                                      </p:to>
                                    </p:set>
                                    <p:animEffect transition="in" filter="wipe(down)">
                                      <p:cBhvr>
                                        <p:cTn id="284" dur="500"/>
                                        <p:tgtEl>
                                          <p:spTgt spid="43"/>
                                        </p:tgtEl>
                                      </p:cBhvr>
                                    </p:animEffect>
                                  </p:childTnLst>
                                </p:cTn>
                              </p:par>
                            </p:childTnLst>
                          </p:cTn>
                        </p:par>
                      </p:childTnLst>
                    </p:cTn>
                  </p:par>
                  <p:par>
                    <p:cTn id="285" fill="hold" nodeType="clickPar">
                      <p:stCondLst>
                        <p:cond delay="indefinite"/>
                      </p:stCondLst>
                      <p:childTnLst>
                        <p:par>
                          <p:cTn id="286" fill="hold" nodeType="withGroup">
                            <p:stCondLst>
                              <p:cond delay="0"/>
                            </p:stCondLst>
                            <p:childTnLst>
                              <p:par>
                                <p:cTn id="287" presetID="1" presetClass="entr" presetSubtype="0" fill="hold" grpId="0" nodeType="clickEffect">
                                  <p:stCondLst>
                                    <p:cond delay="0"/>
                                  </p:stCondLst>
                                  <p:childTnLst>
                                    <p:set>
                                      <p:cBhvr>
                                        <p:cTn id="288" dur="1" fill="hold">
                                          <p:stCondLst>
                                            <p:cond delay="0"/>
                                          </p:stCondLst>
                                        </p:cTn>
                                        <p:tgtEl>
                                          <p:spTgt spid="50"/>
                                        </p:tgtEl>
                                        <p:attrNameLst>
                                          <p:attrName>style.visibility</p:attrName>
                                        </p:attrNameLst>
                                      </p:cBhvr>
                                      <p:to>
                                        <p:strVal val="visible"/>
                                      </p:to>
                                    </p:set>
                                  </p:childTnLst>
                                </p:cTn>
                              </p:par>
                              <p:par>
                                <p:cTn id="289" presetID="1" presetClass="exit" presetSubtype="0" fill="hold" grpId="1" nodeType="withEffect">
                                  <p:stCondLst>
                                    <p:cond delay="0"/>
                                  </p:stCondLst>
                                  <p:childTnLst>
                                    <p:set>
                                      <p:cBhvr>
                                        <p:cTn id="29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1" grpId="3"/>
      <p:bldP spid="12" grpId="0"/>
      <p:bldP spid="12" grpId="1"/>
      <p:bldP spid="12" grpId="2"/>
      <p:bldP spid="12" grpId="3"/>
      <p:bldP spid="12" grpId="4"/>
      <p:bldP spid="13" grpId="0"/>
      <p:bldP spid="13" grpId="1"/>
      <p:bldP spid="14" grpId="0"/>
      <p:bldP spid="14" grpId="1"/>
      <p:bldP spid="14" grpId="2"/>
      <p:bldP spid="14" grpId="3"/>
      <p:bldP spid="7" grpId="0"/>
      <p:bldP spid="7"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9" grpId="0" animBg="1"/>
      <p:bldP spid="9" grpId="1" animBg="1"/>
      <p:bldP spid="28" grpId="0"/>
      <p:bldP spid="34" grpId="0" animBg="1"/>
      <p:bldP spid="34" grpId="1" animBg="1"/>
      <p:bldP spid="38" grpId="0"/>
      <p:bldP spid="40" grpId="0" animBg="1"/>
      <p:bldP spid="40" grpId="1" animBg="1"/>
      <p:bldP spid="44" grpId="0"/>
      <p:bldP spid="46" grpId="0" animBg="1"/>
      <p:bldP spid="46" grpId="1" animBg="1"/>
      <p:bldP spid="50"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457200" y="252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eaLnBrk="0" hangingPunct="0"/>
            <a:r>
              <a:rPr lang="en-US" sz="4400" smtClean="0">
                <a:solidFill>
                  <a:srgbClr val="FFFFFF"/>
                </a:solidFill>
                <a:latin typeface="Comic Sans MS" pitchFamily="66" charset="0"/>
              </a:rPr>
              <a:t>5 Minute Final</a:t>
            </a:r>
          </a:p>
        </p:txBody>
      </p:sp>
      <p:sp>
        <p:nvSpPr>
          <p:cNvPr id="179203" name="Text Box 2"/>
          <p:cNvSpPr txBox="1">
            <a:spLocks noChangeArrowheads="1"/>
          </p:cNvSpPr>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eaLnBrk="0" hangingPunct="0">
              <a:spcBef>
                <a:spcPts val="800"/>
              </a:spcBef>
              <a:buClr>
                <a:srgbClr val="86D1EC"/>
              </a:buClr>
              <a:buSzPct val="90000"/>
              <a:buFont typeface="Times New Roman" pitchFamily="18" charset="0"/>
              <a:buBlip>
                <a:blip r:embed="rId3"/>
              </a:buBlip>
            </a:pPr>
            <a:r>
              <a:rPr lang="en-US" sz="3200" smtClean="0">
                <a:solidFill>
                  <a:srgbClr val="FFFFFF"/>
                </a:solidFill>
                <a:latin typeface="Comic Sans MS" pitchFamily="66" charset="0"/>
                <a:hlinkClick r:id="rId4"/>
              </a:rPr>
              <a:t>https://play.kahoot.it/#/k/46ef4445-38aa-46db-b8af-3684611e9ca7</a:t>
            </a:r>
            <a:endParaRPr lang="en-US" sz="3200" smtClean="0">
              <a:solidFill>
                <a:srgbClr val="FFFFFF"/>
              </a:solidFill>
              <a:latin typeface="Comic Sans MS" pitchFamily="66" charset="0"/>
            </a:endParaRPr>
          </a:p>
          <a:p>
            <a:pPr defTabSz="457200" eaLnBrk="0" hangingPunct="0">
              <a:spcBef>
                <a:spcPts val="800"/>
              </a:spcBef>
              <a:buClr>
                <a:srgbClr val="86D1EC"/>
              </a:buClr>
              <a:buSzPct val="90000"/>
              <a:buFont typeface="Times New Roman" pitchFamily="18" charset="0"/>
              <a:buBlip>
                <a:blip r:embed="rId3"/>
              </a:buBlip>
            </a:pPr>
            <a:endParaRPr lang="en-US" sz="3200" smtClean="0">
              <a:solidFill>
                <a:srgbClr val="FFFFFF"/>
              </a:solidFill>
              <a:latin typeface="Comic Sans MS" pitchFamily="66" charset="0"/>
            </a:endParaRPr>
          </a:p>
        </p:txBody>
      </p:sp>
    </p:spTree>
    <p:extLst>
      <p:ext uri="{BB962C8B-B14F-4D97-AF65-F5344CB8AC3E}">
        <p14:creationId xmlns:p14="http://schemas.microsoft.com/office/powerpoint/2010/main" val="37875273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685800" y="1711325"/>
            <a:ext cx="77724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a:buSzPct val="100000"/>
            </a:pPr>
            <a:r>
              <a:rPr lang="en-US" altLang="en-US" sz="4000" b="1" smtClean="0">
                <a:solidFill>
                  <a:srgbClr val="FFFF66"/>
                </a:solidFill>
              </a:rPr>
              <a:t>Aim: How do mutations affect protein synthesis?</a:t>
            </a:r>
            <a:r>
              <a:rPr lang="en-US" altLang="en-US" sz="4000" b="1" smtClean="0">
                <a:solidFill>
                  <a:srgbClr val="000000"/>
                </a:solidFill>
              </a:rPr>
              <a:t/>
            </a:r>
            <a:br>
              <a:rPr lang="en-US" altLang="en-US" sz="4000" b="1" smtClean="0">
                <a:solidFill>
                  <a:srgbClr val="000000"/>
                </a:solidFill>
              </a:rPr>
            </a:br>
            <a:r>
              <a:rPr lang="en-US" altLang="en-US" sz="4000" b="1" smtClean="0">
                <a:solidFill>
                  <a:srgbClr val="000000"/>
                </a:solidFill>
              </a:rPr>
              <a:t/>
            </a:r>
            <a:br>
              <a:rPr lang="en-US" altLang="en-US" sz="4000" b="1" smtClean="0">
                <a:solidFill>
                  <a:srgbClr val="000000"/>
                </a:solidFill>
              </a:rPr>
            </a:br>
            <a:r>
              <a:rPr lang="en-US" altLang="en-US" sz="3200" b="1" smtClean="0">
                <a:solidFill>
                  <a:srgbClr val="FFFFFF"/>
                </a:solidFill>
              </a:rPr>
              <a:t>Do Now: </a:t>
            </a:r>
            <a:r>
              <a:rPr lang="en-US" altLang="en-US" sz="3200" b="1" smtClean="0">
                <a:solidFill>
                  <a:srgbClr val="000000"/>
                </a:solidFill>
              </a:rPr>
              <a:t/>
            </a:r>
            <a:br>
              <a:rPr lang="en-US" altLang="en-US" sz="3200" b="1" smtClean="0">
                <a:solidFill>
                  <a:srgbClr val="000000"/>
                </a:solidFill>
              </a:rPr>
            </a:br>
            <a:r>
              <a:rPr lang="en-US" altLang="en-US" sz="3200" b="1" smtClean="0">
                <a:solidFill>
                  <a:srgbClr val="000000"/>
                </a:solidFill>
              </a:rPr>
              <a:t/>
            </a:r>
            <a:br>
              <a:rPr lang="en-US" altLang="en-US" sz="3200" b="1" smtClean="0">
                <a:solidFill>
                  <a:srgbClr val="000000"/>
                </a:solidFill>
              </a:rPr>
            </a:br>
            <a:r>
              <a:rPr lang="en-US" altLang="en-US" sz="3200" b="1" smtClean="0">
                <a:solidFill>
                  <a:srgbClr val="FFFFFF"/>
                </a:solidFill>
              </a:rPr>
              <a:t>Notes are in </a:t>
            </a:r>
            <a:r>
              <a:rPr lang="en-US" altLang="en-US" sz="3200" b="1" smtClean="0">
                <a:solidFill>
                  <a:srgbClr val="FFFF00"/>
                </a:solidFill>
              </a:rPr>
              <a:t>yellow.</a:t>
            </a:r>
            <a:r>
              <a:rPr lang="en-US" altLang="en-US" sz="4000" b="1" smtClean="0">
                <a:solidFill>
                  <a:srgbClr val="000000"/>
                </a:solidFill>
              </a:rPr>
              <a:t/>
            </a:r>
            <a:br>
              <a:rPr lang="en-US" altLang="en-US" sz="4000" b="1" smtClean="0">
                <a:solidFill>
                  <a:srgbClr val="000000"/>
                </a:solidFill>
              </a:rPr>
            </a:br>
            <a:endParaRPr lang="en-US" altLang="en-US" sz="4000" b="1" smtClean="0">
              <a:solidFill>
                <a:srgbClr val="000000"/>
              </a:solidFill>
            </a:endParaRPr>
          </a:p>
        </p:txBody>
      </p:sp>
    </p:spTree>
    <p:extLst>
      <p:ext uri="{BB962C8B-B14F-4D97-AF65-F5344CB8AC3E}">
        <p14:creationId xmlns:p14="http://schemas.microsoft.com/office/powerpoint/2010/main" val="3731467749"/>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a:xfrm>
            <a:off x="457200" y="228600"/>
            <a:ext cx="8228013" cy="1235075"/>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solidFill>
                  <a:srgbClr val="FFFFFF"/>
                </a:solidFill>
              </a:rPr>
              <a:t>What is Protein Synthesis?</a:t>
            </a:r>
          </a:p>
        </p:txBody>
      </p:sp>
      <p:sp>
        <p:nvSpPr>
          <p:cNvPr id="181251" name="Rectangle 2"/>
          <p:cNvSpPr>
            <a:spLocks noGrp="1" noChangeArrowheads="1"/>
          </p:cNvSpPr>
          <p:nvPr>
            <p:ph type="body" idx="1"/>
          </p:nvPr>
        </p:nvSpPr>
        <p:spPr>
          <a:xfrm>
            <a:off x="457200" y="1600200"/>
            <a:ext cx="8228013" cy="4602163"/>
          </a:xfrm>
        </p:spPr>
        <p:txBody>
          <a:bodyPr/>
          <a:lstStyle/>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mtClean="0"/>
          </a:p>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mtClean="0">
                <a:hlinkClick r:id="rId3"/>
              </a:rPr>
              <a:t>https://www.dnalc.org/resources/3d/15-translation-basic.html</a:t>
            </a:r>
            <a:endParaRPr lang="en-US" altLang="en-US" smtClean="0"/>
          </a:p>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mtClean="0"/>
          </a:p>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mtClean="0"/>
          </a:p>
        </p:txBody>
      </p:sp>
    </p:spTree>
    <p:extLst>
      <p:ext uri="{BB962C8B-B14F-4D97-AF65-F5344CB8AC3E}">
        <p14:creationId xmlns:p14="http://schemas.microsoft.com/office/powerpoint/2010/main" val="841535196"/>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biologycorner.com/resources/DNA-protein-400p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26352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3595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2274" name="Rectangle 1"/>
          <p:cNvSpPr>
            <a:spLocks noGrp="1" noChangeArrowheads="1"/>
          </p:cNvSpPr>
          <p:nvPr>
            <p:ph type="title"/>
          </p:nvPr>
        </p:nvSpPr>
        <p:spPr>
          <a:xfrm>
            <a:off x="457200" y="273050"/>
            <a:ext cx="8228013" cy="1144588"/>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solidFill>
                  <a:srgbClr val="FFFFFF"/>
                </a:solidFill>
              </a:rPr>
              <a:t>Proteins are </a:t>
            </a:r>
            <a:r>
              <a:rPr lang="en-US" altLang="en-US" smtClean="0">
                <a:solidFill>
                  <a:srgbClr val="FFFF00"/>
                </a:solidFill>
              </a:rPr>
              <a:t>Tools</a:t>
            </a:r>
            <a:r>
              <a:rPr lang="en-US" altLang="en-US" smtClean="0">
                <a:solidFill>
                  <a:srgbClr val="FFFFFF"/>
                </a:solidFill>
              </a:rPr>
              <a:t> in our Body</a:t>
            </a:r>
          </a:p>
        </p:txBody>
      </p:sp>
      <p:sp>
        <p:nvSpPr>
          <p:cNvPr id="182275" name="Rectangle 2"/>
          <p:cNvSpPr>
            <a:spLocks noGrp="1" noChangeArrowheads="1"/>
          </p:cNvSpPr>
          <p:nvPr>
            <p:ph type="body" idx="1"/>
          </p:nvPr>
        </p:nvSpPr>
        <p:spPr>
          <a:xfrm>
            <a:off x="457200" y="1295400"/>
            <a:ext cx="8228013" cy="4833938"/>
          </a:xfrm>
        </p:spPr>
        <p:txBody>
          <a:bodyPr/>
          <a:lstStyle/>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smtClean="0">
                <a:solidFill>
                  <a:srgbClr val="FFFFFF"/>
                </a:solidFill>
              </a:rPr>
              <a:t>If you make a tool </a:t>
            </a:r>
            <a:r>
              <a:rPr lang="en-US" altLang="en-US" dirty="0" smtClean="0">
                <a:solidFill>
                  <a:srgbClr val="FFFF00"/>
                </a:solidFill>
              </a:rPr>
              <a:t>incorrectly</a:t>
            </a:r>
            <a:r>
              <a:rPr lang="en-US" altLang="en-US" dirty="0" smtClean="0">
                <a:solidFill>
                  <a:srgbClr val="FFFFFF"/>
                </a:solidFill>
              </a:rPr>
              <a:t>, it </a:t>
            </a:r>
            <a:r>
              <a:rPr lang="en-US" altLang="en-US" dirty="0" smtClean="0">
                <a:solidFill>
                  <a:srgbClr val="FFFF00"/>
                </a:solidFill>
              </a:rPr>
              <a:t>won't work.</a:t>
            </a:r>
          </a:p>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dirty="0" smtClean="0"/>
          </a:p>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dirty="0" smtClean="0"/>
          </a:p>
        </p:txBody>
      </p:sp>
      <p:sp>
        <p:nvSpPr>
          <p:cNvPr id="2" name="AutoShape 4" descr="Resultado de imagen para bent hamm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4690" b="13432"/>
          <a:stretch/>
        </p:blipFill>
        <p:spPr bwMode="auto">
          <a:xfrm>
            <a:off x="5638800" y="2057399"/>
            <a:ext cx="2307431" cy="459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2319482"/>
            <a:ext cx="4572000" cy="407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233819"/>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iencelearn.org.nz/var/sciencelearn/storage/images/contexts/uniquely-me/sci-media/video/researching-the-link-between-genotype-and-phenotype/477917-1-eng-NZ/Researching-the-link-between-genotype-and-phenoty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0207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Rectangle 1"/>
          <p:cNvSpPr>
            <a:spLocks noGrp="1" noChangeArrowheads="1"/>
          </p:cNvSpPr>
          <p:nvPr>
            <p:ph type="title"/>
          </p:nvPr>
        </p:nvSpPr>
        <p:spPr>
          <a:xfrm>
            <a:off x="457200" y="273050"/>
            <a:ext cx="8228013" cy="1144588"/>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solidFill>
                  <a:srgbClr val="FFFFFF"/>
                </a:solidFill>
              </a:rPr>
              <a:t>Mutations</a:t>
            </a:r>
          </a:p>
        </p:txBody>
      </p:sp>
      <p:sp>
        <p:nvSpPr>
          <p:cNvPr id="183299" name="Rectangle 2"/>
          <p:cNvSpPr>
            <a:spLocks noGrp="1" noChangeArrowheads="1"/>
          </p:cNvSpPr>
          <p:nvPr>
            <p:ph type="body" idx="1"/>
          </p:nvPr>
        </p:nvSpPr>
        <p:spPr>
          <a:xfrm>
            <a:off x="457200" y="1600200"/>
            <a:ext cx="3657600" cy="5070475"/>
          </a:xfrm>
        </p:spPr>
        <p:txBody>
          <a:bodyPr/>
          <a:lstStyle/>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mtClean="0">
                <a:solidFill>
                  <a:srgbClr val="FFFF00"/>
                </a:solidFill>
              </a:rPr>
              <a:t>Mutations</a:t>
            </a:r>
            <a:r>
              <a:rPr lang="en-US" altLang="en-US" smtClean="0">
                <a:solidFill>
                  <a:srgbClr val="FFFFFF"/>
                </a:solidFill>
              </a:rPr>
              <a:t> cause our proteins to be made </a:t>
            </a:r>
            <a:r>
              <a:rPr lang="en-US" altLang="en-US" smtClean="0">
                <a:solidFill>
                  <a:srgbClr val="FFFF00"/>
                </a:solidFill>
              </a:rPr>
              <a:t>differently</a:t>
            </a:r>
            <a:r>
              <a:rPr lang="en-US" altLang="en-US" smtClean="0">
                <a:solidFill>
                  <a:srgbClr val="FFFFFF"/>
                </a:solidFill>
              </a:rPr>
              <a:t>, often </a:t>
            </a:r>
            <a:r>
              <a:rPr lang="en-US" altLang="en-US" smtClean="0">
                <a:solidFill>
                  <a:srgbClr val="FFFF00"/>
                </a:solidFill>
              </a:rPr>
              <a:t>incorrectly</a:t>
            </a:r>
            <a:r>
              <a:rPr lang="en-US" altLang="en-US" smtClean="0">
                <a:solidFill>
                  <a:srgbClr val="FFFFFF"/>
                </a:solidFill>
              </a:rPr>
              <a:t>.</a:t>
            </a:r>
          </a:p>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mtClean="0">
                <a:solidFill>
                  <a:srgbClr val="FFFFFF"/>
                </a:solidFill>
              </a:rPr>
              <a:t>Having </a:t>
            </a:r>
            <a:r>
              <a:rPr lang="en-US" altLang="en-US" smtClean="0">
                <a:solidFill>
                  <a:srgbClr val="FFFF00"/>
                </a:solidFill>
              </a:rPr>
              <a:t>incorrect proteins</a:t>
            </a:r>
            <a:r>
              <a:rPr lang="en-US" altLang="en-US" smtClean="0">
                <a:solidFill>
                  <a:srgbClr val="FFFFFF"/>
                </a:solidFill>
              </a:rPr>
              <a:t> causes </a:t>
            </a:r>
            <a:r>
              <a:rPr lang="en-US" altLang="en-US" smtClean="0">
                <a:solidFill>
                  <a:srgbClr val="FFFF00"/>
                </a:solidFill>
              </a:rPr>
              <a:t>diseases</a:t>
            </a:r>
            <a:r>
              <a:rPr lang="en-US" altLang="en-US" smtClean="0">
                <a:solidFill>
                  <a:srgbClr val="FFFFFF"/>
                </a:solidFill>
              </a:rPr>
              <a:t>, such as </a:t>
            </a:r>
            <a:r>
              <a:rPr lang="en-US" altLang="en-US" smtClean="0">
                <a:solidFill>
                  <a:srgbClr val="FFFF00"/>
                </a:solidFill>
              </a:rPr>
              <a:t>cystic fibrosis</a:t>
            </a:r>
            <a:r>
              <a:rPr lang="en-US" altLang="en-US" smtClean="0">
                <a:solidFill>
                  <a:srgbClr val="FFFFFF"/>
                </a:solidFill>
              </a:rPr>
              <a:t>.</a:t>
            </a:r>
          </a:p>
        </p:txBody>
      </p:sp>
      <p:pic>
        <p:nvPicPr>
          <p:cNvPr id="183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71600"/>
            <a:ext cx="4800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23454146"/>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1"/>
          <p:cNvSpPr>
            <a:spLocks noGrp="1" noChangeArrowheads="1"/>
          </p:cNvSpPr>
          <p:nvPr>
            <p:ph type="title"/>
          </p:nvPr>
        </p:nvSpPr>
        <p:spPr>
          <a:xfrm>
            <a:off x="457200" y="128588"/>
            <a:ext cx="8228013" cy="1435100"/>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solidFill>
                  <a:srgbClr val="FFFFFF"/>
                </a:solidFill>
              </a:rPr>
              <a:t>What is the mutation that causes cystic fibrosis?</a:t>
            </a:r>
          </a:p>
        </p:txBody>
      </p:sp>
      <p:sp>
        <p:nvSpPr>
          <p:cNvPr id="184323" name="Rectangle 2"/>
          <p:cNvSpPr>
            <a:spLocks noGrp="1" noChangeArrowheads="1"/>
          </p:cNvSpPr>
          <p:nvPr>
            <p:ph type="body" idx="1"/>
          </p:nvPr>
        </p:nvSpPr>
        <p:spPr>
          <a:xfrm>
            <a:off x="457200" y="1600200"/>
            <a:ext cx="8228013" cy="4529138"/>
          </a:xfrm>
        </p:spPr>
        <p:txBody>
          <a:bodyPr/>
          <a:lstStyle/>
          <a:p>
            <a:endParaRPr lang="en-US" altLang="en-US" smtClean="0"/>
          </a:p>
        </p:txBody>
      </p:sp>
      <p:pic>
        <p:nvPicPr>
          <p:cNvPr id="184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462991250"/>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6" name="Rectangle 1"/>
          <p:cNvSpPr>
            <a:spLocks noGrp="1" noChangeArrowheads="1"/>
          </p:cNvSpPr>
          <p:nvPr>
            <p:ph type="title"/>
          </p:nvPr>
        </p:nvSpPr>
        <p:spPr>
          <a:xfrm>
            <a:off x="457200" y="273050"/>
            <a:ext cx="8228013" cy="1144588"/>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solidFill>
                  <a:srgbClr val="FFFFFF"/>
                </a:solidFill>
              </a:rPr>
              <a:t>Why is that mutation a problem?</a:t>
            </a:r>
          </a:p>
        </p:txBody>
      </p:sp>
      <p:sp>
        <p:nvSpPr>
          <p:cNvPr id="185347" name="Rectangle 2"/>
          <p:cNvSpPr>
            <a:spLocks noGrp="1" noChangeArrowheads="1"/>
          </p:cNvSpPr>
          <p:nvPr>
            <p:ph type="body" idx="1"/>
          </p:nvPr>
        </p:nvSpPr>
        <p:spPr>
          <a:xfrm>
            <a:off x="457200" y="1600200"/>
            <a:ext cx="8228013" cy="4529138"/>
          </a:xfrm>
        </p:spPr>
        <p:txBody>
          <a:bodyPr/>
          <a:lstStyle/>
          <a:p>
            <a:endParaRPr lang="en-US" altLang="en-US" smtClean="0"/>
          </a:p>
        </p:txBody>
      </p:sp>
      <p:pic>
        <p:nvPicPr>
          <p:cNvPr id="1853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1233488"/>
            <a:ext cx="86868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373840579"/>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1"/>
          <p:cNvSpPr>
            <a:spLocks noGrp="1" noChangeArrowheads="1"/>
          </p:cNvSpPr>
          <p:nvPr>
            <p:ph type="title"/>
          </p:nvPr>
        </p:nvSpPr>
        <p:spPr>
          <a:xfrm>
            <a:off x="457200" y="128588"/>
            <a:ext cx="8228013" cy="1435100"/>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solidFill>
                  <a:srgbClr val="FFFFFF"/>
                </a:solidFill>
              </a:rPr>
              <a:t>Why are the proteins made incorrectly?</a:t>
            </a:r>
          </a:p>
        </p:txBody>
      </p:sp>
      <p:sp>
        <p:nvSpPr>
          <p:cNvPr id="186371" name="Rectangle 2"/>
          <p:cNvSpPr>
            <a:spLocks noGrp="1" noChangeArrowheads="1"/>
          </p:cNvSpPr>
          <p:nvPr>
            <p:ph type="body" idx="1"/>
          </p:nvPr>
        </p:nvSpPr>
        <p:spPr>
          <a:xfrm>
            <a:off x="457200" y="1600200"/>
            <a:ext cx="8228013" cy="4529138"/>
          </a:xfrm>
        </p:spPr>
        <p:txBody>
          <a:bodyPr/>
          <a:lstStyle/>
          <a:p>
            <a:r>
              <a:rPr lang="en-US" altLang="en-US" smtClean="0"/>
              <a:t> </a:t>
            </a:r>
          </a:p>
        </p:txBody>
      </p:sp>
      <p:pic>
        <p:nvPicPr>
          <p:cNvPr id="240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2200275"/>
            <a:ext cx="9144001"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225" y="2220913"/>
            <a:ext cx="19907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438400"/>
            <a:ext cx="14763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5225" y="2214563"/>
            <a:ext cx="21812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2200275"/>
            <a:ext cx="9144001"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4831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06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nodeType="clickEffect">
                                  <p:stCondLst>
                                    <p:cond delay="0"/>
                                  </p:stCondLst>
                                  <p:childTnLst>
                                    <p:anim calcmode="lin" valueType="num">
                                      <p:cBhvr additive="base">
                                        <p:cTn id="10" dur="500"/>
                                        <p:tgtEl>
                                          <p:spTgt spid="240642"/>
                                        </p:tgtEl>
                                        <p:attrNameLst>
                                          <p:attrName>ppt_x</p:attrName>
                                        </p:attrNameLst>
                                      </p:cBhvr>
                                      <p:tavLst>
                                        <p:tav tm="0">
                                          <p:val>
                                            <p:strVal val="ppt_x"/>
                                          </p:val>
                                        </p:tav>
                                        <p:tav tm="100000">
                                          <p:val>
                                            <p:strVal val="ppt_x"/>
                                          </p:val>
                                        </p:tav>
                                      </p:tavLst>
                                    </p:anim>
                                    <p:anim calcmode="lin" valueType="num">
                                      <p:cBhvr additive="base">
                                        <p:cTn id="11" dur="500"/>
                                        <p:tgtEl>
                                          <p:spTgt spid="240642"/>
                                        </p:tgtEl>
                                        <p:attrNameLst>
                                          <p:attrName>ppt_y</p:attrName>
                                        </p:attrNameLst>
                                      </p:cBhvr>
                                      <p:tavLst>
                                        <p:tav tm="0">
                                          <p:val>
                                            <p:strVal val="ppt_y"/>
                                          </p:val>
                                        </p:tav>
                                        <p:tav tm="100000">
                                          <p:val>
                                            <p:strVal val="1+ppt_h/2"/>
                                          </p:val>
                                        </p:tav>
                                      </p:tavLst>
                                    </p:anim>
                                    <p:set>
                                      <p:cBhvr>
                                        <p:cTn id="12" dur="1" fill="hold">
                                          <p:stCondLst>
                                            <p:cond delay="499"/>
                                          </p:stCondLst>
                                        </p:cTn>
                                        <p:tgtEl>
                                          <p:spTgt spid="24064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064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9" fill="hold" nodeType="clickEffect">
                                  <p:stCondLst>
                                    <p:cond delay="0"/>
                                  </p:stCondLst>
                                  <p:childTnLst>
                                    <p:set>
                                      <p:cBhvr>
                                        <p:cTn id="20" dur="1" fill="hold">
                                          <p:stCondLst>
                                            <p:cond delay="0"/>
                                          </p:stCondLst>
                                        </p:cTn>
                                        <p:tgtEl>
                                          <p:spTgt spid="240649"/>
                                        </p:tgtEl>
                                        <p:attrNameLst>
                                          <p:attrName>style.visibility</p:attrName>
                                        </p:attrNameLst>
                                      </p:cBhvr>
                                      <p:to>
                                        <p:strVal val="visible"/>
                                      </p:to>
                                    </p:set>
                                    <p:anim calcmode="lin" valueType="num">
                                      <p:cBhvr additive="base">
                                        <p:cTn id="21" dur="500" fill="hold"/>
                                        <p:tgtEl>
                                          <p:spTgt spid="240649"/>
                                        </p:tgtEl>
                                        <p:attrNameLst>
                                          <p:attrName>ppt_x</p:attrName>
                                        </p:attrNameLst>
                                      </p:cBhvr>
                                      <p:tavLst>
                                        <p:tav tm="0">
                                          <p:val>
                                            <p:strVal val="0-#ppt_w/2"/>
                                          </p:val>
                                        </p:tav>
                                        <p:tav tm="100000">
                                          <p:val>
                                            <p:strVal val="#ppt_x"/>
                                          </p:val>
                                        </p:tav>
                                      </p:tavLst>
                                    </p:anim>
                                    <p:anim calcmode="lin" valueType="num">
                                      <p:cBhvr additive="base">
                                        <p:cTn id="22" dur="500" fill="hold"/>
                                        <p:tgtEl>
                                          <p:spTgt spid="240649"/>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40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4" name="Rectangle 1"/>
          <p:cNvSpPr>
            <a:spLocks noGrp="1" noChangeArrowheads="1"/>
          </p:cNvSpPr>
          <p:nvPr>
            <p:ph type="title"/>
          </p:nvPr>
        </p:nvSpPr>
        <p:spPr>
          <a:xfrm>
            <a:off x="457200" y="273050"/>
            <a:ext cx="8228013" cy="1144588"/>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solidFill>
                  <a:srgbClr val="FFFFFF"/>
                </a:solidFill>
              </a:rPr>
              <a:t>More effects of mutations...</a:t>
            </a:r>
          </a:p>
        </p:txBody>
      </p:sp>
      <p:sp>
        <p:nvSpPr>
          <p:cNvPr id="187395" name="Rectangle 2"/>
          <p:cNvSpPr>
            <a:spLocks noGrp="1" noChangeArrowheads="1"/>
          </p:cNvSpPr>
          <p:nvPr>
            <p:ph type="body" idx="1"/>
          </p:nvPr>
        </p:nvSpPr>
        <p:spPr>
          <a:xfrm>
            <a:off x="457200" y="1600200"/>
            <a:ext cx="8228013" cy="4529138"/>
          </a:xfrm>
        </p:spPr>
        <p:txBody>
          <a:bodyPr/>
          <a:lstStyle/>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mtClean="0">
                <a:solidFill>
                  <a:srgbClr val="FFFFFF"/>
                </a:solidFill>
              </a:rPr>
              <a:t>Mutations to our </a:t>
            </a:r>
            <a:r>
              <a:rPr lang="en-US" altLang="en-US" smtClean="0">
                <a:solidFill>
                  <a:srgbClr val="FFFF00"/>
                </a:solidFill>
              </a:rPr>
              <a:t>body cells</a:t>
            </a:r>
            <a:r>
              <a:rPr lang="en-US" altLang="en-US" smtClean="0">
                <a:solidFill>
                  <a:srgbClr val="FFFFFF"/>
                </a:solidFill>
              </a:rPr>
              <a:t> (</a:t>
            </a:r>
            <a:r>
              <a:rPr lang="en-US" altLang="en-US" smtClean="0">
                <a:solidFill>
                  <a:srgbClr val="FFFF00"/>
                </a:solidFill>
              </a:rPr>
              <a:t>somatic cells</a:t>
            </a:r>
            <a:r>
              <a:rPr lang="en-US" altLang="en-US" smtClean="0">
                <a:solidFill>
                  <a:srgbClr val="FFFFFF"/>
                </a:solidFill>
              </a:rPr>
              <a:t>) can also </a:t>
            </a:r>
            <a:r>
              <a:rPr lang="en-US" altLang="en-US" smtClean="0">
                <a:solidFill>
                  <a:srgbClr val="FFFF00"/>
                </a:solidFill>
              </a:rPr>
              <a:t>cause CANCER</a:t>
            </a:r>
            <a:r>
              <a:rPr lang="en-US" altLang="en-US" smtClean="0">
                <a:solidFill>
                  <a:srgbClr val="FFFFFF"/>
                </a:solidFill>
              </a:rPr>
              <a:t>.</a:t>
            </a:r>
          </a:p>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mtClean="0">
                <a:solidFill>
                  <a:srgbClr val="FFFFFF"/>
                </a:solidFill>
              </a:rPr>
              <a:t>Mutations in our </a:t>
            </a:r>
            <a:r>
              <a:rPr lang="en-US" altLang="en-US" smtClean="0">
                <a:solidFill>
                  <a:srgbClr val="FFFF00"/>
                </a:solidFill>
              </a:rPr>
              <a:t>sex cells</a:t>
            </a:r>
            <a:r>
              <a:rPr lang="en-US" altLang="en-US" smtClean="0">
                <a:solidFill>
                  <a:srgbClr val="FFFFFF"/>
                </a:solidFill>
              </a:rPr>
              <a:t> (</a:t>
            </a:r>
            <a:r>
              <a:rPr lang="en-US" altLang="en-US" smtClean="0">
                <a:solidFill>
                  <a:srgbClr val="FFFF00"/>
                </a:solidFill>
              </a:rPr>
              <a:t>reproductive cells</a:t>
            </a:r>
            <a:r>
              <a:rPr lang="en-US" altLang="en-US" smtClean="0">
                <a:solidFill>
                  <a:srgbClr val="FFFFFF"/>
                </a:solidFill>
              </a:rPr>
              <a:t>) can be </a:t>
            </a:r>
            <a:r>
              <a:rPr lang="en-US" altLang="en-US" smtClean="0">
                <a:solidFill>
                  <a:srgbClr val="FFFF00"/>
                </a:solidFill>
              </a:rPr>
              <a:t>PASSED ON TO OUR CHILDREN</a:t>
            </a:r>
            <a:r>
              <a:rPr lang="en-US" altLang="en-US" smtClean="0">
                <a:solidFill>
                  <a:srgbClr val="FFFFFF"/>
                </a:solidFill>
              </a:rPr>
              <a:t> and cause </a:t>
            </a:r>
            <a:r>
              <a:rPr lang="en-US" altLang="en-US" smtClean="0">
                <a:solidFill>
                  <a:srgbClr val="FFFF00"/>
                </a:solidFill>
              </a:rPr>
              <a:t>diseases</a:t>
            </a:r>
            <a:r>
              <a:rPr lang="en-US" altLang="en-US" smtClean="0">
                <a:solidFill>
                  <a:srgbClr val="FFFFFF"/>
                </a:solidFill>
              </a:rPr>
              <a:t> such as </a:t>
            </a:r>
            <a:r>
              <a:rPr lang="en-US" altLang="en-US" smtClean="0">
                <a:solidFill>
                  <a:srgbClr val="FFFF00"/>
                </a:solidFill>
              </a:rPr>
              <a:t>cystic fibrosis</a:t>
            </a:r>
            <a:r>
              <a:rPr lang="en-US" altLang="en-US" smtClean="0">
                <a:solidFill>
                  <a:srgbClr val="FFFFFF"/>
                </a:solidFill>
              </a:rPr>
              <a:t>.</a:t>
            </a:r>
          </a:p>
          <a:p>
            <a:pPr indent="-341313">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mtClean="0">
                <a:solidFill>
                  <a:srgbClr val="FFFFFF"/>
                </a:solidFill>
              </a:rPr>
              <a:t>Since mutations often </a:t>
            </a:r>
            <a:r>
              <a:rPr lang="en-US" altLang="en-US" smtClean="0">
                <a:solidFill>
                  <a:srgbClr val="FFFF00"/>
                </a:solidFill>
              </a:rPr>
              <a:t>harm us</a:t>
            </a:r>
            <a:r>
              <a:rPr lang="en-US" altLang="en-US" smtClean="0">
                <a:solidFill>
                  <a:srgbClr val="FFFFFF"/>
                </a:solidFill>
              </a:rPr>
              <a:t>, we want to </a:t>
            </a:r>
            <a:r>
              <a:rPr lang="en-US" altLang="en-US" smtClean="0">
                <a:solidFill>
                  <a:srgbClr val="FFFF00"/>
                </a:solidFill>
              </a:rPr>
              <a:t>avoid them</a:t>
            </a:r>
            <a:r>
              <a:rPr lang="en-US" altLang="en-US" smtClean="0">
                <a:solidFill>
                  <a:srgbClr val="FFFFFF"/>
                </a:solidFill>
              </a:rPr>
              <a:t> as much as possible.</a:t>
            </a:r>
          </a:p>
        </p:txBody>
      </p:sp>
    </p:spTree>
    <p:extLst>
      <p:ext uri="{BB962C8B-B14F-4D97-AF65-F5344CB8AC3E}">
        <p14:creationId xmlns:p14="http://schemas.microsoft.com/office/powerpoint/2010/main" val="3799719309"/>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1"/>
          <p:cNvSpPr txBox="1">
            <a:spLocks noChangeArrowheads="1"/>
          </p:cNvSpPr>
          <p:nvPr/>
        </p:nvSpPr>
        <p:spPr bwMode="auto">
          <a:xfrm>
            <a:off x="457200" y="252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MS PGothic" pitchFamily="34" charset="-128"/>
              </a:defRPr>
            </a:lvl9pPr>
          </a:lstStyle>
          <a:p>
            <a:pPr algn="ctr" defTabSz="457200" eaLnBrk="0" hangingPunct="0"/>
            <a:r>
              <a:rPr lang="en-US" sz="4400" smtClean="0">
                <a:solidFill>
                  <a:srgbClr val="FFFFFF"/>
                </a:solidFill>
                <a:latin typeface="Comic Sans MS" pitchFamily="66" charset="0"/>
              </a:rPr>
              <a:t>5 Minute Final</a:t>
            </a:r>
          </a:p>
        </p:txBody>
      </p:sp>
      <p:sp>
        <p:nvSpPr>
          <p:cNvPr id="188419" name="Text Box 2"/>
          <p:cNvSpPr txBox="1">
            <a:spLocks noChangeArrowheads="1"/>
          </p:cNvSpPr>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MS PGothic" pitchFamily="34" charset="-128"/>
              </a:defRPr>
            </a:lvl9pPr>
          </a:lstStyle>
          <a:p>
            <a:pPr defTabSz="457200" eaLnBrk="0" hangingPunct="0">
              <a:spcBef>
                <a:spcPts val="800"/>
              </a:spcBef>
              <a:buClr>
                <a:srgbClr val="86D1EC"/>
              </a:buClr>
              <a:buSzPct val="90000"/>
              <a:buFont typeface="Times New Roman" pitchFamily="18" charset="0"/>
              <a:buBlip>
                <a:blip r:embed="rId3"/>
              </a:buBlip>
            </a:pPr>
            <a:r>
              <a:rPr lang="en-US" sz="3200" smtClean="0">
                <a:solidFill>
                  <a:srgbClr val="FFFFFF"/>
                </a:solidFill>
                <a:latin typeface="Comic Sans MS" pitchFamily="66" charset="0"/>
                <a:hlinkClick r:id="rId4"/>
              </a:rPr>
              <a:t>https://play.kahoot.it/#/k/bffb730c-1ff4-4b75-acd2-4282550da4fd</a:t>
            </a:r>
            <a:endParaRPr lang="en-US" sz="3200" smtClean="0">
              <a:solidFill>
                <a:srgbClr val="FFFFFF"/>
              </a:solidFill>
              <a:latin typeface="Comic Sans MS" pitchFamily="66" charset="0"/>
            </a:endParaRPr>
          </a:p>
          <a:p>
            <a:pPr defTabSz="457200" eaLnBrk="0" hangingPunct="0">
              <a:spcBef>
                <a:spcPts val="800"/>
              </a:spcBef>
              <a:buClr>
                <a:srgbClr val="86D1EC"/>
              </a:buClr>
              <a:buSzPct val="90000"/>
              <a:buFont typeface="Times New Roman" pitchFamily="18" charset="0"/>
              <a:buBlip>
                <a:blip r:embed="rId3"/>
              </a:buBlip>
            </a:pPr>
            <a:endParaRPr lang="en-US" sz="3200" smtClean="0">
              <a:solidFill>
                <a:srgbClr val="FFFFFF"/>
              </a:solidFill>
              <a:latin typeface="Comic Sans MS" pitchFamily="66" charset="0"/>
            </a:endParaRPr>
          </a:p>
        </p:txBody>
      </p:sp>
    </p:spTree>
    <p:extLst>
      <p:ext uri="{BB962C8B-B14F-4D97-AF65-F5344CB8AC3E}">
        <p14:creationId xmlns:p14="http://schemas.microsoft.com/office/powerpoint/2010/main" val="11983190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189442" name="Text Box 1"/>
          <p:cNvSpPr txBox="1">
            <a:spLocks noChangeArrowheads="1"/>
          </p:cNvSpPr>
          <p:nvPr/>
        </p:nvSpPr>
        <p:spPr bwMode="auto">
          <a:xfrm>
            <a:off x="685800" y="1711325"/>
            <a:ext cx="77724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000" b="1" smtClean="0">
                <a:solidFill>
                  <a:srgbClr val="262673"/>
                </a:solidFill>
              </a:rPr>
              <a:t>Aim: How is genetic expression affected by the environment?</a:t>
            </a:r>
            <a:r>
              <a:rPr lang="en-US" altLang="en-US" sz="4000" b="1" smtClean="0">
                <a:solidFill>
                  <a:srgbClr val="000000"/>
                </a:solidFill>
              </a:rPr>
              <a:t/>
            </a:r>
            <a:br>
              <a:rPr lang="en-US" altLang="en-US" sz="4000" b="1" smtClean="0">
                <a:solidFill>
                  <a:srgbClr val="000000"/>
                </a:solidFill>
              </a:rPr>
            </a:br>
            <a:r>
              <a:rPr lang="en-US" altLang="en-US" sz="4000" b="1" smtClean="0">
                <a:solidFill>
                  <a:srgbClr val="000000"/>
                </a:solidFill>
              </a:rPr>
              <a:t/>
            </a:r>
            <a:br>
              <a:rPr lang="en-US" altLang="en-US" sz="4000" b="1" smtClean="0">
                <a:solidFill>
                  <a:srgbClr val="000000"/>
                </a:solidFill>
              </a:rPr>
            </a:br>
            <a:r>
              <a:rPr lang="en-US" altLang="en-US" sz="3200" b="1" smtClean="0">
                <a:solidFill>
                  <a:srgbClr val="FFFFFF"/>
                </a:solidFill>
              </a:rPr>
              <a:t>Do Now: On your paper</a:t>
            </a:r>
            <a:r>
              <a:rPr lang="en-US" altLang="en-US" sz="3200" b="1" smtClean="0">
                <a:solidFill>
                  <a:srgbClr val="000000"/>
                </a:solidFill>
              </a:rPr>
              <a:t/>
            </a:r>
            <a:br>
              <a:rPr lang="en-US" altLang="en-US" sz="3200" b="1" smtClean="0">
                <a:solidFill>
                  <a:srgbClr val="000000"/>
                </a:solidFill>
              </a:rPr>
            </a:br>
            <a:r>
              <a:rPr lang="en-US" altLang="en-US" sz="3200" b="1" smtClean="0">
                <a:solidFill>
                  <a:srgbClr val="000000"/>
                </a:solidFill>
              </a:rPr>
              <a:t/>
            </a:r>
            <a:br>
              <a:rPr lang="en-US" altLang="en-US" sz="3200" b="1" smtClean="0">
                <a:solidFill>
                  <a:srgbClr val="000000"/>
                </a:solidFill>
              </a:rPr>
            </a:br>
            <a:r>
              <a:rPr lang="en-US" altLang="en-US" sz="3200" b="1" smtClean="0">
                <a:solidFill>
                  <a:srgbClr val="FFFFFF"/>
                </a:solidFill>
              </a:rPr>
              <a:t>Notes are in </a:t>
            </a:r>
            <a:r>
              <a:rPr lang="en-US" altLang="en-US" sz="3200" b="1" smtClean="0">
                <a:solidFill>
                  <a:srgbClr val="262673"/>
                </a:solidFill>
              </a:rPr>
              <a:t>purple.</a:t>
            </a:r>
            <a:r>
              <a:rPr lang="en-US" altLang="en-US" sz="4000" b="1" smtClean="0">
                <a:solidFill>
                  <a:srgbClr val="000000"/>
                </a:solidFill>
              </a:rPr>
              <a:t/>
            </a:r>
            <a:br>
              <a:rPr lang="en-US" altLang="en-US" sz="4000" b="1" smtClean="0">
                <a:solidFill>
                  <a:srgbClr val="000000"/>
                </a:solidFill>
              </a:rPr>
            </a:br>
            <a:endParaRPr lang="en-US" altLang="en-US" sz="4000" b="1" smtClean="0">
              <a:solidFill>
                <a:srgbClr val="000000"/>
              </a:solidFill>
            </a:endParaRPr>
          </a:p>
        </p:txBody>
      </p:sp>
    </p:spTree>
    <p:extLst>
      <p:ext uri="{BB962C8B-B14F-4D97-AF65-F5344CB8AC3E}">
        <p14:creationId xmlns:p14="http://schemas.microsoft.com/office/powerpoint/2010/main" val="2444262964"/>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190466" name="Text Box 1"/>
          <p:cNvSpPr txBox="1">
            <a:spLocks noChangeArrowheads="1"/>
          </p:cNvSpPr>
          <p:nvPr/>
        </p:nvSpPr>
        <p:spPr bwMode="auto">
          <a:xfrm>
            <a:off x="457200" y="304800"/>
            <a:ext cx="82296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spcBef>
                <a:spcPts val="700"/>
              </a:spcBef>
              <a:buClr>
                <a:srgbClr val="FFFFFF"/>
              </a:buClr>
              <a:buSzPct val="100000"/>
              <a:buFont typeface="Arial" charset="0"/>
              <a:buChar char="•"/>
            </a:pPr>
            <a:r>
              <a:rPr lang="en-US" altLang="en-US" sz="2800" b="1" smtClean="0">
                <a:solidFill>
                  <a:srgbClr val="FFFFFF"/>
                </a:solidFill>
              </a:rPr>
              <a:t>What is a </a:t>
            </a:r>
            <a:r>
              <a:rPr lang="en-US" altLang="en-US" sz="2800" b="1" smtClean="0">
                <a:solidFill>
                  <a:srgbClr val="262673"/>
                </a:solidFill>
              </a:rPr>
              <a:t>genotype</a:t>
            </a:r>
            <a:r>
              <a:rPr lang="en-US" altLang="en-US" sz="2800" b="1" smtClean="0">
                <a:solidFill>
                  <a:srgbClr val="FFFFFF"/>
                </a:solidFill>
              </a:rPr>
              <a:t>?</a:t>
            </a:r>
          </a:p>
          <a:p>
            <a:pPr defTabSz="457200">
              <a:spcBef>
                <a:spcPts val="700"/>
              </a:spcBef>
              <a:buClr>
                <a:srgbClr val="FFFFFF"/>
              </a:buClr>
              <a:buSzPct val="100000"/>
              <a:buFont typeface="Arial" charset="0"/>
              <a:buChar char="•"/>
            </a:pPr>
            <a:r>
              <a:rPr lang="en-US" altLang="en-US" sz="2800" b="1" smtClean="0">
                <a:solidFill>
                  <a:srgbClr val="FFFFFF"/>
                </a:solidFill>
              </a:rPr>
              <a:t>the</a:t>
            </a:r>
            <a:r>
              <a:rPr lang="en-US" altLang="en-US" sz="2800" b="1" smtClean="0">
                <a:solidFill>
                  <a:srgbClr val="262673"/>
                </a:solidFill>
              </a:rPr>
              <a:t> GENES </a:t>
            </a:r>
            <a:r>
              <a:rPr lang="en-US" altLang="en-US" sz="2800" b="1" smtClean="0">
                <a:solidFill>
                  <a:srgbClr val="FFFFFF"/>
                </a:solidFill>
              </a:rPr>
              <a:t>that an organism possesses</a:t>
            </a:r>
          </a:p>
          <a:p>
            <a:pPr defTabSz="457200">
              <a:spcBef>
                <a:spcPts val="700"/>
              </a:spcBef>
              <a:buClr>
                <a:srgbClr val="FFFFFF"/>
              </a:buClr>
              <a:buSzPct val="100000"/>
              <a:buFont typeface="Arial" charset="0"/>
              <a:buChar char="•"/>
            </a:pPr>
            <a:r>
              <a:rPr lang="en-US" altLang="en-US" sz="2800" b="1" smtClean="0">
                <a:solidFill>
                  <a:srgbClr val="FFFFFF"/>
                </a:solidFill>
              </a:rPr>
              <a:t>What is a </a:t>
            </a:r>
            <a:r>
              <a:rPr lang="en-US" altLang="en-US" sz="2800" b="1" smtClean="0">
                <a:solidFill>
                  <a:srgbClr val="262673"/>
                </a:solidFill>
              </a:rPr>
              <a:t>phenotype</a:t>
            </a:r>
            <a:r>
              <a:rPr lang="en-US" altLang="en-US" sz="2800" b="1" smtClean="0">
                <a:solidFill>
                  <a:srgbClr val="FFFFFF"/>
                </a:solidFill>
              </a:rPr>
              <a:t>?</a:t>
            </a:r>
          </a:p>
          <a:p>
            <a:pPr defTabSz="457200">
              <a:spcBef>
                <a:spcPts val="700"/>
              </a:spcBef>
              <a:buClr>
                <a:srgbClr val="FFFFFF"/>
              </a:buClr>
              <a:buSzPct val="100000"/>
              <a:buFont typeface="Arial" charset="0"/>
              <a:buChar char="•"/>
            </a:pPr>
            <a:r>
              <a:rPr lang="en-US" altLang="en-US" sz="2800" b="1" smtClean="0">
                <a:solidFill>
                  <a:srgbClr val="FFFFFF"/>
                </a:solidFill>
              </a:rPr>
              <a:t>an organism's actual </a:t>
            </a:r>
            <a:r>
              <a:rPr lang="en-US" altLang="en-US" sz="2800" b="1" smtClean="0">
                <a:solidFill>
                  <a:srgbClr val="262673"/>
                </a:solidFill>
              </a:rPr>
              <a:t>physical properties</a:t>
            </a:r>
          </a:p>
        </p:txBody>
      </p:sp>
      <p:pic>
        <p:nvPicPr>
          <p:cNvPr id="190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667000"/>
            <a:ext cx="30003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0468" name="Text Box 3"/>
          <p:cNvSpPr txBox="1">
            <a:spLocks noChangeArrowheads="1"/>
          </p:cNvSpPr>
          <p:nvPr/>
        </p:nvSpPr>
        <p:spPr bwMode="auto">
          <a:xfrm>
            <a:off x="1524000" y="4648200"/>
            <a:ext cx="7239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defTabSz="457200">
              <a:buSzPct val="100000"/>
            </a:pPr>
            <a:r>
              <a:rPr lang="en-US" altLang="en-US" sz="1800" smtClean="0">
                <a:solidFill>
                  <a:srgbClr val="FFFFFF"/>
                </a:solidFill>
              </a:rPr>
              <a:t>This person’s mother had brown eyes.</a:t>
            </a:r>
          </a:p>
          <a:p>
            <a:pPr defTabSz="457200">
              <a:buSzPct val="100000"/>
            </a:pPr>
            <a:r>
              <a:rPr lang="en-US" altLang="en-US" sz="1800" smtClean="0">
                <a:solidFill>
                  <a:srgbClr val="FFFFFF"/>
                </a:solidFill>
              </a:rPr>
              <a:t>Her father had blue eyes.</a:t>
            </a:r>
          </a:p>
          <a:p>
            <a:pPr defTabSz="457200">
              <a:buSzPct val="100000"/>
            </a:pPr>
            <a:r>
              <a:rPr lang="en-US" altLang="en-US" sz="1800" smtClean="0">
                <a:solidFill>
                  <a:srgbClr val="FFFFFF"/>
                </a:solidFill>
              </a:rPr>
              <a:t>Therefore, her GENOTYPE is Bb (one brown allele, one blue allele.)</a:t>
            </a:r>
          </a:p>
          <a:p>
            <a:pPr defTabSz="457200">
              <a:buSzPct val="100000"/>
            </a:pPr>
            <a:r>
              <a:rPr lang="en-US" altLang="en-US" sz="1800" smtClean="0">
                <a:solidFill>
                  <a:srgbClr val="FFFFFF"/>
                </a:solidFill>
              </a:rPr>
              <a:t>Her PHENOTYPE is brown eyes.</a:t>
            </a:r>
          </a:p>
        </p:txBody>
      </p:sp>
    </p:spTree>
    <p:extLst>
      <p:ext uri="{BB962C8B-B14F-4D97-AF65-F5344CB8AC3E}">
        <p14:creationId xmlns:p14="http://schemas.microsoft.com/office/powerpoint/2010/main" val="282953985"/>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7200" y="130175"/>
            <a:ext cx="8229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FFFFFF"/>
                </a:solidFill>
              </a:rPr>
              <a:t>But…Things Get More Complicated!</a:t>
            </a:r>
          </a:p>
        </p:txBody>
      </p:sp>
      <p:sp>
        <p:nvSpPr>
          <p:cNvPr id="5122"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spcBef>
                <a:spcPts val="800"/>
              </a:spcBef>
              <a:buClr>
                <a:srgbClr val="FFFFFF"/>
              </a:buClr>
              <a:buSzPct val="100000"/>
              <a:buFont typeface="Arial" charset="0"/>
              <a:buChar char="•"/>
            </a:pPr>
            <a:r>
              <a:rPr lang="en-US" altLang="en-US" sz="3200" b="1" smtClean="0">
                <a:solidFill>
                  <a:srgbClr val="FFFFFF"/>
                </a:solidFill>
              </a:rPr>
              <a:t>AN ORGANISM’S</a:t>
            </a:r>
            <a:r>
              <a:rPr lang="en-US" altLang="en-US" sz="3200" b="1" smtClean="0">
                <a:solidFill>
                  <a:srgbClr val="262673"/>
                </a:solidFill>
              </a:rPr>
              <a:t> PHENOTYPE </a:t>
            </a:r>
            <a:r>
              <a:rPr lang="en-US" altLang="en-US" sz="3200" b="1" smtClean="0">
                <a:solidFill>
                  <a:srgbClr val="FFFFFF"/>
                </a:solidFill>
              </a:rPr>
              <a:t>IS A RESULT OF ITS</a:t>
            </a:r>
            <a:r>
              <a:rPr lang="en-US" altLang="en-US" sz="3200" b="1" smtClean="0">
                <a:solidFill>
                  <a:srgbClr val="262673"/>
                </a:solidFill>
              </a:rPr>
              <a:t> GENES plus </a:t>
            </a:r>
            <a:r>
              <a:rPr lang="en-US" altLang="en-US" sz="3200" b="1" smtClean="0">
                <a:solidFill>
                  <a:srgbClr val="FFFFFF"/>
                </a:solidFill>
              </a:rPr>
              <a:t>ITS </a:t>
            </a:r>
            <a:r>
              <a:rPr lang="en-US" altLang="en-US" sz="3200" b="1" smtClean="0">
                <a:solidFill>
                  <a:srgbClr val="262673"/>
                </a:solidFill>
              </a:rPr>
              <a:t>ENVIRONMENT.</a:t>
            </a:r>
          </a:p>
          <a:p>
            <a:pPr defTabSz="457200">
              <a:spcBef>
                <a:spcPts val="800"/>
              </a:spcBef>
              <a:buClr>
                <a:srgbClr val="FFFFFF"/>
              </a:buClr>
              <a:buSzPct val="100000"/>
              <a:buFont typeface="Arial" charset="0"/>
              <a:buChar char="•"/>
            </a:pPr>
            <a:r>
              <a:rPr lang="en-US" altLang="en-US" sz="3200" b="1" smtClean="0">
                <a:solidFill>
                  <a:srgbClr val="FFFFFF"/>
                </a:solidFill>
              </a:rPr>
              <a:t>In other words, </a:t>
            </a:r>
            <a:r>
              <a:rPr lang="en-US" altLang="en-US" sz="3200" b="1" smtClean="0">
                <a:solidFill>
                  <a:srgbClr val="262673"/>
                </a:solidFill>
              </a:rPr>
              <a:t>THE ENVIRONMENT AFFECTS </a:t>
            </a:r>
            <a:r>
              <a:rPr lang="en-US" altLang="en-US" sz="3200" b="1" smtClean="0">
                <a:solidFill>
                  <a:srgbClr val="FFFFFF"/>
                </a:solidFill>
              </a:rPr>
              <a:t>GENETIC</a:t>
            </a:r>
            <a:r>
              <a:rPr lang="en-US" altLang="en-US" sz="3200" b="1" smtClean="0">
                <a:solidFill>
                  <a:srgbClr val="262673"/>
                </a:solidFill>
              </a:rPr>
              <a:t> EXPRESSION.</a:t>
            </a:r>
          </a:p>
        </p:txBody>
      </p:sp>
    </p:spTree>
    <p:extLst>
      <p:ext uri="{BB962C8B-B14F-4D97-AF65-F5344CB8AC3E}">
        <p14:creationId xmlns:p14="http://schemas.microsoft.com/office/powerpoint/2010/main" val="388777765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51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a:xfrm>
            <a:off x="304800" y="152400"/>
            <a:ext cx="8305800" cy="1143000"/>
          </a:xfrm>
        </p:spPr>
        <p:txBody>
          <a:bodyPr/>
          <a:lstStyle/>
          <a:p>
            <a:pPr>
              <a:defRPr/>
            </a:pPr>
            <a:r>
              <a:rPr lang="en-US" sz="4000" dirty="0" smtClean="0">
                <a:solidFill>
                  <a:schemeClr val="bg1"/>
                </a:solidFill>
                <a:latin typeface="Comic Sans MS" panose="030F0702030302020204" pitchFamily="66" charset="0"/>
              </a:rPr>
              <a:t>A complicating factor: </a:t>
            </a:r>
            <a:r>
              <a:rPr lang="en-US" sz="4000" dirty="0" smtClean="0">
                <a:solidFill>
                  <a:schemeClr val="accent6">
                    <a:lumMod val="75000"/>
                  </a:schemeClr>
                </a:solidFill>
                <a:latin typeface="Comic Sans MS" panose="030F0702030302020204" pitchFamily="66" charset="0"/>
              </a:rPr>
              <a:t>Plasticity</a:t>
            </a:r>
          </a:p>
        </p:txBody>
      </p:sp>
      <p:sp>
        <p:nvSpPr>
          <p:cNvPr id="80898" name="Rectangle 3"/>
          <p:cNvSpPr>
            <a:spLocks noGrp="1" noChangeArrowheads="1"/>
          </p:cNvSpPr>
          <p:nvPr>
            <p:ph type="body" idx="4294967295"/>
          </p:nvPr>
        </p:nvSpPr>
        <p:spPr>
          <a:xfrm>
            <a:off x="304800" y="1066800"/>
            <a:ext cx="8458200" cy="4953000"/>
          </a:xfrm>
        </p:spPr>
        <p:txBody>
          <a:bodyPr/>
          <a:lstStyle/>
          <a:p>
            <a:pPr>
              <a:defRPr/>
            </a:pPr>
            <a:r>
              <a:rPr lang="en-US" dirty="0" smtClean="0">
                <a:solidFill>
                  <a:schemeClr val="bg1"/>
                </a:solidFill>
                <a:latin typeface="Comic Sans MS" panose="030F0702030302020204" pitchFamily="66" charset="0"/>
              </a:rPr>
              <a:t>Plasticity means that </a:t>
            </a:r>
            <a:r>
              <a:rPr lang="en-US" dirty="0" smtClean="0">
                <a:solidFill>
                  <a:schemeClr val="accent6">
                    <a:lumMod val="75000"/>
                  </a:schemeClr>
                </a:solidFill>
                <a:latin typeface="Comic Sans MS" panose="030F0702030302020204" pitchFamily="66" charset="0"/>
              </a:rPr>
              <a:t>the environment changes gene expression.</a:t>
            </a:r>
          </a:p>
          <a:p>
            <a:pPr>
              <a:defRPr/>
            </a:pPr>
            <a:r>
              <a:rPr lang="en-US" dirty="0" smtClean="0">
                <a:solidFill>
                  <a:schemeClr val="bg1"/>
                </a:solidFill>
                <a:latin typeface="Comic Sans MS" panose="030F0702030302020204" pitchFamily="66" charset="0"/>
              </a:rPr>
              <a:t>An organism’s </a:t>
            </a:r>
            <a:r>
              <a:rPr lang="en-US" dirty="0" smtClean="0">
                <a:solidFill>
                  <a:schemeClr val="accent6">
                    <a:lumMod val="75000"/>
                  </a:schemeClr>
                </a:solidFill>
                <a:latin typeface="Comic Sans MS" panose="030F0702030302020204" pitchFamily="66" charset="0"/>
              </a:rPr>
              <a:t>PHENOTYPE </a:t>
            </a:r>
            <a:r>
              <a:rPr lang="en-US" dirty="0" smtClean="0">
                <a:solidFill>
                  <a:schemeClr val="bg1"/>
                </a:solidFill>
                <a:latin typeface="Comic Sans MS" panose="030F0702030302020204" pitchFamily="66" charset="0"/>
              </a:rPr>
              <a:t>has</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changed, but their </a:t>
            </a:r>
            <a:r>
              <a:rPr lang="en-US" dirty="0" smtClean="0">
                <a:solidFill>
                  <a:schemeClr val="accent6">
                    <a:lumMod val="75000"/>
                  </a:schemeClr>
                </a:solidFill>
                <a:latin typeface="Comic Sans MS" panose="030F0702030302020204" pitchFamily="66" charset="0"/>
              </a:rPr>
              <a:t>GENOTYPE </a:t>
            </a:r>
            <a:r>
              <a:rPr lang="en-US" dirty="0" smtClean="0">
                <a:solidFill>
                  <a:schemeClr val="bg1"/>
                </a:solidFill>
                <a:latin typeface="Comic Sans MS" panose="030F0702030302020204" pitchFamily="66" charset="0"/>
              </a:rPr>
              <a:t>is the </a:t>
            </a:r>
            <a:r>
              <a:rPr lang="en-US" dirty="0" smtClean="0">
                <a:solidFill>
                  <a:schemeClr val="accent6">
                    <a:lumMod val="75000"/>
                  </a:schemeClr>
                </a:solidFill>
                <a:latin typeface="Comic Sans MS" panose="030F0702030302020204" pitchFamily="66" charset="0"/>
              </a:rPr>
              <a:t>SAME</a:t>
            </a:r>
            <a:r>
              <a:rPr lang="en-US" dirty="0" smtClean="0">
                <a:latin typeface="Comic Sans MS" panose="030F0702030302020204" pitchFamily="66" charset="0"/>
              </a:rPr>
              <a:t>.</a:t>
            </a:r>
          </a:p>
          <a:p>
            <a:pPr>
              <a:defRPr/>
            </a:pPr>
            <a:r>
              <a:rPr lang="en-US" dirty="0" smtClean="0">
                <a:solidFill>
                  <a:schemeClr val="bg1"/>
                </a:solidFill>
                <a:latin typeface="Comic Sans MS" panose="030F0702030302020204" pitchFamily="66" charset="0"/>
              </a:rPr>
              <a:t>Example: </a:t>
            </a:r>
            <a:r>
              <a:rPr lang="en-US" dirty="0" smtClean="0">
                <a:solidFill>
                  <a:schemeClr val="accent6">
                    <a:lumMod val="75000"/>
                  </a:schemeClr>
                </a:solidFill>
                <a:latin typeface="Comic Sans MS" panose="030F0702030302020204" pitchFamily="66" charset="0"/>
              </a:rPr>
              <a:t>Locusts</a:t>
            </a:r>
          </a:p>
          <a:p>
            <a:pPr>
              <a:defRPr/>
            </a:pPr>
            <a:endParaRPr lang="en-US" dirty="0" smtClean="0"/>
          </a:p>
        </p:txBody>
      </p:sp>
      <p:pic>
        <p:nvPicPr>
          <p:cNvPr id="192516" name="Picture 5" descr="641972-locusts-donald-race-tr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68763"/>
            <a:ext cx="4953000"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7" name="Picture 7" descr="Swarms-of-Locusts-Use-Social-Networking-to-Communic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992563"/>
            <a:ext cx="426720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330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8915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81200"/>
            <a:ext cx="2133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81200"/>
            <a:ext cx="22717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641600"/>
            <a:ext cx="24225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638425"/>
            <a:ext cx="24050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83100" y="3217863"/>
            <a:ext cx="4968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3221038"/>
            <a:ext cx="457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38575" y="3852863"/>
            <a:ext cx="1865313"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97613" y="3852863"/>
            <a:ext cx="198913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200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457200" y="277813"/>
            <a:ext cx="8229600" cy="1143000"/>
          </a:xfrm>
          <a:prstGeom prst="rect">
            <a:avLst/>
          </a:prstGeom>
          <a:noFill/>
          <a:ln w="9525">
            <a:noFill/>
            <a:round/>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dirty="0">
                <a:solidFill>
                  <a:srgbClr val="FFFFFF"/>
                </a:solidFill>
                <a:latin typeface="Comic Sans MS" panose="030F0702030302020204" pitchFamily="66" charset="0"/>
              </a:rPr>
              <a:t>What is a Punnett Square?</a:t>
            </a:r>
          </a:p>
        </p:txBody>
      </p:sp>
      <p:sp>
        <p:nvSpPr>
          <p:cNvPr id="52226" name="Text Box 2"/>
          <p:cNvSpPr txBox="1">
            <a:spLocks noChangeArrowheads="1"/>
          </p:cNvSpPr>
          <p:nvPr/>
        </p:nvSpPr>
        <p:spPr bwMode="auto">
          <a:xfrm>
            <a:off x="457200" y="1600200"/>
            <a:ext cx="8229600" cy="4530725"/>
          </a:xfrm>
          <a:prstGeom prst="rect">
            <a:avLst/>
          </a:prstGeom>
          <a:noFill/>
          <a:ln w="9525">
            <a:noFill/>
            <a:round/>
            <a:headEnd/>
            <a:tailEnd/>
          </a:ln>
        </p:spPr>
        <p:txBody>
          <a:bodyPr/>
          <a:lstStyle/>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a:solidFill>
                  <a:srgbClr val="FFFFFF"/>
                </a:solidFill>
                <a:latin typeface="Comic Sans MS" panose="030F0702030302020204" pitchFamily="66" charset="0"/>
              </a:rPr>
              <a:t>A Punnett Square is a </a:t>
            </a:r>
            <a:r>
              <a:rPr lang="en-US" sz="3200" dirty="0">
                <a:solidFill>
                  <a:srgbClr val="FFC000"/>
                </a:solidFill>
                <a:latin typeface="Comic Sans MS" panose="030F0702030302020204" pitchFamily="66" charset="0"/>
              </a:rPr>
              <a:t>diagram </a:t>
            </a:r>
            <a:r>
              <a:rPr lang="en-US" sz="3200" dirty="0">
                <a:solidFill>
                  <a:srgbClr val="FFFFFF"/>
                </a:solidFill>
                <a:latin typeface="Comic Sans MS" panose="030F0702030302020204" pitchFamily="66" charset="0"/>
              </a:rPr>
              <a:t>that shows us why Mendel’s </a:t>
            </a:r>
            <a:r>
              <a:rPr lang="en-US" sz="3200" dirty="0">
                <a:solidFill>
                  <a:srgbClr val="FFC000"/>
                </a:solidFill>
                <a:latin typeface="Comic Sans MS" panose="030F0702030302020204" pitchFamily="66" charset="0"/>
              </a:rPr>
              <a:t>3:1 ratio </a:t>
            </a:r>
            <a:r>
              <a:rPr lang="en-US" sz="3200" dirty="0">
                <a:solidFill>
                  <a:srgbClr val="FFFFFF"/>
                </a:solidFill>
                <a:latin typeface="Comic Sans MS" panose="030F0702030302020204" pitchFamily="66" charset="0"/>
              </a:rPr>
              <a:t>is true.</a:t>
            </a:r>
          </a:p>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a:solidFill>
                  <a:srgbClr val="FFFFFF"/>
                </a:solidFill>
                <a:latin typeface="Comic Sans MS" panose="030F0702030302020204" pitchFamily="66" charset="0"/>
              </a:rPr>
              <a:t>It is used to </a:t>
            </a:r>
            <a:r>
              <a:rPr lang="en-US" sz="3200" dirty="0">
                <a:solidFill>
                  <a:srgbClr val="FFC000"/>
                </a:solidFill>
                <a:latin typeface="Comic Sans MS" panose="030F0702030302020204" pitchFamily="66" charset="0"/>
              </a:rPr>
              <a:t>predict </a:t>
            </a:r>
            <a:r>
              <a:rPr lang="en-US" sz="3200" dirty="0">
                <a:solidFill>
                  <a:srgbClr val="FFFFFF"/>
                </a:solidFill>
                <a:latin typeface="Comic Sans MS" panose="030F0702030302020204" pitchFamily="66" charset="0"/>
              </a:rPr>
              <a:t>an</a:t>
            </a:r>
            <a:r>
              <a:rPr lang="en-US" sz="3200" dirty="0">
                <a:solidFill>
                  <a:srgbClr val="FFC000"/>
                </a:solidFill>
                <a:latin typeface="Comic Sans MS" panose="030F0702030302020204" pitchFamily="66" charset="0"/>
              </a:rPr>
              <a:t> outcome </a:t>
            </a:r>
            <a:r>
              <a:rPr lang="en-US" sz="3200" dirty="0">
                <a:solidFill>
                  <a:srgbClr val="FFFFFF"/>
                </a:solidFill>
                <a:latin typeface="Comic Sans MS" panose="030F0702030302020204" pitchFamily="66" charset="0"/>
              </a:rPr>
              <a:t>of a particular</a:t>
            </a:r>
            <a:r>
              <a:rPr lang="en-US" sz="3200" dirty="0">
                <a:solidFill>
                  <a:srgbClr val="FFC000"/>
                </a:solidFill>
                <a:latin typeface="Comic Sans MS" panose="030F0702030302020204" pitchFamily="66" charset="0"/>
              </a:rPr>
              <a:t> cross </a:t>
            </a:r>
            <a:r>
              <a:rPr lang="en-US" sz="3200" dirty="0">
                <a:solidFill>
                  <a:srgbClr val="FFFFFF"/>
                </a:solidFill>
                <a:latin typeface="Comic Sans MS" panose="030F0702030302020204" pitchFamily="66" charset="0"/>
              </a:rPr>
              <a:t>or</a:t>
            </a:r>
            <a:r>
              <a:rPr lang="en-US" sz="3200" dirty="0">
                <a:solidFill>
                  <a:srgbClr val="FFC000"/>
                </a:solidFill>
                <a:latin typeface="Comic Sans MS" panose="030F0702030302020204" pitchFamily="66" charset="0"/>
              </a:rPr>
              <a:t> breeding experiment. </a:t>
            </a:r>
          </a:p>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a:solidFill>
                  <a:srgbClr val="FFFFFF"/>
                </a:solidFill>
                <a:latin typeface="Comic Sans MS" panose="030F0702030302020204" pitchFamily="66" charset="0"/>
              </a:rPr>
              <a:t>It is named after Reginald C. Punnett, who designed it.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685800" y="152400"/>
            <a:ext cx="7772400" cy="1143000"/>
          </a:xfrm>
        </p:spPr>
        <p:txBody>
          <a:bodyPr/>
          <a:lstStyle/>
          <a:p>
            <a:r>
              <a:rPr lang="en-US" altLang="en-US" smtClean="0">
                <a:solidFill>
                  <a:schemeClr val="bg1"/>
                </a:solidFill>
                <a:latin typeface="Comic Sans MS" pitchFamily="66" charset="0"/>
              </a:rPr>
              <a:t>What Makes a Locust?</a:t>
            </a:r>
          </a:p>
        </p:txBody>
      </p:sp>
      <p:sp>
        <p:nvSpPr>
          <p:cNvPr id="81922" name="Rectangle 3"/>
          <p:cNvSpPr>
            <a:spLocks noGrp="1" noChangeArrowheads="1"/>
          </p:cNvSpPr>
          <p:nvPr>
            <p:ph type="body" idx="4294967295"/>
          </p:nvPr>
        </p:nvSpPr>
        <p:spPr>
          <a:xfrm>
            <a:off x="3124200" y="1841500"/>
            <a:ext cx="6248400" cy="4876800"/>
          </a:xfrm>
        </p:spPr>
        <p:txBody>
          <a:bodyPr/>
          <a:lstStyle/>
          <a:p>
            <a:pPr>
              <a:lnSpc>
                <a:spcPct val="90000"/>
              </a:lnSpc>
              <a:buFontTx/>
              <a:buChar char="•"/>
              <a:defRPr/>
            </a:pPr>
            <a:r>
              <a:rPr lang="en-US" sz="2800" b="1" dirty="0" smtClean="0">
                <a:solidFill>
                  <a:schemeClr val="bg1"/>
                </a:solidFill>
                <a:latin typeface="Comic Sans MS" panose="030F0702030302020204" pitchFamily="66" charset="0"/>
              </a:rPr>
              <a:t>When there is </a:t>
            </a:r>
            <a:r>
              <a:rPr lang="en-US" sz="2800" b="1" dirty="0" smtClean="0">
                <a:solidFill>
                  <a:schemeClr val="accent6">
                    <a:lumMod val="75000"/>
                  </a:schemeClr>
                </a:solidFill>
                <a:latin typeface="Comic Sans MS" panose="030F0702030302020204" pitchFamily="66" charset="0"/>
              </a:rPr>
              <a:t>little food </a:t>
            </a:r>
            <a:r>
              <a:rPr lang="en-US" sz="2800" b="1" dirty="0" smtClean="0">
                <a:solidFill>
                  <a:schemeClr val="bg1"/>
                </a:solidFill>
                <a:latin typeface="Comic Sans MS" panose="030F0702030302020204" pitchFamily="66" charset="0"/>
              </a:rPr>
              <a:t>and desert grasshoppers are forced to </a:t>
            </a:r>
            <a:r>
              <a:rPr lang="en-US" sz="2800" b="1" dirty="0" smtClean="0">
                <a:solidFill>
                  <a:schemeClr val="accent6">
                    <a:lumMod val="75000"/>
                  </a:schemeClr>
                </a:solidFill>
                <a:latin typeface="Comic Sans MS" panose="030F0702030302020204" pitchFamily="66" charset="0"/>
              </a:rPr>
              <a:t>be close </a:t>
            </a:r>
            <a:r>
              <a:rPr lang="en-US" sz="2800" b="1" dirty="0" smtClean="0">
                <a:solidFill>
                  <a:schemeClr val="bg1"/>
                </a:solidFill>
                <a:latin typeface="Comic Sans MS" panose="030F0702030302020204" pitchFamily="66" charset="0"/>
              </a:rPr>
              <a:t>to each other, their </a:t>
            </a:r>
            <a:r>
              <a:rPr lang="en-US" sz="2800" b="1" dirty="0" smtClean="0">
                <a:solidFill>
                  <a:schemeClr val="accent6">
                    <a:lumMod val="75000"/>
                  </a:schemeClr>
                </a:solidFill>
                <a:latin typeface="Comic Sans MS" panose="030F0702030302020204" pitchFamily="66" charset="0"/>
              </a:rPr>
              <a:t>APPEARANCE </a:t>
            </a:r>
            <a:r>
              <a:rPr lang="en-US" sz="2800" b="1" dirty="0" smtClean="0">
                <a:solidFill>
                  <a:schemeClr val="bg1"/>
                </a:solidFill>
                <a:latin typeface="Comic Sans MS" panose="030F0702030302020204" pitchFamily="66" charset="0"/>
              </a:rPr>
              <a:t>and</a:t>
            </a:r>
            <a:r>
              <a:rPr lang="en-US" sz="2800" b="1" dirty="0" smtClean="0">
                <a:latin typeface="Comic Sans MS" panose="030F0702030302020204" pitchFamily="66" charset="0"/>
              </a:rPr>
              <a:t> </a:t>
            </a:r>
            <a:r>
              <a:rPr lang="en-US" sz="2800" b="1" dirty="0" smtClean="0">
                <a:solidFill>
                  <a:schemeClr val="accent6">
                    <a:lumMod val="75000"/>
                  </a:schemeClr>
                </a:solidFill>
                <a:latin typeface="Comic Sans MS" panose="030F0702030302020204" pitchFamily="66" charset="0"/>
              </a:rPr>
              <a:t>BEHAVIOR </a:t>
            </a:r>
            <a:r>
              <a:rPr lang="en-US" sz="2800" b="1" dirty="0" smtClean="0">
                <a:solidFill>
                  <a:schemeClr val="bg1"/>
                </a:solidFill>
                <a:latin typeface="Comic Sans MS" panose="030F0702030302020204" pitchFamily="66" charset="0"/>
              </a:rPr>
              <a:t>both</a:t>
            </a:r>
            <a:r>
              <a:rPr lang="en-US" sz="2800" b="1" dirty="0" smtClean="0">
                <a:latin typeface="Comic Sans MS" panose="030F0702030302020204" pitchFamily="66" charset="0"/>
              </a:rPr>
              <a:t> </a:t>
            </a:r>
            <a:r>
              <a:rPr lang="en-US" sz="2800" b="1" dirty="0" smtClean="0">
                <a:solidFill>
                  <a:schemeClr val="accent6">
                    <a:lumMod val="75000"/>
                  </a:schemeClr>
                </a:solidFill>
                <a:latin typeface="Comic Sans MS" panose="030F0702030302020204" pitchFamily="66" charset="0"/>
              </a:rPr>
              <a:t>change</a:t>
            </a:r>
            <a:r>
              <a:rPr lang="en-US" sz="2800" b="1" dirty="0" smtClean="0">
                <a:solidFill>
                  <a:schemeClr val="bg1"/>
                </a:solidFill>
                <a:latin typeface="Comic Sans MS" panose="030F0702030302020204" pitchFamily="66" charset="0"/>
              </a:rPr>
              <a:t>. Suddenly, </a:t>
            </a:r>
            <a:r>
              <a:rPr lang="en-US" sz="2800" b="1" dirty="0" smtClean="0">
                <a:solidFill>
                  <a:schemeClr val="accent6">
                    <a:lumMod val="75000"/>
                  </a:schemeClr>
                </a:solidFill>
                <a:latin typeface="Comic Sans MS" panose="030F0702030302020204" pitchFamily="66" charset="0"/>
              </a:rPr>
              <a:t>millions </a:t>
            </a:r>
            <a:r>
              <a:rPr lang="en-US" sz="2800" b="1" dirty="0" smtClean="0">
                <a:solidFill>
                  <a:schemeClr val="bg1"/>
                </a:solidFill>
                <a:latin typeface="Comic Sans MS" panose="030F0702030302020204" pitchFamily="66" charset="0"/>
              </a:rPr>
              <a:t>of them will live &amp; move together</a:t>
            </a:r>
          </a:p>
          <a:p>
            <a:pPr>
              <a:lnSpc>
                <a:spcPct val="90000"/>
              </a:lnSpc>
              <a:buFontTx/>
              <a:buChar char="•"/>
              <a:defRPr/>
            </a:pPr>
            <a:r>
              <a:rPr lang="en-US" sz="2800" b="1" dirty="0" smtClean="0">
                <a:solidFill>
                  <a:schemeClr val="bg1"/>
                </a:solidFill>
                <a:latin typeface="Comic Sans MS" panose="030F0702030302020204" pitchFamily="66" charset="0"/>
              </a:rPr>
              <a:t>Scientists can make desert grasshoppers have locust babies in the lab by </a:t>
            </a:r>
            <a:r>
              <a:rPr lang="en-US" sz="2800" b="1" dirty="0" smtClean="0">
                <a:solidFill>
                  <a:schemeClr val="accent6">
                    <a:lumMod val="75000"/>
                  </a:schemeClr>
                </a:solidFill>
                <a:latin typeface="Comic Sans MS" panose="030F0702030302020204" pitchFamily="66" charset="0"/>
              </a:rPr>
              <a:t>tickling their legs</a:t>
            </a:r>
          </a:p>
          <a:p>
            <a:pPr>
              <a:lnSpc>
                <a:spcPct val="90000"/>
              </a:lnSpc>
              <a:buFontTx/>
              <a:buChar char="•"/>
              <a:defRPr/>
            </a:pPr>
            <a:r>
              <a:rPr lang="en-US" sz="2800" b="1" dirty="0" smtClean="0">
                <a:solidFill>
                  <a:schemeClr val="bg1"/>
                </a:solidFill>
                <a:latin typeface="Comic Sans MS" panose="030F0702030302020204" pitchFamily="66" charset="0"/>
              </a:rPr>
              <a:t>Their</a:t>
            </a:r>
            <a:r>
              <a:rPr lang="en-US" sz="2800" b="1" dirty="0" smtClean="0">
                <a:latin typeface="Comic Sans MS" panose="030F0702030302020204" pitchFamily="66" charset="0"/>
              </a:rPr>
              <a:t> </a:t>
            </a:r>
            <a:r>
              <a:rPr lang="en-US" sz="2800" b="1" dirty="0" smtClean="0">
                <a:solidFill>
                  <a:schemeClr val="accent6">
                    <a:lumMod val="75000"/>
                  </a:schemeClr>
                </a:solidFill>
                <a:latin typeface="Comic Sans MS" panose="030F0702030302020204" pitchFamily="66" charset="0"/>
              </a:rPr>
              <a:t>GENES </a:t>
            </a:r>
            <a:r>
              <a:rPr lang="en-US" sz="2800" b="1" dirty="0" smtClean="0">
                <a:solidFill>
                  <a:schemeClr val="bg1"/>
                </a:solidFill>
                <a:latin typeface="Comic Sans MS" panose="030F0702030302020204" pitchFamily="66" charset="0"/>
              </a:rPr>
              <a:t>have</a:t>
            </a:r>
            <a:r>
              <a:rPr lang="en-US" sz="2800" b="1" dirty="0" smtClean="0">
                <a:latin typeface="Comic Sans MS" panose="030F0702030302020204" pitchFamily="66" charset="0"/>
              </a:rPr>
              <a:t> </a:t>
            </a:r>
            <a:r>
              <a:rPr lang="en-US" sz="2800" b="1" dirty="0" smtClean="0">
                <a:solidFill>
                  <a:schemeClr val="accent6">
                    <a:lumMod val="75000"/>
                  </a:schemeClr>
                </a:solidFill>
                <a:latin typeface="Comic Sans MS" panose="030F0702030302020204" pitchFamily="66" charset="0"/>
              </a:rPr>
              <a:t>NOT</a:t>
            </a:r>
            <a:r>
              <a:rPr lang="en-US" sz="2800" b="1" dirty="0" smtClean="0">
                <a:solidFill>
                  <a:srgbClr val="66FF33"/>
                </a:solidFill>
                <a:latin typeface="Comic Sans MS" panose="030F0702030302020204" pitchFamily="66" charset="0"/>
              </a:rPr>
              <a:t> </a:t>
            </a:r>
            <a:r>
              <a:rPr lang="en-US" sz="2800" b="1" dirty="0" smtClean="0">
                <a:solidFill>
                  <a:schemeClr val="accent6">
                    <a:lumMod val="75000"/>
                  </a:schemeClr>
                </a:solidFill>
                <a:latin typeface="Comic Sans MS" panose="030F0702030302020204" pitchFamily="66" charset="0"/>
              </a:rPr>
              <a:t>changed.</a:t>
            </a:r>
          </a:p>
        </p:txBody>
      </p:sp>
      <p:pic>
        <p:nvPicPr>
          <p:cNvPr id="193540" name="Picture 5" descr="locust_compa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35052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6"/>
          <p:cNvSpPr txBox="1">
            <a:spLocks noChangeArrowheads="1"/>
          </p:cNvSpPr>
          <p:nvPr/>
        </p:nvSpPr>
        <p:spPr bwMode="auto">
          <a:xfrm>
            <a:off x="228600" y="1066800"/>
            <a:ext cx="8686800" cy="785813"/>
          </a:xfrm>
          <a:prstGeom prst="rect">
            <a:avLst/>
          </a:prstGeom>
          <a:noFill/>
          <a:ln w="9525">
            <a:noFill/>
            <a:miter lim="800000"/>
            <a:headEnd/>
            <a:tailEnd/>
          </a:ln>
        </p:spPr>
        <p:txBody>
          <a:bodyPr>
            <a:spAutoFit/>
          </a:bodyPr>
          <a:lstStyle/>
          <a:p>
            <a:pPr defTabSz="457200" eaLnBrk="0" hangingPunct="0">
              <a:lnSpc>
                <a:spcPct val="80000"/>
              </a:lnSpc>
              <a:spcBef>
                <a:spcPct val="20000"/>
              </a:spcBef>
              <a:buClr>
                <a:srgbClr val="3333CC"/>
              </a:buClr>
              <a:buSzPct val="75000"/>
              <a:buFontTx/>
              <a:buChar char="•"/>
              <a:defRPr/>
            </a:pPr>
            <a:r>
              <a:rPr lang="en-US" sz="2800" b="1" dirty="0">
                <a:solidFill>
                  <a:srgbClr val="FFFFFF"/>
                </a:solidFill>
                <a:latin typeface="Comic Sans MS" panose="030F0702030302020204" pitchFamily="66" charset="0"/>
                <a:ea typeface="ＭＳ Ｐゴシック" pitchFamily="34" charset="-128"/>
              </a:rPr>
              <a:t>When there is </a:t>
            </a:r>
            <a:r>
              <a:rPr lang="en-US" sz="2800" b="1" dirty="0">
                <a:solidFill>
                  <a:srgbClr val="2D2DB9">
                    <a:lumMod val="75000"/>
                  </a:srgbClr>
                </a:solidFill>
                <a:latin typeface="Comic Sans MS" panose="030F0702030302020204" pitchFamily="66" charset="0"/>
                <a:ea typeface="ＭＳ Ｐゴシック" pitchFamily="34" charset="-128"/>
              </a:rPr>
              <a:t>plenty of food </a:t>
            </a:r>
            <a:r>
              <a:rPr lang="en-US" sz="2800" b="1" dirty="0">
                <a:solidFill>
                  <a:srgbClr val="FFFFFF"/>
                </a:solidFill>
                <a:latin typeface="Comic Sans MS" panose="030F0702030302020204" pitchFamily="66" charset="0"/>
                <a:ea typeface="ＭＳ Ｐゴシック" pitchFamily="34" charset="-128"/>
              </a:rPr>
              <a:t>and desert grasshoppers can </a:t>
            </a:r>
            <a:r>
              <a:rPr lang="en-US" sz="2800" b="1" dirty="0">
                <a:solidFill>
                  <a:srgbClr val="2D2DB9">
                    <a:lumMod val="75000"/>
                  </a:srgbClr>
                </a:solidFill>
                <a:latin typeface="Comic Sans MS" panose="030F0702030302020204" pitchFamily="66" charset="0"/>
                <a:ea typeface="ＭＳ Ｐゴシック" pitchFamily="34" charset="-128"/>
              </a:rPr>
              <a:t>spread out</a:t>
            </a:r>
            <a:r>
              <a:rPr lang="en-US" sz="2800" b="1" dirty="0">
                <a:solidFill>
                  <a:srgbClr val="FFFFFF"/>
                </a:solidFill>
                <a:latin typeface="Comic Sans MS" panose="030F0702030302020204" pitchFamily="66" charset="0"/>
                <a:ea typeface="ＭＳ Ｐゴシック" pitchFamily="34" charset="-128"/>
              </a:rPr>
              <a:t>, they live </a:t>
            </a:r>
            <a:r>
              <a:rPr lang="en-US" sz="2800" b="1" dirty="0">
                <a:solidFill>
                  <a:srgbClr val="2D2DB9">
                    <a:lumMod val="75000"/>
                  </a:srgbClr>
                </a:solidFill>
                <a:latin typeface="Comic Sans MS" panose="030F0702030302020204" pitchFamily="66" charset="0"/>
                <a:ea typeface="ＭＳ Ｐゴシック" pitchFamily="34" charset="-128"/>
              </a:rPr>
              <a:t>alone</a:t>
            </a:r>
            <a:r>
              <a:rPr lang="en-US" sz="2800" b="1" dirty="0">
                <a:solidFill>
                  <a:srgbClr val="66FF33"/>
                </a:solidFill>
                <a:latin typeface="Comic Sans MS" panose="030F0702030302020204" pitchFamily="66" charset="0"/>
                <a:ea typeface="ＭＳ Ｐゴシック" pitchFamily="34" charset="-128"/>
              </a:rPr>
              <a:t>.</a:t>
            </a:r>
            <a:endParaRPr lang="en-US" sz="2800" b="1" dirty="0">
              <a:solidFill>
                <a:srgbClr val="FFFFFF"/>
              </a:solidFill>
              <a:latin typeface="Comic Sans MS" panose="030F0702030302020204" pitchFamily="66" charset="0"/>
              <a:ea typeface="ＭＳ Ｐゴシック" pitchFamily="34" charset="-128"/>
            </a:endParaRPr>
          </a:p>
        </p:txBody>
      </p:sp>
    </p:spTree>
    <p:extLst>
      <p:ext uri="{BB962C8B-B14F-4D97-AF65-F5344CB8AC3E}">
        <p14:creationId xmlns:p14="http://schemas.microsoft.com/office/powerpoint/2010/main" val="385167700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194562" name="Text Box 1"/>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FFFFFF"/>
                </a:solidFill>
              </a:rPr>
              <a:t>The Siamese Cat</a:t>
            </a:r>
          </a:p>
        </p:txBody>
      </p:sp>
      <p:sp>
        <p:nvSpPr>
          <p:cNvPr id="194563" name="Text Box 2"/>
          <p:cNvSpPr txBox="1">
            <a:spLocks noChangeArrowheads="1"/>
          </p:cNvSpPr>
          <p:nvPr/>
        </p:nvSpPr>
        <p:spPr bwMode="auto">
          <a:xfrm>
            <a:off x="228600" y="914400"/>
            <a:ext cx="56388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spcBef>
                <a:spcPts val="700"/>
              </a:spcBef>
              <a:buClr>
                <a:srgbClr val="FFFFFF"/>
              </a:buClr>
              <a:buSzPct val="100000"/>
              <a:buFont typeface="Arial" charset="0"/>
              <a:buChar char="•"/>
            </a:pPr>
            <a:r>
              <a:rPr lang="en-US" altLang="en-US" sz="2800" b="1" smtClean="0">
                <a:solidFill>
                  <a:srgbClr val="FFFFFF"/>
                </a:solidFill>
              </a:rPr>
              <a:t>In a siamese cat, </a:t>
            </a:r>
            <a:r>
              <a:rPr lang="en-US" altLang="en-US" sz="2800" b="1" smtClean="0">
                <a:solidFill>
                  <a:srgbClr val="262673"/>
                </a:solidFill>
              </a:rPr>
              <a:t>hair color </a:t>
            </a:r>
            <a:r>
              <a:rPr lang="en-US" altLang="en-US" sz="2800" b="1" smtClean="0">
                <a:solidFill>
                  <a:srgbClr val="FFFFFF"/>
                </a:solidFill>
              </a:rPr>
              <a:t>is affected by</a:t>
            </a:r>
            <a:r>
              <a:rPr lang="en-US" altLang="en-US" sz="2800" b="1" smtClean="0">
                <a:solidFill>
                  <a:srgbClr val="262673"/>
                </a:solidFill>
              </a:rPr>
              <a:t> temperature.</a:t>
            </a:r>
          </a:p>
          <a:p>
            <a:pPr defTabSz="457200">
              <a:spcBef>
                <a:spcPts val="700"/>
              </a:spcBef>
              <a:buClr>
                <a:srgbClr val="FFFFFF"/>
              </a:buClr>
              <a:buSzPct val="100000"/>
              <a:buFont typeface="Arial" charset="0"/>
              <a:buChar char="•"/>
            </a:pPr>
            <a:r>
              <a:rPr lang="en-US" altLang="en-US" sz="2800" b="1" smtClean="0">
                <a:solidFill>
                  <a:srgbClr val="FFFFFF"/>
                </a:solidFill>
              </a:rPr>
              <a:t>Wherever the cat is </a:t>
            </a:r>
            <a:r>
              <a:rPr lang="en-US" altLang="en-US" sz="2800" b="1" smtClean="0">
                <a:solidFill>
                  <a:srgbClr val="222268"/>
                </a:solidFill>
              </a:rPr>
              <a:t>hot</a:t>
            </a:r>
            <a:r>
              <a:rPr lang="en-US" altLang="en-US" sz="2800" b="1" smtClean="0">
                <a:solidFill>
                  <a:srgbClr val="FFFFFF"/>
                </a:solidFill>
              </a:rPr>
              <a:t>, the fur will be </a:t>
            </a:r>
            <a:r>
              <a:rPr lang="en-US" altLang="en-US" sz="2800" b="1" smtClean="0">
                <a:solidFill>
                  <a:srgbClr val="222268"/>
                </a:solidFill>
              </a:rPr>
              <a:t>white</a:t>
            </a:r>
            <a:r>
              <a:rPr lang="en-US" altLang="en-US" sz="2800" b="1" smtClean="0">
                <a:solidFill>
                  <a:srgbClr val="FFFFFF"/>
                </a:solidFill>
              </a:rPr>
              <a:t>.  Wherever the cat is </a:t>
            </a:r>
            <a:r>
              <a:rPr lang="en-US" altLang="en-US" sz="2800" b="1" smtClean="0">
                <a:solidFill>
                  <a:srgbClr val="222268"/>
                </a:solidFill>
              </a:rPr>
              <a:t>cold</a:t>
            </a:r>
            <a:r>
              <a:rPr lang="en-US" altLang="en-US" sz="2800" b="1" smtClean="0">
                <a:solidFill>
                  <a:srgbClr val="FFFFFF"/>
                </a:solidFill>
              </a:rPr>
              <a:t>, the fur will be </a:t>
            </a:r>
            <a:r>
              <a:rPr lang="en-US" altLang="en-US" sz="2800" b="1" smtClean="0">
                <a:solidFill>
                  <a:srgbClr val="222268"/>
                </a:solidFill>
              </a:rPr>
              <a:t>black</a:t>
            </a:r>
            <a:r>
              <a:rPr lang="en-US" altLang="en-US" sz="2800" b="1" smtClean="0">
                <a:solidFill>
                  <a:srgbClr val="FFFFFF"/>
                </a:solidFill>
              </a:rPr>
              <a:t>.</a:t>
            </a:r>
          </a:p>
          <a:p>
            <a:pPr defTabSz="457200">
              <a:spcBef>
                <a:spcPts val="700"/>
              </a:spcBef>
              <a:buClr>
                <a:srgbClr val="FFFFFF"/>
              </a:buClr>
              <a:buSzPct val="100000"/>
              <a:buFont typeface="Arial" charset="0"/>
              <a:buChar char="•"/>
            </a:pPr>
            <a:r>
              <a:rPr lang="en-US" altLang="en-US" sz="2800" b="1" smtClean="0">
                <a:solidFill>
                  <a:srgbClr val="FFFFFF"/>
                </a:solidFill>
              </a:rPr>
              <a:t>If a Siamese cat is raised in the tropics, IT IS </a:t>
            </a:r>
            <a:r>
              <a:rPr lang="en-US" altLang="en-US" sz="2800" b="1" smtClean="0">
                <a:solidFill>
                  <a:srgbClr val="222268"/>
                </a:solidFill>
              </a:rPr>
              <a:t>PURE WHITE</a:t>
            </a:r>
            <a:r>
              <a:rPr lang="en-US" altLang="en-US" sz="2800" b="1" smtClean="0">
                <a:solidFill>
                  <a:srgbClr val="FFFFFF"/>
                </a:solidFill>
              </a:rPr>
              <a:t>. If it is raised in a cold environment, IT IS </a:t>
            </a:r>
            <a:r>
              <a:rPr lang="en-US" altLang="en-US" sz="2800" b="1" smtClean="0">
                <a:solidFill>
                  <a:srgbClr val="222268"/>
                </a:solidFill>
              </a:rPr>
              <a:t>PURE BLACK</a:t>
            </a:r>
            <a:r>
              <a:rPr lang="en-US" altLang="en-US" sz="2800" b="1" smtClean="0">
                <a:solidFill>
                  <a:srgbClr val="FFFFFF"/>
                </a:solidFill>
              </a:rPr>
              <a:t>.</a:t>
            </a:r>
          </a:p>
          <a:p>
            <a:pPr defTabSz="457200">
              <a:spcBef>
                <a:spcPts val="700"/>
              </a:spcBef>
              <a:buClr>
                <a:srgbClr val="FFFFFF"/>
              </a:buClr>
              <a:buSzPct val="100000"/>
              <a:buFont typeface="Arial" charset="0"/>
              <a:buChar char="•"/>
            </a:pPr>
            <a:r>
              <a:rPr lang="en-US" altLang="en-US" sz="2800" b="1" smtClean="0">
                <a:solidFill>
                  <a:srgbClr val="FFFFFF"/>
                </a:solidFill>
              </a:rPr>
              <a:t>The</a:t>
            </a:r>
            <a:r>
              <a:rPr lang="en-US" altLang="en-US" sz="2800" b="1" smtClean="0">
                <a:solidFill>
                  <a:srgbClr val="262673"/>
                </a:solidFill>
              </a:rPr>
              <a:t> PHENOTYPE changed.  </a:t>
            </a:r>
            <a:r>
              <a:rPr lang="en-US" altLang="en-US" sz="2800" b="1" smtClean="0">
                <a:solidFill>
                  <a:srgbClr val="FFFFFF"/>
                </a:solidFill>
              </a:rPr>
              <a:t>The</a:t>
            </a:r>
            <a:r>
              <a:rPr lang="en-US" altLang="en-US" sz="2800" b="1" smtClean="0">
                <a:solidFill>
                  <a:srgbClr val="262673"/>
                </a:solidFill>
              </a:rPr>
              <a:t> GENES stayed the same.</a:t>
            </a:r>
          </a:p>
        </p:txBody>
      </p:sp>
      <p:grpSp>
        <p:nvGrpSpPr>
          <p:cNvPr id="194564" name="Group 3"/>
          <p:cNvGrpSpPr>
            <a:grpSpLocks/>
          </p:cNvGrpSpPr>
          <p:nvPr/>
        </p:nvGrpSpPr>
        <p:grpSpPr bwMode="auto">
          <a:xfrm>
            <a:off x="5672138" y="914400"/>
            <a:ext cx="3470275" cy="4676775"/>
            <a:chOff x="3573" y="576"/>
            <a:chExt cx="2186" cy="2946"/>
          </a:xfrm>
        </p:grpSpPr>
        <p:pic>
          <p:nvPicPr>
            <p:cNvPr id="1945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3" y="576"/>
              <a:ext cx="2187" cy="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566" name="Text Box 5"/>
            <p:cNvSpPr txBox="1">
              <a:spLocks noChangeArrowheads="1"/>
            </p:cNvSpPr>
            <p:nvPr/>
          </p:nvSpPr>
          <p:spPr bwMode="auto">
            <a:xfrm>
              <a:off x="3573" y="576"/>
              <a:ext cx="2187" cy="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grpSp>
    </p:spTree>
    <p:extLst>
      <p:ext uri="{BB962C8B-B14F-4D97-AF65-F5344CB8AC3E}">
        <p14:creationId xmlns:p14="http://schemas.microsoft.com/office/powerpoint/2010/main" val="2341476653"/>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57200" y="130175"/>
            <a:ext cx="8229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FFFFFF"/>
                </a:solidFill>
              </a:rPr>
              <a:t>A Siamese Cat Raised in the Arctic</a:t>
            </a:r>
          </a:p>
        </p:txBody>
      </p:sp>
      <p:sp>
        <p:nvSpPr>
          <p:cNvPr id="7170" name="Text Box 2"/>
          <p:cNvSpPr txBox="1">
            <a:spLocks noChangeArrowheads="1"/>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9pPr>
          </a:lstStyle>
          <a:p>
            <a:pPr defTabSz="457200">
              <a:spcBef>
                <a:spcPts val="800"/>
              </a:spcBef>
              <a:buSzPct val="100000"/>
            </a:pPr>
            <a:r>
              <a:rPr lang="en-US" altLang="en-US" sz="3200" smtClean="0">
                <a:solidFill>
                  <a:srgbClr val="000000"/>
                </a:solidFill>
              </a:rPr>
              <a:t> </a:t>
            </a:r>
          </a:p>
        </p:txBody>
      </p:sp>
      <p:sp>
        <p:nvSpPr>
          <p:cNvPr id="7171" name="Text Box 3"/>
          <p:cNvSpPr txBox="1">
            <a:spLocks noChangeArrowheads="1"/>
          </p:cNvSpPr>
          <p:nvPr/>
        </p:nvSpPr>
        <p:spPr bwMode="auto">
          <a:xfrm>
            <a:off x="4648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MS PGothic" pitchFamily="34" charset="-128"/>
              </a:defRPr>
            </a:lvl9pPr>
          </a:lstStyle>
          <a:p>
            <a:pPr defTabSz="457200">
              <a:spcBef>
                <a:spcPts val="800"/>
              </a:spcBef>
              <a:buSzPct val="100000"/>
            </a:pPr>
            <a:r>
              <a:rPr lang="en-US" altLang="en-US" sz="3200" smtClean="0">
                <a:solidFill>
                  <a:srgbClr val="000000"/>
                </a:solidFill>
              </a:rPr>
              <a:t> </a:t>
            </a:r>
          </a:p>
        </p:txBody>
      </p:sp>
      <p:pic>
        <p:nvPicPr>
          <p:cNvPr id="1955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75866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0537473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71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17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196610"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000" b="1" smtClean="0">
                <a:solidFill>
                  <a:srgbClr val="FFFFFF"/>
                </a:solidFill>
              </a:rPr>
              <a:t>The Himalayan Rabbit</a:t>
            </a:r>
          </a:p>
        </p:txBody>
      </p:sp>
      <p:sp>
        <p:nvSpPr>
          <p:cNvPr id="196611" name="Text Box 2"/>
          <p:cNvSpPr txBox="1">
            <a:spLocks noChangeArrowheads="1"/>
          </p:cNvSpPr>
          <p:nvPr/>
        </p:nvSpPr>
        <p:spPr bwMode="auto">
          <a:xfrm>
            <a:off x="76200" y="803275"/>
            <a:ext cx="40386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lnSpc>
                <a:spcPct val="90000"/>
              </a:lnSpc>
              <a:spcBef>
                <a:spcPts val="700"/>
              </a:spcBef>
              <a:buClr>
                <a:srgbClr val="000000"/>
              </a:buClr>
              <a:buSzPct val="100000"/>
              <a:buFont typeface="Arial" charset="0"/>
              <a:buNone/>
            </a:pPr>
            <a:endParaRPr lang="en-US" altLang="en-US" sz="2800" b="1" smtClean="0">
              <a:solidFill>
                <a:srgbClr val="000000"/>
              </a:solidFill>
            </a:endParaRPr>
          </a:p>
          <a:p>
            <a:pPr defTabSz="457200">
              <a:lnSpc>
                <a:spcPct val="90000"/>
              </a:lnSpc>
              <a:spcBef>
                <a:spcPts val="700"/>
              </a:spcBef>
              <a:buClr>
                <a:srgbClr val="FFFFFF"/>
              </a:buClr>
              <a:buSzPct val="100000"/>
              <a:buFont typeface="Arial" charset="0"/>
              <a:buChar char="•"/>
            </a:pPr>
            <a:r>
              <a:rPr lang="en-US" altLang="en-US" sz="4000" b="1" smtClean="0">
                <a:solidFill>
                  <a:srgbClr val="FFFFFF"/>
                </a:solidFill>
              </a:rPr>
              <a:t>white with black ears, nose, tail, and feet. (Its fur is </a:t>
            </a:r>
            <a:r>
              <a:rPr lang="en-US" altLang="en-US" sz="4000" b="1" smtClean="0">
                <a:solidFill>
                  <a:srgbClr val="262673"/>
                </a:solidFill>
              </a:rPr>
              <a:t>black </a:t>
            </a:r>
            <a:r>
              <a:rPr lang="en-US" altLang="en-US" sz="4000" b="1" smtClean="0">
                <a:solidFill>
                  <a:srgbClr val="FFFFFF"/>
                </a:solidFill>
              </a:rPr>
              <a:t>wherever the rabbit is </a:t>
            </a:r>
            <a:r>
              <a:rPr lang="en-US" altLang="en-US" sz="4000" b="1" smtClean="0">
                <a:solidFill>
                  <a:srgbClr val="262673"/>
                </a:solidFill>
              </a:rPr>
              <a:t>cold.</a:t>
            </a:r>
            <a:r>
              <a:rPr lang="en-US" altLang="en-US" sz="4000" b="1" smtClean="0">
                <a:solidFill>
                  <a:srgbClr val="FFFFFF"/>
                </a:solidFill>
              </a:rPr>
              <a:t>)</a:t>
            </a:r>
          </a:p>
          <a:p>
            <a:pPr defTabSz="457200">
              <a:lnSpc>
                <a:spcPct val="90000"/>
              </a:lnSpc>
              <a:spcBef>
                <a:spcPts val="700"/>
              </a:spcBef>
              <a:buClr>
                <a:srgbClr val="FFFFFF"/>
              </a:buClr>
              <a:buSzPct val="100000"/>
              <a:buFont typeface="Arial" charset="0"/>
              <a:buChar char="•"/>
            </a:pPr>
            <a:r>
              <a:rPr lang="en-US" altLang="en-US" sz="4000" b="1" smtClean="0">
                <a:solidFill>
                  <a:srgbClr val="FFFFFF"/>
                </a:solidFill>
              </a:rPr>
              <a:t>The black fur </a:t>
            </a:r>
            <a:r>
              <a:rPr lang="en-US" altLang="en-US" sz="4000" b="1" smtClean="0">
                <a:solidFill>
                  <a:srgbClr val="222268"/>
                </a:solidFill>
              </a:rPr>
              <a:t>absorbs heat</a:t>
            </a:r>
          </a:p>
        </p:txBody>
      </p:sp>
      <p:grpSp>
        <p:nvGrpSpPr>
          <p:cNvPr id="196612" name="Group 3"/>
          <p:cNvGrpSpPr>
            <a:grpSpLocks/>
          </p:cNvGrpSpPr>
          <p:nvPr/>
        </p:nvGrpSpPr>
        <p:grpSpPr bwMode="auto">
          <a:xfrm>
            <a:off x="4191000" y="1676400"/>
            <a:ext cx="4799013" cy="3686175"/>
            <a:chOff x="2640" y="1056"/>
            <a:chExt cx="3023" cy="2322"/>
          </a:xfrm>
        </p:grpSpPr>
        <p:pic>
          <p:nvPicPr>
            <p:cNvPr id="1966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 y="1056"/>
              <a:ext cx="3024" cy="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6614" name="Text Box 5"/>
            <p:cNvSpPr txBox="1">
              <a:spLocks noChangeArrowheads="1"/>
            </p:cNvSpPr>
            <p:nvPr/>
          </p:nvSpPr>
          <p:spPr bwMode="auto">
            <a:xfrm>
              <a:off x="2640" y="1056"/>
              <a:ext cx="3024" cy="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grpSp>
    </p:spTree>
    <p:extLst>
      <p:ext uri="{BB962C8B-B14F-4D97-AF65-F5344CB8AC3E}">
        <p14:creationId xmlns:p14="http://schemas.microsoft.com/office/powerpoint/2010/main" val="3591321755"/>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sp>
        <p:nvSpPr>
          <p:cNvPr id="9218"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pic>
        <p:nvPicPr>
          <p:cNvPr id="1976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71628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67414053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grpId="0" nodeType="afterEffect" nodePh="1">
                                  <p:stCondLst>
                                    <p:cond delay="0"/>
                                  </p:stCondLst>
                                  <p:endCondLst>
                                    <p:cond evt="begin" delay="0">
                                      <p:tn val="5"/>
                                    </p:cond>
                                  </p:endCondLst>
                                  <p:childTnLst>
                                    <p:set>
                                      <p:cBhvr additive="repl">
                                        <p:cTn id="6" dur="1" fill="hold">
                                          <p:stCondLst>
                                            <p:cond delay="0"/>
                                          </p:stCondLst>
                                        </p:cTn>
                                        <p:tgtEl>
                                          <p:spTgt spid="92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grpId="0" nodeType="clickEffect" nodePh="1">
                                  <p:stCondLst>
                                    <p:cond delay="0"/>
                                  </p:stCondLst>
                                  <p:endCondLst>
                                    <p:cond evt="begin" delay="0">
                                      <p:tn val="9"/>
                                    </p:cond>
                                  </p:endCondLst>
                                  <p:childTnLst>
                                    <p:set>
                                      <p:cBhvr additive="repl">
                                        <p:cTn id="1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 grpId="0" animBg="1"/>
      <p:bldP spid="9218"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198658"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400" b="1" smtClean="0">
                <a:solidFill>
                  <a:srgbClr val="FFFFFF"/>
                </a:solidFill>
              </a:rPr>
              <a:t>The Himalayan Rabbit</a:t>
            </a:r>
          </a:p>
        </p:txBody>
      </p:sp>
      <p:sp>
        <p:nvSpPr>
          <p:cNvPr id="198659"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spcBef>
                <a:spcPts val="800"/>
              </a:spcBef>
              <a:buClr>
                <a:srgbClr val="FFFFFF"/>
              </a:buClr>
              <a:buSzPct val="100000"/>
              <a:buFont typeface="Arial" charset="0"/>
              <a:buChar char="•"/>
            </a:pPr>
            <a:r>
              <a:rPr lang="en-US" altLang="en-US" sz="3200" b="1" smtClean="0">
                <a:solidFill>
                  <a:srgbClr val="FFFFFF"/>
                </a:solidFill>
              </a:rPr>
              <a:t>When some of the </a:t>
            </a:r>
            <a:r>
              <a:rPr lang="en-US" altLang="en-US" sz="3200" b="1" smtClean="0">
                <a:solidFill>
                  <a:srgbClr val="222268"/>
                </a:solidFill>
              </a:rPr>
              <a:t>white fur </a:t>
            </a:r>
            <a:r>
              <a:rPr lang="en-US" altLang="en-US" sz="3200" b="1" smtClean="0">
                <a:solidFill>
                  <a:srgbClr val="FFFFFF"/>
                </a:solidFill>
              </a:rPr>
              <a:t>on the rabbit's back is </a:t>
            </a:r>
            <a:r>
              <a:rPr lang="en-US" altLang="en-US" sz="3200" b="1" smtClean="0">
                <a:solidFill>
                  <a:srgbClr val="222268"/>
                </a:solidFill>
              </a:rPr>
              <a:t>shaved off </a:t>
            </a:r>
            <a:r>
              <a:rPr lang="en-US" altLang="en-US" sz="3200" b="1" smtClean="0">
                <a:solidFill>
                  <a:srgbClr val="FFFFFF"/>
                </a:solidFill>
              </a:rPr>
              <a:t>and the area is covered with an </a:t>
            </a:r>
            <a:r>
              <a:rPr lang="en-US" altLang="en-US" sz="3200" b="1" smtClean="0">
                <a:solidFill>
                  <a:srgbClr val="222268"/>
                </a:solidFill>
              </a:rPr>
              <a:t>ice pack</a:t>
            </a:r>
            <a:r>
              <a:rPr lang="en-US" altLang="en-US" sz="3200" b="1" smtClean="0">
                <a:solidFill>
                  <a:srgbClr val="FFFFFF"/>
                </a:solidFill>
              </a:rPr>
              <a:t>, the new hairs grow in </a:t>
            </a:r>
            <a:r>
              <a:rPr lang="en-US" altLang="en-US" sz="3200" b="1" smtClean="0">
                <a:solidFill>
                  <a:srgbClr val="222268"/>
                </a:solidFill>
              </a:rPr>
              <a:t>black</a:t>
            </a:r>
            <a:r>
              <a:rPr lang="en-US" altLang="en-US" sz="3200" b="1" smtClean="0">
                <a:solidFill>
                  <a:srgbClr val="FFFFFF"/>
                </a:solidFill>
              </a:rPr>
              <a:t>.</a:t>
            </a:r>
          </a:p>
          <a:p>
            <a:pPr defTabSz="457200">
              <a:spcBef>
                <a:spcPts val="800"/>
              </a:spcBef>
              <a:buClr>
                <a:srgbClr val="FFFFFF"/>
              </a:buClr>
              <a:buSzPct val="100000"/>
              <a:buFont typeface="Arial" charset="0"/>
              <a:buChar char="•"/>
            </a:pPr>
            <a:r>
              <a:rPr lang="en-US" altLang="en-US" sz="3200" b="1" smtClean="0">
                <a:solidFill>
                  <a:srgbClr val="FFFFFF"/>
                </a:solidFill>
              </a:rPr>
              <a:t>The </a:t>
            </a:r>
            <a:r>
              <a:rPr lang="en-US" altLang="en-US" sz="3200" b="1" smtClean="0">
                <a:solidFill>
                  <a:srgbClr val="222268"/>
                </a:solidFill>
              </a:rPr>
              <a:t>temperature change </a:t>
            </a:r>
            <a:r>
              <a:rPr lang="en-US" altLang="en-US" sz="3200" b="1" smtClean="0">
                <a:solidFill>
                  <a:srgbClr val="FFFFFF"/>
                </a:solidFill>
              </a:rPr>
              <a:t>causes a </a:t>
            </a:r>
            <a:r>
              <a:rPr lang="en-US" altLang="en-US" sz="3200" b="1" smtClean="0">
                <a:solidFill>
                  <a:srgbClr val="222268"/>
                </a:solidFill>
              </a:rPr>
              <a:t>change in </a:t>
            </a:r>
            <a:r>
              <a:rPr lang="en-US" altLang="en-US" sz="3200" b="1" smtClean="0">
                <a:solidFill>
                  <a:srgbClr val="FFFFFF"/>
                </a:solidFill>
              </a:rPr>
              <a:t>fur </a:t>
            </a:r>
            <a:r>
              <a:rPr lang="en-US" altLang="en-US" sz="3200" b="1" smtClean="0">
                <a:solidFill>
                  <a:srgbClr val="222268"/>
                </a:solidFill>
              </a:rPr>
              <a:t>color</a:t>
            </a:r>
            <a:r>
              <a:rPr lang="en-US" altLang="en-US" sz="3200" b="1" smtClean="0">
                <a:solidFill>
                  <a:srgbClr val="FFFFFF"/>
                </a:solidFill>
              </a:rPr>
              <a:t>.</a:t>
            </a:r>
          </a:p>
        </p:txBody>
      </p:sp>
    </p:spTree>
    <p:extLst>
      <p:ext uri="{BB962C8B-B14F-4D97-AF65-F5344CB8AC3E}">
        <p14:creationId xmlns:p14="http://schemas.microsoft.com/office/powerpoint/2010/main" val="1275403442"/>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2"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grpSp>
        <p:nvGrpSpPr>
          <p:cNvPr id="199683" name="Group 2"/>
          <p:cNvGrpSpPr>
            <a:grpSpLocks/>
          </p:cNvGrpSpPr>
          <p:nvPr/>
        </p:nvGrpSpPr>
        <p:grpSpPr bwMode="auto">
          <a:xfrm>
            <a:off x="0" y="0"/>
            <a:ext cx="9142413" cy="6856413"/>
            <a:chOff x="0" y="0"/>
            <a:chExt cx="5759" cy="4319"/>
          </a:xfrm>
        </p:grpSpPr>
        <p:pic>
          <p:nvPicPr>
            <p:cNvPr id="1996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9686" name="Text Box 4"/>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grpSp>
      <p:pic>
        <p:nvPicPr>
          <p:cNvPr id="1996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9144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288527550"/>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200706" name="Text Box 1"/>
          <p:cNvSpPr txBox="1">
            <a:spLocks noChangeArrowheads="1"/>
          </p:cNvSpPr>
          <p:nvPr/>
        </p:nvSpPr>
        <p:spPr bwMode="auto">
          <a:xfrm>
            <a:off x="533400" y="220663"/>
            <a:ext cx="8229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000" b="1" smtClean="0">
                <a:solidFill>
                  <a:srgbClr val="FFFFFF"/>
                </a:solidFill>
              </a:rPr>
              <a:t>Production of </a:t>
            </a:r>
            <a:r>
              <a:rPr lang="en-US" altLang="en-US" sz="4000" b="1" smtClean="0">
                <a:solidFill>
                  <a:srgbClr val="222268"/>
                </a:solidFill>
              </a:rPr>
              <a:t>chlorophyll </a:t>
            </a:r>
            <a:r>
              <a:rPr lang="en-US" altLang="en-US" sz="4000" b="1" smtClean="0">
                <a:solidFill>
                  <a:srgbClr val="FFFFFF"/>
                </a:solidFill>
              </a:rPr>
              <a:t>requires</a:t>
            </a:r>
            <a:r>
              <a:rPr lang="en-US" altLang="en-US" sz="4000" b="1" smtClean="0">
                <a:solidFill>
                  <a:srgbClr val="262673"/>
                </a:solidFill>
              </a:rPr>
              <a:t> exposure </a:t>
            </a:r>
            <a:r>
              <a:rPr lang="en-US" altLang="en-US" sz="4000" b="1" smtClean="0">
                <a:solidFill>
                  <a:srgbClr val="FFFFFF"/>
                </a:solidFill>
              </a:rPr>
              <a:t>to</a:t>
            </a:r>
            <a:r>
              <a:rPr lang="en-US" altLang="en-US" sz="4000" b="1" smtClean="0">
                <a:solidFill>
                  <a:srgbClr val="262673"/>
                </a:solidFill>
              </a:rPr>
              <a:t> sunlight.</a:t>
            </a:r>
          </a:p>
        </p:txBody>
      </p:sp>
      <p:sp>
        <p:nvSpPr>
          <p:cNvPr id="200707"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spcBef>
                <a:spcPts val="800"/>
              </a:spcBef>
              <a:buClr>
                <a:srgbClr val="FFFFFF"/>
              </a:buClr>
              <a:buSzPct val="100000"/>
              <a:buFont typeface="Arial" charset="0"/>
              <a:buChar char="•"/>
            </a:pPr>
            <a:r>
              <a:rPr lang="en-US" altLang="en-US" sz="3200" b="1" smtClean="0">
                <a:solidFill>
                  <a:srgbClr val="FFFFFF"/>
                </a:solidFill>
              </a:rPr>
              <a:t>When parts of a leaf are covered with </a:t>
            </a:r>
            <a:r>
              <a:rPr lang="en-US" altLang="en-US" sz="3200" b="1" smtClean="0">
                <a:solidFill>
                  <a:srgbClr val="222268"/>
                </a:solidFill>
              </a:rPr>
              <a:t>dark paper</a:t>
            </a:r>
            <a:r>
              <a:rPr lang="en-US" altLang="en-US" sz="3200" b="1" smtClean="0">
                <a:solidFill>
                  <a:srgbClr val="FFFFFF"/>
                </a:solidFill>
              </a:rPr>
              <a:t>, chlorophyll production </a:t>
            </a:r>
            <a:r>
              <a:rPr lang="en-US" altLang="en-US" sz="3200" b="1" smtClean="0">
                <a:solidFill>
                  <a:srgbClr val="222268"/>
                </a:solidFill>
              </a:rPr>
              <a:t>stops</a:t>
            </a:r>
            <a:r>
              <a:rPr lang="en-US" altLang="en-US" sz="3200" b="1" smtClean="0">
                <a:solidFill>
                  <a:srgbClr val="FFFFFF"/>
                </a:solidFill>
              </a:rPr>
              <a:t> in the area that is covered.</a:t>
            </a:r>
            <a:r>
              <a:rPr lang="en-US" altLang="en-US" sz="3200" smtClean="0">
                <a:solidFill>
                  <a:srgbClr val="FFFFFF"/>
                </a:solidFill>
              </a:rPr>
              <a:t> </a:t>
            </a:r>
          </a:p>
          <a:p>
            <a:pPr defTabSz="457200">
              <a:spcBef>
                <a:spcPts val="800"/>
              </a:spcBef>
              <a:buClr>
                <a:srgbClr val="FFFFFF"/>
              </a:buClr>
              <a:buSzPct val="100000"/>
              <a:buFont typeface="Arial" charset="0"/>
              <a:buChar char="•"/>
            </a:pPr>
            <a:r>
              <a:rPr lang="en-US" altLang="en-US" sz="3200" b="1" smtClean="0">
                <a:solidFill>
                  <a:srgbClr val="FFFFFF"/>
                </a:solidFill>
              </a:rPr>
              <a:t>These areas will turn </a:t>
            </a:r>
            <a:r>
              <a:rPr lang="en-US" altLang="en-US" sz="3200" b="1" smtClean="0">
                <a:solidFill>
                  <a:srgbClr val="222268"/>
                </a:solidFill>
              </a:rPr>
              <a:t>white</a:t>
            </a:r>
            <a:r>
              <a:rPr lang="en-US" altLang="en-US" sz="3200" b="1" smtClean="0">
                <a:solidFill>
                  <a:srgbClr val="FFFFFF"/>
                </a:solidFill>
              </a:rPr>
              <a:t>.</a:t>
            </a:r>
          </a:p>
        </p:txBody>
      </p:sp>
      <p:pic>
        <p:nvPicPr>
          <p:cNvPr id="2007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1148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0709" name="Rectangle 4"/>
          <p:cNvSpPr>
            <a:spLocks noChangeArrowheads="1"/>
          </p:cNvSpPr>
          <p:nvPr/>
        </p:nvSpPr>
        <p:spPr bwMode="auto">
          <a:xfrm>
            <a:off x="3048000" y="4876800"/>
            <a:ext cx="381000" cy="152400"/>
          </a:xfrm>
          <a:prstGeom prst="rect">
            <a:avLst/>
          </a:prstGeom>
          <a:solidFill>
            <a:srgbClr val="000000"/>
          </a:solidFill>
          <a:ln w="9360">
            <a:solidFill>
              <a:srgbClr val="000000"/>
            </a:solidFill>
            <a:miter lim="800000"/>
            <a:headEnd/>
            <a:tailEnd/>
          </a:ln>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sp>
        <p:nvSpPr>
          <p:cNvPr id="200710" name="Rectangle 5"/>
          <p:cNvSpPr>
            <a:spLocks noChangeArrowheads="1"/>
          </p:cNvSpPr>
          <p:nvPr/>
        </p:nvSpPr>
        <p:spPr bwMode="auto">
          <a:xfrm>
            <a:off x="3886200" y="4724400"/>
            <a:ext cx="381000" cy="152400"/>
          </a:xfrm>
          <a:prstGeom prst="rect">
            <a:avLst/>
          </a:prstGeom>
          <a:solidFill>
            <a:srgbClr val="000000"/>
          </a:solidFill>
          <a:ln w="9360">
            <a:solidFill>
              <a:srgbClr val="000000"/>
            </a:solidFill>
            <a:miter lim="800000"/>
            <a:headEnd/>
            <a:tailEnd/>
          </a:ln>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sp>
        <p:nvSpPr>
          <p:cNvPr id="200711" name="Rectangle 6"/>
          <p:cNvSpPr>
            <a:spLocks noChangeArrowheads="1"/>
          </p:cNvSpPr>
          <p:nvPr/>
        </p:nvSpPr>
        <p:spPr bwMode="auto">
          <a:xfrm>
            <a:off x="4343400" y="5791200"/>
            <a:ext cx="381000" cy="152400"/>
          </a:xfrm>
          <a:prstGeom prst="rect">
            <a:avLst/>
          </a:prstGeom>
          <a:solidFill>
            <a:srgbClr val="000000"/>
          </a:solidFill>
          <a:ln w="9360">
            <a:solidFill>
              <a:srgbClr val="000000"/>
            </a:solidFill>
            <a:miter lim="800000"/>
            <a:headEnd/>
            <a:tailEnd/>
          </a:ln>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spTree>
    <p:extLst>
      <p:ext uri="{BB962C8B-B14F-4D97-AF65-F5344CB8AC3E}">
        <p14:creationId xmlns:p14="http://schemas.microsoft.com/office/powerpoint/2010/main" val="3358164598"/>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201730" name="Text Box 1"/>
          <p:cNvSpPr txBox="1">
            <a:spLocks noChangeArrowheads="1"/>
          </p:cNvSpPr>
          <p:nvPr/>
        </p:nvSpPr>
        <p:spPr bwMode="auto">
          <a:xfrm>
            <a:off x="457200" y="457200"/>
            <a:ext cx="8229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400" b="1" smtClean="0">
                <a:solidFill>
                  <a:srgbClr val="222268"/>
                </a:solidFill>
              </a:rPr>
              <a:t>Stress</a:t>
            </a:r>
            <a:r>
              <a:rPr lang="en-US" altLang="en-US" sz="4400" b="1" smtClean="0">
                <a:solidFill>
                  <a:srgbClr val="FFFFFF"/>
                </a:solidFill>
              </a:rPr>
              <a:t> and </a:t>
            </a:r>
            <a:r>
              <a:rPr lang="en-US" altLang="en-US" sz="4400" b="1" smtClean="0">
                <a:solidFill>
                  <a:srgbClr val="222268"/>
                </a:solidFill>
              </a:rPr>
              <a:t>nutrition</a:t>
            </a:r>
            <a:r>
              <a:rPr lang="en-US" altLang="en-US" sz="4400" b="1" smtClean="0">
                <a:solidFill>
                  <a:srgbClr val="FFFFFF"/>
                </a:solidFill>
              </a:rPr>
              <a:t> can also affect gene expression.</a:t>
            </a:r>
          </a:p>
        </p:txBody>
      </p:sp>
      <p:sp>
        <p:nvSpPr>
          <p:cNvPr id="201731" name="Text Box 2"/>
          <p:cNvSpPr txBox="1">
            <a:spLocks noChangeArrowheads="1"/>
          </p:cNvSpPr>
          <p:nvPr/>
        </p:nvSpPr>
        <p:spPr bwMode="auto">
          <a:xfrm>
            <a:off x="228600" y="2332038"/>
            <a:ext cx="84582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spcBef>
                <a:spcPts val="700"/>
              </a:spcBef>
              <a:buClr>
                <a:srgbClr val="262673"/>
              </a:buClr>
              <a:buSzPct val="100000"/>
              <a:buFont typeface="Arial" charset="0"/>
              <a:buChar char="•"/>
            </a:pPr>
            <a:r>
              <a:rPr lang="en-US" altLang="en-US" sz="2800" b="1" smtClean="0">
                <a:solidFill>
                  <a:srgbClr val="FFFFFF"/>
                </a:solidFill>
              </a:rPr>
              <a:t>If person has a </a:t>
            </a:r>
            <a:r>
              <a:rPr lang="en-US" altLang="en-US" sz="2800" b="1" smtClean="0">
                <a:solidFill>
                  <a:srgbClr val="000080"/>
                </a:solidFill>
              </a:rPr>
              <a:t>genotype</a:t>
            </a:r>
            <a:r>
              <a:rPr lang="en-US" altLang="en-US" sz="2800" b="1" smtClean="0">
                <a:solidFill>
                  <a:srgbClr val="FFFFFF"/>
                </a:solidFill>
              </a:rPr>
              <a:t> to be </a:t>
            </a:r>
            <a:r>
              <a:rPr lang="en-US" altLang="en-US" sz="2800" b="1" smtClean="0">
                <a:solidFill>
                  <a:srgbClr val="000080"/>
                </a:solidFill>
              </a:rPr>
              <a:t>tall</a:t>
            </a:r>
            <a:r>
              <a:rPr lang="en-US" altLang="en-US" sz="2800" b="1" smtClean="0">
                <a:solidFill>
                  <a:srgbClr val="FFFFFF"/>
                </a:solidFill>
              </a:rPr>
              <a:t> but does not receive </a:t>
            </a:r>
            <a:r>
              <a:rPr lang="en-US" altLang="en-US" sz="2800" b="1" smtClean="0">
                <a:solidFill>
                  <a:srgbClr val="000080"/>
                </a:solidFill>
              </a:rPr>
              <a:t>proper nutrition</a:t>
            </a:r>
            <a:r>
              <a:rPr lang="en-US" altLang="en-US" sz="2800" b="1" smtClean="0">
                <a:solidFill>
                  <a:srgbClr val="FFFFFF"/>
                </a:solidFill>
              </a:rPr>
              <a:t>, they can still be </a:t>
            </a:r>
            <a:r>
              <a:rPr lang="en-US" altLang="en-US" sz="2800" b="1" smtClean="0">
                <a:solidFill>
                  <a:srgbClr val="000080"/>
                </a:solidFill>
              </a:rPr>
              <a:t>short</a:t>
            </a:r>
            <a:r>
              <a:rPr lang="en-US" altLang="en-US" sz="2800" b="1" smtClean="0">
                <a:solidFill>
                  <a:srgbClr val="FFFFFF"/>
                </a:solidFill>
              </a:rPr>
              <a:t>.</a:t>
            </a:r>
          </a:p>
          <a:p>
            <a:pPr defTabSz="457200">
              <a:spcBef>
                <a:spcPts val="700"/>
              </a:spcBef>
              <a:buClr>
                <a:srgbClr val="262673"/>
              </a:buClr>
              <a:buSzPct val="100000"/>
              <a:buFont typeface="Arial" charset="0"/>
              <a:buChar char="•"/>
            </a:pPr>
            <a:r>
              <a:rPr lang="en-US" altLang="en-US" sz="2800" b="1" smtClean="0">
                <a:solidFill>
                  <a:srgbClr val="FFFFFF"/>
                </a:solidFill>
              </a:rPr>
              <a:t>Nutrient deficiencies cause many diseases</a:t>
            </a:r>
          </a:p>
        </p:txBody>
      </p:sp>
      <p:sp>
        <p:nvSpPr>
          <p:cNvPr id="201732" name="Text Box 3"/>
          <p:cNvSpPr txBox="1">
            <a:spLocks noChangeArrowheads="1"/>
          </p:cNvSpPr>
          <p:nvPr/>
        </p:nvSpPr>
        <p:spPr bwMode="auto">
          <a:xfrm>
            <a:off x="4648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spcBef>
                <a:spcPts val="450"/>
              </a:spcBef>
              <a:buClr>
                <a:srgbClr val="000000"/>
              </a:buClr>
              <a:buSzPct val="100000"/>
              <a:buFont typeface="Arial" charset="0"/>
              <a:buNone/>
            </a:pPr>
            <a:endParaRPr lang="en-US" altLang="en-US" sz="1800" smtClean="0">
              <a:solidFill>
                <a:srgbClr val="000000"/>
              </a:solidFill>
            </a:endParaRPr>
          </a:p>
          <a:p>
            <a:pPr defTabSz="457200">
              <a:spcBef>
                <a:spcPts val="450"/>
              </a:spcBef>
              <a:buClr>
                <a:srgbClr val="000000"/>
              </a:buClr>
              <a:buSzPct val="100000"/>
              <a:buFont typeface="Arial" charset="0"/>
              <a:buNone/>
            </a:pPr>
            <a:endParaRPr lang="en-US" altLang="en-US" sz="1800" smtClean="0">
              <a:solidFill>
                <a:srgbClr val="000000"/>
              </a:solidFill>
            </a:endParaRPr>
          </a:p>
          <a:p>
            <a:pPr defTabSz="457200">
              <a:spcBef>
                <a:spcPts val="450"/>
              </a:spcBef>
              <a:buClr>
                <a:srgbClr val="000000"/>
              </a:buClr>
              <a:buSzPct val="100000"/>
              <a:buFont typeface="Arial" charset="0"/>
              <a:buNone/>
            </a:pPr>
            <a:endParaRPr lang="en-US" altLang="en-US" sz="1800" smtClean="0">
              <a:solidFill>
                <a:srgbClr val="000000"/>
              </a:solidFill>
            </a:endParaRPr>
          </a:p>
          <a:p>
            <a:pPr defTabSz="457200">
              <a:spcBef>
                <a:spcPts val="450"/>
              </a:spcBef>
              <a:buClr>
                <a:srgbClr val="000000"/>
              </a:buClr>
              <a:buSzPct val="100000"/>
              <a:buFont typeface="Arial" charset="0"/>
              <a:buNone/>
            </a:pPr>
            <a:endParaRPr lang="en-US" altLang="en-US" sz="1800" smtClean="0">
              <a:solidFill>
                <a:srgbClr val="000000"/>
              </a:solidFill>
            </a:endParaRPr>
          </a:p>
          <a:p>
            <a:pPr defTabSz="457200">
              <a:spcBef>
                <a:spcPts val="450"/>
              </a:spcBef>
              <a:buClr>
                <a:srgbClr val="000000"/>
              </a:buClr>
              <a:buSzPct val="100000"/>
              <a:buFont typeface="Arial" charset="0"/>
              <a:buNone/>
            </a:pPr>
            <a:endParaRPr lang="en-US" altLang="en-US" sz="1800" smtClean="0">
              <a:solidFill>
                <a:srgbClr val="000000"/>
              </a:solidFill>
            </a:endParaRPr>
          </a:p>
          <a:p>
            <a:pPr defTabSz="457200">
              <a:spcBef>
                <a:spcPts val="450"/>
              </a:spcBef>
              <a:buClr>
                <a:srgbClr val="000000"/>
              </a:buClr>
              <a:buSzPct val="100000"/>
              <a:buFont typeface="Arial" charset="0"/>
              <a:buNone/>
            </a:pPr>
            <a:endParaRPr lang="en-US" altLang="en-US" sz="1800" smtClean="0">
              <a:solidFill>
                <a:srgbClr val="000000"/>
              </a:solidFill>
            </a:endParaRPr>
          </a:p>
          <a:p>
            <a:pPr defTabSz="457200">
              <a:spcBef>
                <a:spcPts val="450"/>
              </a:spcBef>
              <a:buClr>
                <a:srgbClr val="000000"/>
              </a:buClr>
              <a:buSzPct val="100000"/>
              <a:buFont typeface="Arial" charset="0"/>
              <a:buNone/>
            </a:pPr>
            <a:endParaRPr lang="en-US" altLang="en-US" sz="1800" smtClean="0">
              <a:solidFill>
                <a:srgbClr val="000000"/>
              </a:solidFill>
            </a:endParaRPr>
          </a:p>
          <a:p>
            <a:pPr defTabSz="457200">
              <a:spcBef>
                <a:spcPts val="450"/>
              </a:spcBef>
              <a:buClr>
                <a:srgbClr val="000000"/>
              </a:buClr>
              <a:buSzPct val="100000"/>
              <a:buFont typeface="Arial" charset="0"/>
              <a:buNone/>
            </a:pPr>
            <a:endParaRPr lang="en-US" altLang="en-US" sz="1800" smtClean="0">
              <a:solidFill>
                <a:srgbClr val="000000"/>
              </a:solidFill>
            </a:endParaRPr>
          </a:p>
          <a:p>
            <a:pPr defTabSz="457200">
              <a:spcBef>
                <a:spcPts val="450"/>
              </a:spcBef>
              <a:buClr>
                <a:srgbClr val="000000"/>
              </a:buClr>
              <a:buSzPct val="100000"/>
              <a:buFont typeface="Arial" charset="0"/>
              <a:buNone/>
            </a:pPr>
            <a:endParaRPr lang="en-US" altLang="en-US" sz="1800" smtClean="0">
              <a:solidFill>
                <a:srgbClr val="000000"/>
              </a:solidFill>
            </a:endParaRPr>
          </a:p>
        </p:txBody>
      </p:sp>
    </p:spTree>
    <p:extLst>
      <p:ext uri="{BB962C8B-B14F-4D97-AF65-F5344CB8AC3E}">
        <p14:creationId xmlns:p14="http://schemas.microsoft.com/office/powerpoint/2010/main" val="100511326"/>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FFFFFF"/>
                </a:solidFill>
              </a:rPr>
              <a:t>Kwashiorkor</a:t>
            </a:r>
          </a:p>
        </p:txBody>
      </p:sp>
      <p:sp>
        <p:nvSpPr>
          <p:cNvPr id="14338" name="Text Box 2"/>
          <p:cNvSpPr txBox="1">
            <a:spLocks noChangeArrowheads="1"/>
          </p:cNvSpPr>
          <p:nvPr/>
        </p:nvSpPr>
        <p:spPr bwMode="auto">
          <a:xfrm>
            <a:off x="76200" y="1677988"/>
            <a:ext cx="4495800"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spcBef>
                <a:spcPts val="600"/>
              </a:spcBef>
              <a:buClr>
                <a:srgbClr val="262673"/>
              </a:buClr>
              <a:buSzPct val="100000"/>
              <a:buFont typeface="Arial" charset="0"/>
              <a:buChar char="•"/>
            </a:pPr>
            <a:r>
              <a:rPr lang="en-US" altLang="en-US" sz="2800" b="1" smtClean="0">
                <a:solidFill>
                  <a:srgbClr val="000080"/>
                </a:solidFill>
              </a:rPr>
              <a:t>PROTEIN DEFICIENCY</a:t>
            </a:r>
          </a:p>
          <a:p>
            <a:pPr defTabSz="457200">
              <a:spcBef>
                <a:spcPts val="600"/>
              </a:spcBef>
              <a:buClr>
                <a:srgbClr val="262673"/>
              </a:buClr>
              <a:buSzPct val="100000"/>
              <a:buFont typeface="Arial" charset="0"/>
              <a:buChar char="•"/>
            </a:pPr>
            <a:r>
              <a:rPr lang="en-US" altLang="en-US" sz="2800" b="1" smtClean="0">
                <a:solidFill>
                  <a:srgbClr val="FFFFFF"/>
                </a:solidFill>
              </a:rPr>
              <a:t>means “disease that the baby gets when the new baby comes.”</a:t>
            </a:r>
          </a:p>
          <a:p>
            <a:pPr defTabSz="457200">
              <a:spcBef>
                <a:spcPts val="600"/>
              </a:spcBef>
              <a:buClr>
                <a:srgbClr val="000000"/>
              </a:buClr>
              <a:buSzPct val="100000"/>
              <a:buFont typeface="Arial" charset="0"/>
              <a:buChar char="•"/>
            </a:pPr>
            <a:r>
              <a:rPr lang="en-US" altLang="en-US" sz="2800" smtClean="0">
                <a:solidFill>
                  <a:srgbClr val="FFFFFF"/>
                </a:solidFill>
              </a:rPr>
              <a:t>The baby on the right is healthy. The baby on the left is the same age, but has kwashiorkor. (</a:t>
            </a:r>
            <a:r>
              <a:rPr lang="en-US" altLang="en-US" sz="2800" smtClean="0">
                <a:solidFill>
                  <a:srgbClr val="000080"/>
                </a:solidFill>
              </a:rPr>
              <a:t>Changed skin color,</a:t>
            </a:r>
            <a:r>
              <a:rPr lang="en-US" altLang="en-US" sz="2800" smtClean="0">
                <a:solidFill>
                  <a:srgbClr val="FFFFFF"/>
                </a:solidFill>
              </a:rPr>
              <a:t> smaller.)</a:t>
            </a:r>
          </a:p>
          <a:p>
            <a:pPr defTabSz="457200">
              <a:spcBef>
                <a:spcPts val="600"/>
              </a:spcBef>
              <a:buClr>
                <a:srgbClr val="000000"/>
              </a:buClr>
              <a:buSzPct val="100000"/>
              <a:buFont typeface="Arial" charset="0"/>
              <a:buNone/>
            </a:pPr>
            <a:endParaRPr lang="en-US" altLang="en-US" smtClean="0">
              <a:solidFill>
                <a:srgbClr val="000000"/>
              </a:solidFill>
            </a:endParaRPr>
          </a:p>
        </p:txBody>
      </p:sp>
      <p:sp>
        <p:nvSpPr>
          <p:cNvPr id="14339" name="Text Box 3"/>
          <p:cNvSpPr txBox="1">
            <a:spLocks noChangeArrowheads="1"/>
          </p:cNvSpPr>
          <p:nvPr/>
        </p:nvSpPr>
        <p:spPr bwMode="auto">
          <a:xfrm>
            <a:off x="4648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pic>
        <p:nvPicPr>
          <p:cNvPr id="2027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828800"/>
            <a:ext cx="3962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936786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143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433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grpId="0" nodeType="clickEffect" nodePh="1">
                                  <p:stCondLst>
                                    <p:cond delay="0"/>
                                  </p:stCondLst>
                                  <p:endCondLst>
                                    <p:cond evt="begin" delay="0">
                                      <p:tn val="21"/>
                                    </p:cond>
                                  </p:endCondLst>
                                  <p:childTnLst>
                                    <p:set>
                                      <p:cBhvr additive="repl">
                                        <p:cTn id="22"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457200" y="133350"/>
            <a:ext cx="8229600" cy="1431925"/>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Let’s Use One of Mendel’s Experiments!</a:t>
            </a:r>
          </a:p>
        </p:txBody>
      </p:sp>
      <p:sp>
        <p:nvSpPr>
          <p:cNvPr id="35842"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a:solidFill>
                  <a:srgbClr val="FFFFFF"/>
                </a:solidFill>
                <a:effectLst>
                  <a:outerShdw blurRad="38100" dist="38100" dir="2700000" algn="tl">
                    <a:srgbClr val="000000"/>
                  </a:outerShdw>
                </a:effectLst>
                <a:latin typeface="+mn-lt"/>
              </a:rPr>
              <a:t> </a:t>
            </a:r>
          </a:p>
        </p:txBody>
      </p:sp>
      <p:pic>
        <p:nvPicPr>
          <p:cNvPr id="35843" name="Picture 3"/>
          <p:cNvPicPr>
            <a:picLocks noChangeAspect="1" noChangeArrowheads="1"/>
          </p:cNvPicPr>
          <p:nvPr/>
        </p:nvPicPr>
        <p:blipFill>
          <a:blip r:embed="rId3"/>
          <a:srcRect/>
          <a:stretch>
            <a:fillRect/>
          </a:stretch>
        </p:blipFill>
        <p:spPr bwMode="auto">
          <a:xfrm>
            <a:off x="4114800" y="3429000"/>
            <a:ext cx="793750" cy="1004888"/>
          </a:xfrm>
          <a:prstGeom prst="rect">
            <a:avLst/>
          </a:prstGeom>
          <a:noFill/>
          <a:ln w="9525">
            <a:noFill/>
            <a:miter lim="800000"/>
            <a:headEnd/>
            <a:tailEnd/>
          </a:ln>
        </p:spPr>
      </p:pic>
      <p:sp>
        <p:nvSpPr>
          <p:cNvPr id="35844" name="Text Box 4"/>
          <p:cNvSpPr txBox="1">
            <a:spLocks noChangeArrowheads="1"/>
          </p:cNvSpPr>
          <p:nvPr/>
        </p:nvSpPr>
        <p:spPr bwMode="auto">
          <a:xfrm>
            <a:off x="1447800" y="5410200"/>
            <a:ext cx="1905000" cy="642938"/>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161616"/>
                </a:solidFill>
                <a:ea typeface="ＭＳ Ｐゴシック"/>
                <a:cs typeface="ＭＳ Ｐゴシック"/>
              </a:rPr>
              <a:t>Heterozygous Purple Pea Plant</a:t>
            </a:r>
          </a:p>
        </p:txBody>
      </p:sp>
      <p:sp>
        <p:nvSpPr>
          <p:cNvPr id="35845" name="Text Box 5"/>
          <p:cNvSpPr txBox="1">
            <a:spLocks noChangeArrowheads="1"/>
          </p:cNvSpPr>
          <p:nvPr/>
        </p:nvSpPr>
        <p:spPr bwMode="auto">
          <a:xfrm>
            <a:off x="5562600" y="5410200"/>
            <a:ext cx="1905000" cy="642938"/>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161616"/>
                </a:solidFill>
                <a:ea typeface="ＭＳ Ｐゴシック"/>
                <a:cs typeface="ＭＳ Ｐゴシック"/>
              </a:rPr>
              <a:t>Heterozygous Purple Pea Plant</a:t>
            </a:r>
          </a:p>
        </p:txBody>
      </p:sp>
      <p:pic>
        <p:nvPicPr>
          <p:cNvPr id="35846" name="Picture 6"/>
          <p:cNvPicPr>
            <a:picLocks noChangeAspect="1" noChangeArrowheads="1"/>
          </p:cNvPicPr>
          <p:nvPr/>
        </p:nvPicPr>
        <p:blipFill>
          <a:blip r:embed="rId4"/>
          <a:srcRect/>
          <a:stretch>
            <a:fillRect/>
          </a:stretch>
        </p:blipFill>
        <p:spPr bwMode="auto">
          <a:xfrm>
            <a:off x="1524000" y="1581150"/>
            <a:ext cx="5572125" cy="5276850"/>
          </a:xfrm>
          <a:prstGeom prst="rect">
            <a:avLst/>
          </a:prstGeom>
          <a:noFill/>
          <a:ln w="9525">
            <a:noFill/>
            <a:miter lim="800000"/>
            <a:headEnd/>
            <a:tailEnd/>
          </a:ln>
        </p:spPr>
      </p:pic>
      <p:sp>
        <p:nvSpPr>
          <p:cNvPr id="35847" name="Text Box 7"/>
          <p:cNvSpPr txBox="1">
            <a:spLocks noChangeArrowheads="1"/>
          </p:cNvSpPr>
          <p:nvPr/>
        </p:nvSpPr>
        <p:spPr bwMode="auto">
          <a:xfrm>
            <a:off x="3581400" y="2057400"/>
            <a:ext cx="457200" cy="398463"/>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161616"/>
                </a:solidFill>
                <a:ea typeface="ＭＳ Ｐゴシック"/>
                <a:cs typeface="ＭＳ Ｐゴシック"/>
              </a:rPr>
              <a:t>F</a:t>
            </a:r>
          </a:p>
        </p:txBody>
      </p:sp>
      <p:sp>
        <p:nvSpPr>
          <p:cNvPr id="35848" name="Text Box 8"/>
          <p:cNvSpPr txBox="1">
            <a:spLocks noChangeArrowheads="1"/>
          </p:cNvSpPr>
          <p:nvPr/>
        </p:nvSpPr>
        <p:spPr bwMode="auto">
          <a:xfrm>
            <a:off x="5486400" y="2057400"/>
            <a:ext cx="457200" cy="398463"/>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161616"/>
                </a:solidFill>
                <a:ea typeface="ＭＳ Ｐゴシック"/>
                <a:cs typeface="ＭＳ Ｐゴシック"/>
              </a:rPr>
              <a:t>f</a:t>
            </a:r>
          </a:p>
        </p:txBody>
      </p:sp>
      <p:sp>
        <p:nvSpPr>
          <p:cNvPr id="35849" name="Text Box 9"/>
          <p:cNvSpPr txBox="1">
            <a:spLocks noChangeArrowheads="1"/>
          </p:cNvSpPr>
          <p:nvPr/>
        </p:nvSpPr>
        <p:spPr bwMode="auto">
          <a:xfrm>
            <a:off x="2209800" y="3124200"/>
            <a:ext cx="381000" cy="398463"/>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161616"/>
                </a:solidFill>
                <a:ea typeface="ＭＳ Ｐゴシック"/>
                <a:cs typeface="ＭＳ Ｐゴシック"/>
              </a:rPr>
              <a:t>F</a:t>
            </a:r>
          </a:p>
        </p:txBody>
      </p:sp>
      <p:sp>
        <p:nvSpPr>
          <p:cNvPr id="35850" name="Text Box 10"/>
          <p:cNvSpPr txBox="1">
            <a:spLocks noChangeArrowheads="1"/>
          </p:cNvSpPr>
          <p:nvPr/>
        </p:nvSpPr>
        <p:spPr bwMode="auto">
          <a:xfrm>
            <a:off x="2286000" y="5257800"/>
            <a:ext cx="381000" cy="398463"/>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161616"/>
                </a:solidFill>
                <a:ea typeface="ＭＳ Ｐゴシック"/>
                <a:cs typeface="ＭＳ Ｐゴシック"/>
              </a:rPr>
              <a:t>f</a:t>
            </a:r>
          </a:p>
        </p:txBody>
      </p:sp>
      <p:sp>
        <p:nvSpPr>
          <p:cNvPr id="35851" name="Text Box 11"/>
          <p:cNvSpPr txBox="1">
            <a:spLocks noChangeArrowheads="1"/>
          </p:cNvSpPr>
          <p:nvPr/>
        </p:nvSpPr>
        <p:spPr bwMode="auto">
          <a:xfrm>
            <a:off x="3429000" y="2514600"/>
            <a:ext cx="762000" cy="58102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161616"/>
                </a:solidFill>
                <a:ea typeface="ＭＳ Ｐゴシック"/>
                <a:cs typeface="ＭＳ Ｐゴシック"/>
              </a:rPr>
              <a:t>FF</a:t>
            </a:r>
          </a:p>
        </p:txBody>
      </p:sp>
      <p:sp>
        <p:nvSpPr>
          <p:cNvPr id="35852" name="Text Box 12"/>
          <p:cNvSpPr txBox="1">
            <a:spLocks noChangeArrowheads="1"/>
          </p:cNvSpPr>
          <p:nvPr/>
        </p:nvSpPr>
        <p:spPr bwMode="auto">
          <a:xfrm>
            <a:off x="5410200" y="2590800"/>
            <a:ext cx="762000" cy="58102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161616"/>
                </a:solidFill>
                <a:ea typeface="ＭＳ Ｐゴシック"/>
                <a:cs typeface="ＭＳ Ｐゴシック"/>
              </a:rPr>
              <a:t>Ff</a:t>
            </a:r>
          </a:p>
        </p:txBody>
      </p:sp>
      <p:sp>
        <p:nvSpPr>
          <p:cNvPr id="35853" name="Text Box 13"/>
          <p:cNvSpPr txBox="1">
            <a:spLocks noChangeArrowheads="1"/>
          </p:cNvSpPr>
          <p:nvPr/>
        </p:nvSpPr>
        <p:spPr bwMode="auto">
          <a:xfrm>
            <a:off x="3352800" y="4724400"/>
            <a:ext cx="762000" cy="58102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161616"/>
                </a:solidFill>
                <a:ea typeface="ＭＳ Ｐゴシック"/>
                <a:cs typeface="ＭＳ Ｐゴシック"/>
              </a:rPr>
              <a:t>Ff</a:t>
            </a:r>
          </a:p>
        </p:txBody>
      </p:sp>
      <p:sp>
        <p:nvSpPr>
          <p:cNvPr id="35854" name="Text Box 14"/>
          <p:cNvSpPr txBox="1">
            <a:spLocks noChangeArrowheads="1"/>
          </p:cNvSpPr>
          <p:nvPr/>
        </p:nvSpPr>
        <p:spPr bwMode="auto">
          <a:xfrm>
            <a:off x="5562600" y="4800600"/>
            <a:ext cx="762000" cy="58102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161616"/>
                </a:solidFill>
                <a:ea typeface="ＭＳ Ｐゴシック"/>
                <a:cs typeface="ＭＳ Ｐゴシック"/>
              </a:rPr>
              <a:t>ff</a:t>
            </a:r>
          </a:p>
        </p:txBody>
      </p:sp>
      <p:pic>
        <p:nvPicPr>
          <p:cNvPr id="35855" name="Picture 15"/>
          <p:cNvPicPr>
            <a:picLocks noChangeAspect="1" noChangeArrowheads="1"/>
          </p:cNvPicPr>
          <p:nvPr/>
        </p:nvPicPr>
        <p:blipFill>
          <a:blip r:embed="rId5"/>
          <a:srcRect/>
          <a:stretch>
            <a:fillRect/>
          </a:stretch>
        </p:blipFill>
        <p:spPr bwMode="auto">
          <a:xfrm>
            <a:off x="1524000" y="1752600"/>
            <a:ext cx="2609850" cy="3451225"/>
          </a:xfrm>
          <a:prstGeom prst="rect">
            <a:avLst/>
          </a:prstGeom>
          <a:noFill/>
          <a:ln w="9525">
            <a:noFill/>
            <a:miter lim="800000"/>
            <a:headEnd/>
            <a:tailEnd/>
          </a:ln>
        </p:spPr>
      </p:pic>
      <p:pic>
        <p:nvPicPr>
          <p:cNvPr id="35856" name="Picture 16"/>
          <p:cNvPicPr>
            <a:picLocks noChangeAspect="1" noChangeArrowheads="1"/>
          </p:cNvPicPr>
          <p:nvPr/>
        </p:nvPicPr>
        <p:blipFill>
          <a:blip r:embed="rId5"/>
          <a:srcRect/>
          <a:stretch>
            <a:fillRect/>
          </a:stretch>
        </p:blipFill>
        <p:spPr bwMode="auto">
          <a:xfrm>
            <a:off x="5029200" y="1752600"/>
            <a:ext cx="2686050" cy="3551238"/>
          </a:xfrm>
          <a:prstGeom prst="rect">
            <a:avLst/>
          </a:prstGeom>
          <a:noFill/>
          <a:ln w="9525">
            <a:noFill/>
            <a:miter lim="800000"/>
            <a:headEnd/>
            <a:tailEnd/>
          </a:ln>
        </p:spPr>
      </p:pic>
      <p:pic>
        <p:nvPicPr>
          <p:cNvPr id="35857" name="Picture 17"/>
          <p:cNvPicPr>
            <a:picLocks noChangeAspect="1" noChangeArrowheads="1"/>
          </p:cNvPicPr>
          <p:nvPr/>
        </p:nvPicPr>
        <p:blipFill>
          <a:blip r:embed="rId6"/>
          <a:srcRect/>
          <a:stretch>
            <a:fillRect/>
          </a:stretch>
        </p:blipFill>
        <p:spPr bwMode="auto">
          <a:xfrm>
            <a:off x="3276600" y="3124200"/>
            <a:ext cx="1085850" cy="1435100"/>
          </a:xfrm>
          <a:prstGeom prst="rect">
            <a:avLst/>
          </a:prstGeom>
          <a:noFill/>
          <a:ln w="9525">
            <a:noFill/>
            <a:miter lim="800000"/>
            <a:headEnd/>
            <a:tailEnd/>
          </a:ln>
        </p:spPr>
      </p:pic>
      <p:pic>
        <p:nvPicPr>
          <p:cNvPr id="35858" name="Picture 18"/>
          <p:cNvPicPr>
            <a:picLocks noChangeAspect="1" noChangeArrowheads="1"/>
          </p:cNvPicPr>
          <p:nvPr/>
        </p:nvPicPr>
        <p:blipFill>
          <a:blip r:embed="rId7"/>
          <a:srcRect/>
          <a:stretch>
            <a:fillRect/>
          </a:stretch>
        </p:blipFill>
        <p:spPr bwMode="auto">
          <a:xfrm>
            <a:off x="5230813" y="3200400"/>
            <a:ext cx="1036637" cy="1371600"/>
          </a:xfrm>
          <a:prstGeom prst="rect">
            <a:avLst/>
          </a:prstGeom>
          <a:noFill/>
          <a:ln w="9525">
            <a:noFill/>
            <a:miter lim="800000"/>
            <a:headEnd/>
            <a:tailEnd/>
          </a:ln>
        </p:spPr>
      </p:pic>
      <p:pic>
        <p:nvPicPr>
          <p:cNvPr id="35859" name="Picture 19"/>
          <p:cNvPicPr>
            <a:picLocks noChangeAspect="1" noChangeArrowheads="1"/>
          </p:cNvPicPr>
          <p:nvPr/>
        </p:nvPicPr>
        <p:blipFill>
          <a:blip r:embed="rId6"/>
          <a:srcRect/>
          <a:stretch>
            <a:fillRect/>
          </a:stretch>
        </p:blipFill>
        <p:spPr bwMode="auto">
          <a:xfrm>
            <a:off x="3200400" y="5181600"/>
            <a:ext cx="1085850" cy="1435100"/>
          </a:xfrm>
          <a:prstGeom prst="rect">
            <a:avLst/>
          </a:prstGeom>
          <a:noFill/>
          <a:ln w="9525">
            <a:noFill/>
            <a:miter lim="800000"/>
            <a:headEnd/>
            <a:tailEnd/>
          </a:ln>
        </p:spPr>
      </p:pic>
      <p:pic>
        <p:nvPicPr>
          <p:cNvPr id="35860" name="Picture 20"/>
          <p:cNvPicPr>
            <a:picLocks noChangeAspect="1" noChangeArrowheads="1"/>
          </p:cNvPicPr>
          <p:nvPr/>
        </p:nvPicPr>
        <p:blipFill>
          <a:blip r:embed="rId8"/>
          <a:srcRect/>
          <a:stretch>
            <a:fillRect/>
          </a:stretch>
        </p:blipFill>
        <p:spPr bwMode="auto">
          <a:xfrm>
            <a:off x="5257800" y="5334000"/>
            <a:ext cx="1279525" cy="12192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nodeType="clickEffect">
                                  <p:stCondLst>
                                    <p:cond delay="0"/>
                                  </p:stCondLst>
                                  <p:childTnLst>
                                    <p:set>
                                      <p:cBhvr additive="repl">
                                        <p:cTn id="6" dur="1" fill="hold">
                                          <p:stCondLst>
                                            <p:cond delay="0"/>
                                          </p:stCondLst>
                                        </p:cTn>
                                        <p:tgtEl>
                                          <p:spTgt spid="35855"/>
                                        </p:tgtEl>
                                        <p:attrNameLst>
                                          <p:attrName>style.visibility</p:attrName>
                                        </p:attrNameLst>
                                      </p:cBhvr>
                                      <p:to>
                                        <p:strVal val="hidden"/>
                                      </p:to>
                                    </p:set>
                                  </p:childTnLst>
                                </p:cTn>
                              </p:par>
                              <p:par>
                                <p:cTn id="7" presetID="1" presetClass="exit" fill="hold" nodeType="withEffect">
                                  <p:stCondLst>
                                    <p:cond delay="0"/>
                                  </p:stCondLst>
                                  <p:childTnLst>
                                    <p:set>
                                      <p:cBhvr additive="repl">
                                        <p:cTn id="8" dur="1" fill="hold">
                                          <p:stCondLst>
                                            <p:cond delay="0"/>
                                          </p:stCondLst>
                                        </p:cTn>
                                        <p:tgtEl>
                                          <p:spTgt spid="35856"/>
                                        </p:tgtEl>
                                        <p:attrNameLst>
                                          <p:attrName>style.visibility</p:attrName>
                                        </p:attrNameLst>
                                      </p:cBhvr>
                                      <p:to>
                                        <p:strVal val="hidden"/>
                                      </p:to>
                                    </p:set>
                                  </p:childTnLst>
                                </p:cTn>
                              </p:par>
                              <p:par>
                                <p:cTn id="9" presetID="9" presetClass="exit" fill="hold" nodeType="withEffect">
                                  <p:stCondLst>
                                    <p:cond delay="0"/>
                                  </p:stCondLst>
                                  <p:childTnLst>
                                    <p:animEffect transition="out" filter="dissolve">
                                      <p:cBhvr additive="repl">
                                        <p:cTn id="10" dur="500"/>
                                        <p:tgtEl>
                                          <p:spTgt spid="35844"/>
                                        </p:tgtEl>
                                      </p:cBhvr>
                                    </p:animEffect>
                                    <p:set>
                                      <p:cBhvr additive="repl">
                                        <p:cTn id="11" dur="1" fill="hold">
                                          <p:stCondLst>
                                            <p:cond delay="0"/>
                                          </p:stCondLst>
                                        </p:cTn>
                                        <p:tgtEl>
                                          <p:spTgt spid="35844"/>
                                        </p:tgtEl>
                                        <p:attrNameLst>
                                          <p:attrName>style.visibility</p:attrName>
                                        </p:attrNameLst>
                                      </p:cBhvr>
                                      <p:to>
                                        <p:strVal val="hidden"/>
                                      </p:to>
                                    </p:set>
                                  </p:childTnLst>
                                </p:cTn>
                              </p:par>
                              <p:par>
                                <p:cTn id="12" presetID="9" presetClass="exit" fill="hold" nodeType="withEffect">
                                  <p:stCondLst>
                                    <p:cond delay="0"/>
                                  </p:stCondLst>
                                  <p:childTnLst>
                                    <p:animEffect transition="out" filter="dissolve">
                                      <p:cBhvr additive="repl">
                                        <p:cTn id="13" dur="500"/>
                                        <p:tgtEl>
                                          <p:spTgt spid="35845">
                                            <p:txEl>
                                              <p:pRg st="0" end="0"/>
                                            </p:txEl>
                                          </p:spTgt>
                                        </p:tgtEl>
                                      </p:cBhvr>
                                    </p:animEffect>
                                    <p:set>
                                      <p:cBhvr additive="repl">
                                        <p:cTn id="14" dur="1" fill="hold">
                                          <p:stCondLst>
                                            <p:cond delay="0"/>
                                          </p:stCondLst>
                                        </p:cTn>
                                        <p:tgtEl>
                                          <p:spTgt spid="35845">
                                            <p:txEl>
                                              <p:pRg st="0" end="0"/>
                                            </p:txEl>
                                          </p:spTgt>
                                        </p:tgtEl>
                                        <p:attrNameLst>
                                          <p:attrName>style.visibility</p:attrName>
                                        </p:attrNameLst>
                                      </p:cBhvr>
                                      <p:to>
                                        <p:strVal val="hidden"/>
                                      </p:to>
                                    </p:set>
                                  </p:childTnLst>
                                </p:cTn>
                              </p:par>
                              <p:par>
                                <p:cTn id="15" presetID="1" presetClass="exit" fill="hold" nodeType="withEffect">
                                  <p:stCondLst>
                                    <p:cond delay="0"/>
                                  </p:stCondLst>
                                  <p:childTnLst>
                                    <p:set>
                                      <p:cBhvr additive="repl">
                                        <p:cTn id="16" dur="1" fill="hold">
                                          <p:stCondLst>
                                            <p:cond delay="0"/>
                                          </p:stCondLst>
                                        </p:cTn>
                                        <p:tgtEl>
                                          <p:spTgt spid="35843"/>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6" fill="hold" nodeType="clickEffect">
                                  <p:stCondLst>
                                    <p:cond delay="0"/>
                                  </p:stCondLst>
                                  <p:childTnLst>
                                    <p:set>
                                      <p:cBhvr additive="repl">
                                        <p:cTn id="20" dur="1" fill="hold">
                                          <p:stCondLst>
                                            <p:cond delay="0"/>
                                          </p:stCondLst>
                                        </p:cTn>
                                        <p:tgtEl>
                                          <p:spTgt spid="35846"/>
                                        </p:tgtEl>
                                        <p:attrNameLst>
                                          <p:attrName>style.visibility</p:attrName>
                                        </p:attrNameLst>
                                      </p:cBhvr>
                                      <p:to>
                                        <p:strVal val="visible"/>
                                      </p:to>
                                    </p:set>
                                    <p:anim calcmode="lin" valueType="num">
                                      <p:cBhvr additive="repl">
                                        <p:cTn id="21" dur="2000" fill="hold"/>
                                        <p:tgtEl>
                                          <p:spTgt spid="35846"/>
                                        </p:tgtEl>
                                        <p:attrNameLst>
                                          <p:attrName>ppt_x</p:attrName>
                                        </p:attrNameLst>
                                      </p:cBhvr>
                                      <p:tavLst>
                                        <p:tav tm="100000">
                                          <p:val>
                                            <p:strVal val="1+#ppt_w/2"/>
                                          </p:val>
                                        </p:tav>
                                        <p:tav>
                                          <p:val>
                                            <p:strVal val="#ppt_x"/>
                                          </p:val>
                                        </p:tav>
                                      </p:tavLst>
                                    </p:anim>
                                    <p:anim calcmode="lin" valueType="num">
                                      <p:cBhvr additive="repl">
                                        <p:cTn id="22" dur="2000" fill="hold"/>
                                        <p:tgtEl>
                                          <p:spTgt spid="35846"/>
                                        </p:tgtEl>
                                        <p:attrNameLst>
                                          <p:attrName>ppt_y</p:attrName>
                                        </p:attrNameLst>
                                      </p:cBhvr>
                                      <p:tavLst>
                                        <p:tav tm="100000">
                                          <p:val>
                                            <p:strVal val="1+#ppt_h/2"/>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5847"/>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3584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fill="hold" nodeType="clickEffect">
                                  <p:stCondLst>
                                    <p:cond delay="0"/>
                                  </p:stCondLst>
                                  <p:childTnLst>
                                    <p:set>
                                      <p:cBhvr additive="repl">
                                        <p:cTn id="32" dur="1" fill="hold">
                                          <p:stCondLst>
                                            <p:cond delay="0"/>
                                          </p:stCondLst>
                                        </p:cTn>
                                        <p:tgtEl>
                                          <p:spTgt spid="35849"/>
                                        </p:tgtEl>
                                        <p:attrNameLst>
                                          <p:attrName>style.visibility</p:attrName>
                                        </p:attrNameLst>
                                      </p:cBhvr>
                                      <p:to>
                                        <p:strVal val="visible"/>
                                      </p:to>
                                    </p:set>
                                  </p:childTnLst>
                                </p:cTn>
                              </p:par>
                              <p:par>
                                <p:cTn id="33" presetID="1" presetClass="entr" fill="hold" nodeType="withEffect">
                                  <p:stCondLst>
                                    <p:cond delay="0"/>
                                  </p:stCondLst>
                                  <p:childTnLst>
                                    <p:set>
                                      <p:cBhvr additive="repl">
                                        <p:cTn id="34" dur="1" fill="hold">
                                          <p:stCondLst>
                                            <p:cond delay="0"/>
                                          </p:stCondLst>
                                        </p:cTn>
                                        <p:tgtEl>
                                          <p:spTgt spid="3585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3585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3585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3585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fill="hold" nodeType="clickEffect">
                                  <p:stCondLst>
                                    <p:cond delay="0"/>
                                  </p:stCondLst>
                                  <p:childTnLst>
                                    <p:set>
                                      <p:cBhvr additive="repl">
                                        <p:cTn id="50" dur="1" fill="hold">
                                          <p:stCondLst>
                                            <p:cond delay="0"/>
                                          </p:stCondLst>
                                        </p:cTn>
                                        <p:tgtEl>
                                          <p:spTgt spid="3585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fill="hold" nodeType="clickEffect">
                                  <p:stCondLst>
                                    <p:cond delay="0"/>
                                  </p:stCondLst>
                                  <p:childTnLst>
                                    <p:set>
                                      <p:cBhvr additive="repl">
                                        <p:cTn id="54" dur="1" fill="hold">
                                          <p:stCondLst>
                                            <p:cond delay="0"/>
                                          </p:stCondLst>
                                        </p:cTn>
                                        <p:tgtEl>
                                          <p:spTgt spid="358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fill="hold" nodeType="clickEffect">
                                  <p:stCondLst>
                                    <p:cond delay="0"/>
                                  </p:stCondLst>
                                  <p:childTnLst>
                                    <p:set>
                                      <p:cBhvr additive="repl">
                                        <p:cTn id="58" dur="1" fill="hold">
                                          <p:stCondLst>
                                            <p:cond delay="0"/>
                                          </p:stCondLst>
                                        </p:cTn>
                                        <p:tgtEl>
                                          <p:spTgt spid="358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fill="hold" nodeType="clickEffect">
                                  <p:stCondLst>
                                    <p:cond delay="0"/>
                                  </p:stCondLst>
                                  <p:childTnLst>
                                    <p:set>
                                      <p:cBhvr additive="repl">
                                        <p:cTn id="62" dur="1" fill="hold">
                                          <p:stCondLst>
                                            <p:cond delay="0"/>
                                          </p:stCondLst>
                                        </p:cTn>
                                        <p:tgtEl>
                                          <p:spTgt spid="358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fill="hold" nodeType="clickEffect">
                                  <p:stCondLst>
                                    <p:cond delay="0"/>
                                  </p:stCondLst>
                                  <p:childTnLst>
                                    <p:set>
                                      <p:cBhvr additive="repl">
                                        <p:cTn id="66" dur="1" fill="hold">
                                          <p:stCondLst>
                                            <p:cond delay="0"/>
                                          </p:stCondLst>
                                        </p:cTn>
                                        <p:tgtEl>
                                          <p:spTgt spid="35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FFFFFF"/>
                </a:solidFill>
              </a:rPr>
              <a:t>Rickets</a:t>
            </a:r>
          </a:p>
        </p:txBody>
      </p:sp>
      <p:sp>
        <p:nvSpPr>
          <p:cNvPr id="15362" name="Text Box 2"/>
          <p:cNvSpPr txBox="1">
            <a:spLocks noChangeArrowheads="1"/>
          </p:cNvSpPr>
          <p:nvPr/>
        </p:nvSpPr>
        <p:spPr bwMode="auto">
          <a:xfrm>
            <a:off x="0" y="1600200"/>
            <a:ext cx="449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spcBef>
                <a:spcPts val="800"/>
              </a:spcBef>
              <a:buClr>
                <a:srgbClr val="000000"/>
              </a:buClr>
              <a:buSzPct val="100000"/>
              <a:buFont typeface="Arial" charset="0"/>
              <a:buChar char="•"/>
            </a:pPr>
            <a:r>
              <a:rPr lang="en-US" altLang="en-US" sz="3200" smtClean="0">
                <a:solidFill>
                  <a:srgbClr val="FFFFFF"/>
                </a:solidFill>
              </a:rPr>
              <a:t>Shortage of </a:t>
            </a:r>
            <a:r>
              <a:rPr lang="en-US" altLang="en-US" sz="3200" smtClean="0">
                <a:solidFill>
                  <a:srgbClr val="000080"/>
                </a:solidFill>
              </a:rPr>
              <a:t>vitamin D</a:t>
            </a:r>
          </a:p>
          <a:p>
            <a:pPr defTabSz="457200">
              <a:spcBef>
                <a:spcPts val="800"/>
              </a:spcBef>
              <a:buClr>
                <a:srgbClr val="000000"/>
              </a:buClr>
              <a:buSzPct val="100000"/>
              <a:buFont typeface="Arial" charset="0"/>
              <a:buChar char="•"/>
            </a:pPr>
            <a:r>
              <a:rPr lang="en-US" altLang="en-US" sz="3200" smtClean="0">
                <a:solidFill>
                  <a:srgbClr val="FFFFFF"/>
                </a:solidFill>
              </a:rPr>
              <a:t>Not enough </a:t>
            </a:r>
            <a:r>
              <a:rPr lang="en-US" altLang="en-US" sz="3200" smtClean="0">
                <a:solidFill>
                  <a:srgbClr val="000080"/>
                </a:solidFill>
              </a:rPr>
              <a:t>sunlight</a:t>
            </a:r>
          </a:p>
          <a:p>
            <a:pPr defTabSz="457200">
              <a:spcBef>
                <a:spcPts val="800"/>
              </a:spcBef>
              <a:buClr>
                <a:srgbClr val="000000"/>
              </a:buClr>
              <a:buSzPct val="100000"/>
              <a:buFont typeface="Arial" charset="0"/>
              <a:buChar char="•"/>
            </a:pPr>
            <a:r>
              <a:rPr lang="en-US" altLang="en-US" sz="3200" smtClean="0">
                <a:solidFill>
                  <a:srgbClr val="FFFFFF"/>
                </a:solidFill>
              </a:rPr>
              <a:t>Bones get twisted and fragile</a:t>
            </a:r>
          </a:p>
        </p:txBody>
      </p:sp>
      <p:sp>
        <p:nvSpPr>
          <p:cNvPr id="15363" name="Text Box 3"/>
          <p:cNvSpPr txBox="1">
            <a:spLocks noChangeArrowheads="1"/>
          </p:cNvSpPr>
          <p:nvPr/>
        </p:nvSpPr>
        <p:spPr bwMode="auto">
          <a:xfrm>
            <a:off x="4648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pic>
        <p:nvPicPr>
          <p:cNvPr id="2037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47800"/>
            <a:ext cx="45672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378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9050"/>
            <a:ext cx="5029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485943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153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536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536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536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grpId="0" nodeType="clickEffect" nodePh="1">
                                  <p:stCondLst>
                                    <p:cond delay="0"/>
                                  </p:stCondLst>
                                  <p:endCondLst>
                                    <p:cond evt="begin" delay="0">
                                      <p:tn val="21"/>
                                    </p:cond>
                                  </p:endCondLst>
                                  <p:childTnLst>
                                    <p:set>
                                      <p:cBhvr additive="repl">
                                        <p:cTn id="22"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FFFFFF"/>
                </a:solidFill>
              </a:rPr>
              <a:t>Cretinism</a:t>
            </a:r>
          </a:p>
        </p:txBody>
      </p:sp>
      <p:sp>
        <p:nvSpPr>
          <p:cNvPr id="16386" name="Text Box 2"/>
          <p:cNvSpPr txBox="1">
            <a:spLocks noChangeArrowheads="1"/>
          </p:cNvSpPr>
          <p:nvPr/>
        </p:nvSpPr>
        <p:spPr bwMode="auto">
          <a:xfrm>
            <a:off x="457200" y="1600200"/>
            <a:ext cx="40386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MS PGothic" pitchFamily="34" charset="-128"/>
              </a:defRPr>
            </a:lvl9pPr>
          </a:lstStyle>
          <a:p>
            <a:pPr defTabSz="457200">
              <a:spcBef>
                <a:spcPts val="800"/>
              </a:spcBef>
              <a:buClr>
                <a:srgbClr val="262673"/>
              </a:buClr>
              <a:buSzPct val="100000"/>
              <a:buFont typeface="Arial" charset="0"/>
              <a:buChar char="•"/>
            </a:pPr>
            <a:r>
              <a:rPr lang="en-US" altLang="en-US" sz="3200" smtClean="0">
                <a:solidFill>
                  <a:srgbClr val="FFFFFF"/>
                </a:solidFill>
              </a:rPr>
              <a:t>This person has </a:t>
            </a:r>
            <a:r>
              <a:rPr lang="en-US" altLang="en-US" sz="3200" smtClean="0">
                <a:solidFill>
                  <a:srgbClr val="000080"/>
                </a:solidFill>
              </a:rPr>
              <a:t>NORMAL genes,</a:t>
            </a:r>
            <a:r>
              <a:rPr lang="en-US" altLang="en-US" sz="3200" smtClean="0">
                <a:solidFill>
                  <a:srgbClr val="FFFFFF"/>
                </a:solidFill>
              </a:rPr>
              <a:t> but she didn’t receive enough </a:t>
            </a:r>
            <a:r>
              <a:rPr lang="en-US" altLang="en-US" sz="3200" smtClean="0">
                <a:solidFill>
                  <a:srgbClr val="000080"/>
                </a:solidFill>
              </a:rPr>
              <a:t>iodine</a:t>
            </a:r>
            <a:r>
              <a:rPr lang="en-US" altLang="en-US" sz="3200" smtClean="0">
                <a:solidFill>
                  <a:srgbClr val="FFFFFF"/>
                </a:solidFill>
              </a:rPr>
              <a:t> when she was a fetus.</a:t>
            </a:r>
          </a:p>
          <a:p>
            <a:pPr defTabSz="457200">
              <a:spcBef>
                <a:spcPts val="800"/>
              </a:spcBef>
              <a:buClr>
                <a:srgbClr val="FFFFFF"/>
              </a:buClr>
              <a:buSzPct val="100000"/>
              <a:buFont typeface="Arial" charset="0"/>
              <a:buChar char="•"/>
            </a:pPr>
            <a:r>
              <a:rPr lang="en-US" altLang="en-US" sz="3200" smtClean="0">
                <a:solidFill>
                  <a:srgbClr val="000080"/>
                </a:solidFill>
              </a:rPr>
              <a:t>Stunted </a:t>
            </a:r>
            <a:r>
              <a:rPr lang="en-US" altLang="en-US" sz="3200" smtClean="0">
                <a:solidFill>
                  <a:srgbClr val="FFFFFF"/>
                </a:solidFill>
              </a:rPr>
              <a:t>growth, mental </a:t>
            </a:r>
            <a:r>
              <a:rPr lang="en-US" altLang="en-US" sz="3200" smtClean="0">
                <a:solidFill>
                  <a:srgbClr val="000080"/>
                </a:solidFill>
              </a:rPr>
              <a:t>retardation</a:t>
            </a:r>
            <a:r>
              <a:rPr lang="en-US" altLang="en-US" sz="3200" smtClean="0">
                <a:solidFill>
                  <a:srgbClr val="FFFFFF"/>
                </a:solidFill>
              </a:rPr>
              <a:t> and </a:t>
            </a:r>
            <a:r>
              <a:rPr lang="en-US" altLang="en-US" sz="3200" smtClean="0">
                <a:solidFill>
                  <a:srgbClr val="000080"/>
                </a:solidFill>
              </a:rPr>
              <a:t>facial defects</a:t>
            </a:r>
            <a:r>
              <a:rPr lang="en-US" altLang="en-US" sz="3200" smtClean="0">
                <a:solidFill>
                  <a:srgbClr val="FFFFFF"/>
                </a:solidFill>
              </a:rPr>
              <a:t> are the result. </a:t>
            </a:r>
          </a:p>
        </p:txBody>
      </p:sp>
      <p:sp>
        <p:nvSpPr>
          <p:cNvPr id="16387" name="Text Box 3"/>
          <p:cNvSpPr txBox="1">
            <a:spLocks noChangeArrowheads="1"/>
          </p:cNvSpPr>
          <p:nvPr/>
        </p:nvSpPr>
        <p:spPr bwMode="auto">
          <a:xfrm>
            <a:off x="4648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pitchFamily="18" charset="0"/>
              <a:buNone/>
            </a:pPr>
            <a:endParaRPr lang="en-US" altLang="en-US" smtClean="0">
              <a:solidFill>
                <a:srgbClr val="FFFFFF"/>
              </a:solidFill>
              <a:ea typeface="MS PGothic" pitchFamily="34" charset="-128"/>
            </a:endParaRPr>
          </a:p>
        </p:txBody>
      </p:sp>
      <p:pic>
        <p:nvPicPr>
          <p:cNvPr id="2048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0200"/>
            <a:ext cx="40544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64436835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163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grpId="0" nodeType="clickEffect" nodePh="1">
                                  <p:stCondLst>
                                    <p:cond delay="0"/>
                                  </p:stCondLst>
                                  <p:endCondLst>
                                    <p:cond evt="begin" delay="0">
                                      <p:tn val="17"/>
                                    </p:cond>
                                  </p:endCondLst>
                                  <p:childTnLst>
                                    <p:set>
                                      <p:cBhvr additive="repl">
                                        <p:cTn id="18"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FF33CC"/>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PGothic" pitchFamily="34" charset="-128"/>
              </a:defRPr>
            </a:lvl9pPr>
          </a:lstStyle>
          <a:p>
            <a:pPr algn="ctr" defTabSz="457200">
              <a:buSzPct val="100000"/>
            </a:pPr>
            <a:r>
              <a:rPr lang="en-US" altLang="en-US" sz="4400" smtClean="0">
                <a:solidFill>
                  <a:srgbClr val="FFFFFF"/>
                </a:solidFill>
              </a:rPr>
              <a:t>If the genes haven’t changed, what has changed?</a:t>
            </a:r>
          </a:p>
        </p:txBody>
      </p:sp>
      <p:sp>
        <p:nvSpPr>
          <p:cNvPr id="16386" name="Text Box 2"/>
          <p:cNvSpPr txBox="1">
            <a:spLocks noChangeArrowheads="1"/>
          </p:cNvSpPr>
          <p:nvPr/>
        </p:nvSpPr>
        <p:spPr bwMode="auto">
          <a:xfrm>
            <a:off x="457200" y="1600200"/>
            <a:ext cx="78486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34" charset="-128"/>
              </a:defRPr>
            </a:lvl9pPr>
          </a:lstStyle>
          <a:p>
            <a:pPr defTabSz="457200">
              <a:spcBef>
                <a:spcPts val="800"/>
              </a:spcBef>
              <a:buClr>
                <a:srgbClr val="262673"/>
              </a:buClr>
              <a:buSzPct val="100000"/>
              <a:buFont typeface="Arial" pitchFamily="34" charset="0"/>
              <a:buChar char="•"/>
              <a:defRPr/>
            </a:pPr>
            <a:r>
              <a:rPr lang="en-US" altLang="en-US" sz="3200" dirty="0" smtClean="0">
                <a:solidFill>
                  <a:srgbClr val="FFFFFF"/>
                </a:solidFill>
              </a:rPr>
              <a:t>In each of these examples, </a:t>
            </a:r>
            <a:r>
              <a:rPr lang="en-US" altLang="en-US" sz="3200" dirty="0" smtClean="0">
                <a:solidFill>
                  <a:srgbClr val="2D2DB9">
                    <a:lumMod val="75000"/>
                  </a:srgbClr>
                </a:solidFill>
              </a:rPr>
              <a:t>the genes </a:t>
            </a:r>
            <a:r>
              <a:rPr lang="en-US" altLang="en-US" sz="3200" dirty="0" smtClean="0">
                <a:solidFill>
                  <a:srgbClr val="FFFFFF"/>
                </a:solidFill>
              </a:rPr>
              <a:t>written in </a:t>
            </a:r>
            <a:r>
              <a:rPr lang="en-US" altLang="en-US" sz="3200" dirty="0" smtClean="0">
                <a:solidFill>
                  <a:srgbClr val="2D2DB9">
                    <a:lumMod val="75000"/>
                  </a:srgbClr>
                </a:solidFill>
              </a:rPr>
              <a:t>the DNA </a:t>
            </a:r>
            <a:r>
              <a:rPr lang="en-US" altLang="en-US" sz="3200" dirty="0" smtClean="0">
                <a:solidFill>
                  <a:srgbClr val="FFFFFF"/>
                </a:solidFill>
              </a:rPr>
              <a:t>have </a:t>
            </a:r>
            <a:r>
              <a:rPr lang="en-US" altLang="en-US" sz="3200" dirty="0" smtClean="0">
                <a:solidFill>
                  <a:srgbClr val="2D2DB9">
                    <a:lumMod val="75000"/>
                  </a:srgbClr>
                </a:solidFill>
              </a:rPr>
              <a:t>NOT changed</a:t>
            </a:r>
            <a:r>
              <a:rPr lang="en-US" altLang="en-US" sz="3200" dirty="0" smtClean="0">
                <a:solidFill>
                  <a:srgbClr val="FFFFFF"/>
                </a:solidFill>
              </a:rPr>
              <a:t>.</a:t>
            </a:r>
          </a:p>
          <a:p>
            <a:pPr defTabSz="457200">
              <a:spcBef>
                <a:spcPts val="800"/>
              </a:spcBef>
              <a:buClr>
                <a:srgbClr val="262673"/>
              </a:buClr>
              <a:buSzPct val="100000"/>
              <a:buFont typeface="Arial" pitchFamily="34" charset="0"/>
              <a:buChar char="•"/>
              <a:defRPr/>
            </a:pPr>
            <a:r>
              <a:rPr lang="en-US" altLang="en-US" sz="3200" dirty="0" smtClean="0">
                <a:solidFill>
                  <a:srgbClr val="FFFFFF"/>
                </a:solidFill>
              </a:rPr>
              <a:t>Instead, </a:t>
            </a:r>
            <a:r>
              <a:rPr lang="en-US" altLang="en-US" sz="3200" dirty="0" smtClean="0">
                <a:solidFill>
                  <a:srgbClr val="2D2DB9">
                    <a:lumMod val="75000"/>
                  </a:srgbClr>
                </a:solidFill>
              </a:rPr>
              <a:t>some genes </a:t>
            </a:r>
            <a:r>
              <a:rPr lang="en-US" altLang="en-US" sz="3200" dirty="0" smtClean="0">
                <a:solidFill>
                  <a:srgbClr val="FFFFFF"/>
                </a:solidFill>
              </a:rPr>
              <a:t>have been </a:t>
            </a:r>
            <a:r>
              <a:rPr lang="en-US" altLang="en-US" sz="3200" dirty="0" smtClean="0">
                <a:solidFill>
                  <a:srgbClr val="2D2DB9">
                    <a:lumMod val="75000"/>
                  </a:srgbClr>
                </a:solidFill>
              </a:rPr>
              <a:t>turned on</a:t>
            </a:r>
            <a:r>
              <a:rPr lang="en-US" altLang="en-US" sz="3200" dirty="0" smtClean="0">
                <a:solidFill>
                  <a:srgbClr val="FFFFFF"/>
                </a:solidFill>
              </a:rPr>
              <a:t>, and some have been </a:t>
            </a:r>
            <a:r>
              <a:rPr lang="en-US" altLang="en-US" sz="3200" dirty="0" smtClean="0">
                <a:solidFill>
                  <a:srgbClr val="2D2DB9">
                    <a:lumMod val="75000"/>
                  </a:srgbClr>
                </a:solidFill>
              </a:rPr>
              <a:t>turned off</a:t>
            </a:r>
            <a:r>
              <a:rPr lang="en-US" altLang="en-US" sz="3200" dirty="0" smtClean="0">
                <a:solidFill>
                  <a:srgbClr val="FFFFFF"/>
                </a:solidFill>
              </a:rPr>
              <a:t>.</a:t>
            </a:r>
          </a:p>
          <a:p>
            <a:pPr defTabSz="457200">
              <a:spcBef>
                <a:spcPts val="800"/>
              </a:spcBef>
              <a:buClr>
                <a:srgbClr val="262673"/>
              </a:buClr>
              <a:buSzPct val="100000"/>
              <a:buFont typeface="Arial" pitchFamily="34" charset="0"/>
              <a:buChar char="•"/>
              <a:defRPr/>
            </a:pPr>
            <a:r>
              <a:rPr lang="en-US" altLang="en-US" sz="3200" dirty="0" smtClean="0">
                <a:solidFill>
                  <a:srgbClr val="FFFFFF"/>
                </a:solidFill>
              </a:rPr>
              <a:t>The new field of science that is studying plasticity is called </a:t>
            </a:r>
            <a:r>
              <a:rPr lang="en-US" altLang="en-US" sz="3200" dirty="0" smtClean="0">
                <a:solidFill>
                  <a:srgbClr val="2D2DB9">
                    <a:lumMod val="75000"/>
                  </a:srgbClr>
                </a:solidFill>
              </a:rPr>
              <a:t>epigenetics</a:t>
            </a:r>
            <a:r>
              <a:rPr lang="en-US" altLang="en-US" sz="3200" dirty="0" smtClean="0">
                <a:solidFill>
                  <a:srgbClr val="FFFFFF"/>
                </a:solidFill>
              </a:rPr>
              <a:t>.</a:t>
            </a:r>
          </a:p>
          <a:p>
            <a:pPr defTabSz="457200">
              <a:spcBef>
                <a:spcPts val="800"/>
              </a:spcBef>
              <a:buClr>
                <a:srgbClr val="262673"/>
              </a:buClr>
              <a:buSzPct val="100000"/>
              <a:buFont typeface="Arial" pitchFamily="34" charset="0"/>
              <a:buChar char="•"/>
              <a:defRPr/>
            </a:pPr>
            <a:r>
              <a:rPr lang="en-US" altLang="en-US" sz="3200" dirty="0" smtClean="0">
                <a:solidFill>
                  <a:srgbClr val="FFFFFF"/>
                </a:solidFill>
                <a:hlinkClick r:id="rId3"/>
              </a:rPr>
              <a:t>http://learn.genetics.utah.edu/content/epigenetics/rats/</a:t>
            </a:r>
            <a:endParaRPr lang="en-US" altLang="en-US" sz="3200" dirty="0" smtClean="0">
              <a:solidFill>
                <a:srgbClr val="FFFFFF"/>
              </a:solidFill>
            </a:endParaRPr>
          </a:p>
          <a:p>
            <a:pPr defTabSz="457200">
              <a:spcBef>
                <a:spcPts val="800"/>
              </a:spcBef>
              <a:buClr>
                <a:srgbClr val="262673"/>
              </a:buClr>
              <a:buSzPct val="100000"/>
              <a:buFont typeface="Arial" pitchFamily="34" charset="0"/>
              <a:buChar char="•"/>
              <a:defRPr/>
            </a:pPr>
            <a:endParaRPr lang="en-US" altLang="en-US" sz="3200" dirty="0" smtClean="0">
              <a:solidFill>
                <a:srgbClr val="FFFFFF"/>
              </a:solidFill>
            </a:endParaRPr>
          </a:p>
        </p:txBody>
      </p:sp>
    </p:spTree>
    <p:extLst>
      <p:ext uri="{BB962C8B-B14F-4D97-AF65-F5344CB8AC3E}">
        <p14:creationId xmlns:p14="http://schemas.microsoft.com/office/powerpoint/2010/main" val="63275276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163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63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9569" name="Text Box 1"/>
          <p:cNvSpPr txBox="1">
            <a:spLocks noChangeArrowheads="1"/>
          </p:cNvSpPr>
          <p:nvPr/>
        </p:nvSpPr>
        <p:spPr bwMode="auto">
          <a:xfrm>
            <a:off x="685800" y="1371600"/>
            <a:ext cx="7772400" cy="3992563"/>
          </a:xfrm>
          <a:prstGeom prst="rect">
            <a:avLst/>
          </a:prstGeom>
          <a:noFill/>
          <a:ln w="9525">
            <a:noFill/>
            <a:miter lim="800000"/>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dirty="0">
                <a:solidFill>
                  <a:srgbClr val="FF0000"/>
                </a:solidFill>
                <a:cs typeface="Arial" charset="0"/>
              </a:rPr>
              <a:t>Aim: </a:t>
            </a:r>
            <a:r>
              <a:rPr lang="en-US" sz="4000" b="1" dirty="0" smtClean="0">
                <a:solidFill>
                  <a:srgbClr val="FF0000"/>
                </a:solidFill>
                <a:cs typeface="Arial" charset="0"/>
              </a:rPr>
              <a:t>How can we get an A on our exams?</a:t>
            </a:r>
            <a:r>
              <a:rPr lang="en-US" sz="4000" b="1" dirty="0">
                <a:solidFill>
                  <a:srgbClr val="000000"/>
                </a:solidFill>
                <a:cs typeface="Arial" charset="0"/>
              </a:rPr>
              <a:t/>
            </a:r>
            <a:br>
              <a:rPr lang="en-US" sz="4000" b="1" dirty="0">
                <a:solidFill>
                  <a:srgbClr val="000000"/>
                </a:solidFill>
                <a:cs typeface="Arial" charset="0"/>
              </a:rPr>
            </a:br>
            <a:r>
              <a:rPr lang="en-US" sz="4000" b="1" dirty="0">
                <a:solidFill>
                  <a:srgbClr val="000000"/>
                </a:solidFill>
                <a:cs typeface="Arial" charset="0"/>
              </a:rPr>
              <a:t/>
            </a:r>
            <a:br>
              <a:rPr lang="en-US" sz="4000" b="1" dirty="0">
                <a:solidFill>
                  <a:srgbClr val="000000"/>
                </a:solidFill>
                <a:cs typeface="Arial" charset="0"/>
              </a:rPr>
            </a:br>
            <a:r>
              <a:rPr lang="en-US" sz="3200" b="1" dirty="0">
                <a:solidFill>
                  <a:srgbClr val="FFFFFF"/>
                </a:solidFill>
                <a:cs typeface="Arial" charset="0"/>
              </a:rPr>
              <a:t>Do Now: On your paper </a:t>
            </a:r>
            <a:r>
              <a:rPr lang="en-US" sz="3200" b="1" dirty="0">
                <a:solidFill>
                  <a:srgbClr val="000000"/>
                </a:solidFill>
                <a:cs typeface="Arial" charset="0"/>
              </a:rPr>
              <a:t/>
            </a:r>
            <a:br>
              <a:rPr lang="en-US" sz="3200" b="1" dirty="0">
                <a:solidFill>
                  <a:srgbClr val="000000"/>
                </a:solidFill>
                <a:cs typeface="Arial" charset="0"/>
              </a:rPr>
            </a:br>
            <a:r>
              <a:rPr lang="en-US" sz="3200" b="1" dirty="0">
                <a:solidFill>
                  <a:srgbClr val="000000"/>
                </a:solidFill>
                <a:cs typeface="Arial" charset="0"/>
              </a:rPr>
              <a:t/>
            </a:r>
            <a:br>
              <a:rPr lang="en-US" sz="3200" b="1" dirty="0">
                <a:solidFill>
                  <a:srgbClr val="000000"/>
                </a:solidFill>
                <a:cs typeface="Arial" charset="0"/>
              </a:rPr>
            </a:br>
            <a:r>
              <a:rPr lang="en-US" sz="3200" b="1" dirty="0">
                <a:solidFill>
                  <a:srgbClr val="FFFFFF"/>
                </a:solidFill>
                <a:cs typeface="Arial" charset="0"/>
              </a:rPr>
              <a:t>Notes are in </a:t>
            </a:r>
            <a:r>
              <a:rPr lang="en-US" sz="3200" b="1" dirty="0" smtClean="0">
                <a:solidFill>
                  <a:srgbClr val="FF0000"/>
                </a:solidFill>
                <a:cs typeface="Arial" charset="0"/>
              </a:rPr>
              <a:t>red</a:t>
            </a:r>
            <a:r>
              <a:rPr lang="en-US" sz="4000" b="1" dirty="0">
                <a:solidFill>
                  <a:srgbClr val="000000"/>
                </a:solidFill>
                <a:cs typeface="Arial" charset="0"/>
              </a:rPr>
              <a:t/>
            </a:r>
            <a:br>
              <a:rPr lang="en-US" sz="4000" b="1" dirty="0">
                <a:solidFill>
                  <a:srgbClr val="000000"/>
                </a:solidFill>
                <a:cs typeface="Arial" charset="0"/>
              </a:rPr>
            </a:br>
            <a:endParaRPr lang="en-US" sz="4000" b="1" dirty="0">
              <a:solidFill>
                <a:srgbClr val="000000"/>
              </a:solidFill>
              <a:cs typeface="Arial" charset="0"/>
            </a:endParaRPr>
          </a:p>
        </p:txBody>
      </p:sp>
    </p:spTree>
    <p:extLst>
      <p:ext uri="{BB962C8B-B14F-4D97-AF65-F5344CB8AC3E}">
        <p14:creationId xmlns:p14="http://schemas.microsoft.com/office/powerpoint/2010/main" val="3587838456"/>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1999" y="38100"/>
            <a:ext cx="7628715" cy="6286500"/>
          </a:xfrm>
          <a:prstGeom prst="rect">
            <a:avLst/>
          </a:prstGeom>
        </p:spPr>
      </p:pic>
      <p:pic>
        <p:nvPicPr>
          <p:cNvPr id="5" name="Picture 4"/>
          <p:cNvPicPr>
            <a:picLocks noChangeAspect="1"/>
          </p:cNvPicPr>
          <p:nvPr/>
        </p:nvPicPr>
        <p:blipFill>
          <a:blip r:embed="rId3"/>
          <a:stretch>
            <a:fillRect/>
          </a:stretch>
        </p:blipFill>
        <p:spPr>
          <a:xfrm>
            <a:off x="457200" y="4763069"/>
            <a:ext cx="8576114" cy="1933029"/>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7" y="3529010"/>
            <a:ext cx="8830907" cy="83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13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52400"/>
            <a:ext cx="8841686" cy="4648200"/>
          </a:xfrm>
          <a:prstGeom prst="rect">
            <a:avLst/>
          </a:prstGeom>
        </p:spPr>
      </p:pic>
      <p:pic>
        <p:nvPicPr>
          <p:cNvPr id="3" name="Picture 2"/>
          <p:cNvPicPr>
            <a:picLocks noChangeAspect="1"/>
          </p:cNvPicPr>
          <p:nvPr/>
        </p:nvPicPr>
        <p:blipFill>
          <a:blip r:embed="rId3"/>
          <a:stretch>
            <a:fillRect/>
          </a:stretch>
        </p:blipFill>
        <p:spPr>
          <a:xfrm>
            <a:off x="1143000" y="556004"/>
            <a:ext cx="8001000" cy="586995"/>
          </a:xfrm>
          <a:prstGeom prst="rect">
            <a:avLst/>
          </a:prstGeom>
        </p:spPr>
      </p:pic>
      <p:pic>
        <p:nvPicPr>
          <p:cNvPr id="4" name="Picture 3"/>
          <p:cNvPicPr>
            <a:picLocks noChangeAspect="1"/>
          </p:cNvPicPr>
          <p:nvPr/>
        </p:nvPicPr>
        <p:blipFill>
          <a:blip r:embed="rId4"/>
          <a:stretch>
            <a:fillRect/>
          </a:stretch>
        </p:blipFill>
        <p:spPr>
          <a:xfrm>
            <a:off x="1447799" y="1514758"/>
            <a:ext cx="7399657" cy="542642"/>
          </a:xfrm>
          <a:prstGeom prst="rect">
            <a:avLst/>
          </a:prstGeom>
        </p:spPr>
      </p:pic>
      <p:pic>
        <p:nvPicPr>
          <p:cNvPr id="5" name="Picture 4"/>
          <p:cNvPicPr>
            <a:picLocks noChangeAspect="1"/>
          </p:cNvPicPr>
          <p:nvPr/>
        </p:nvPicPr>
        <p:blipFill>
          <a:blip r:embed="rId5"/>
          <a:stretch>
            <a:fillRect/>
          </a:stretch>
        </p:blipFill>
        <p:spPr>
          <a:xfrm>
            <a:off x="1600200" y="2209800"/>
            <a:ext cx="7247256" cy="1019359"/>
          </a:xfrm>
          <a:prstGeom prst="rect">
            <a:avLst/>
          </a:prstGeom>
        </p:spPr>
      </p:pic>
      <p:pic>
        <p:nvPicPr>
          <p:cNvPr id="6" name="Picture 5"/>
          <p:cNvPicPr>
            <a:picLocks noChangeAspect="1"/>
          </p:cNvPicPr>
          <p:nvPr/>
        </p:nvPicPr>
        <p:blipFill>
          <a:blip r:embed="rId6"/>
          <a:stretch>
            <a:fillRect/>
          </a:stretch>
        </p:blipFill>
        <p:spPr>
          <a:xfrm>
            <a:off x="1752600" y="3381559"/>
            <a:ext cx="7094856" cy="809441"/>
          </a:xfrm>
          <a:prstGeom prst="rect">
            <a:avLst/>
          </a:prstGeom>
        </p:spPr>
      </p:pic>
      <p:pic>
        <p:nvPicPr>
          <p:cNvPr id="7" name="Picture 6"/>
          <p:cNvPicPr>
            <a:picLocks noChangeAspect="1"/>
          </p:cNvPicPr>
          <p:nvPr/>
        </p:nvPicPr>
        <p:blipFill>
          <a:blip r:embed="rId7"/>
          <a:stretch>
            <a:fillRect/>
          </a:stretch>
        </p:blipFill>
        <p:spPr>
          <a:xfrm>
            <a:off x="381000" y="4524414"/>
            <a:ext cx="7582554" cy="552372"/>
          </a:xfrm>
          <a:prstGeom prst="rect">
            <a:avLst/>
          </a:prstGeom>
        </p:spPr>
      </p:pic>
    </p:spTree>
    <p:extLst>
      <p:ext uri="{BB962C8B-B14F-4D97-AF65-F5344CB8AC3E}">
        <p14:creationId xmlns:p14="http://schemas.microsoft.com/office/powerpoint/2010/main" val="164058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
            <a:ext cx="9180818" cy="2590800"/>
          </a:xfrm>
          <a:prstGeom prst="rect">
            <a:avLst/>
          </a:prstGeom>
        </p:spPr>
      </p:pic>
      <p:pic>
        <p:nvPicPr>
          <p:cNvPr id="3" name="Picture 2"/>
          <p:cNvPicPr>
            <a:picLocks noChangeAspect="1"/>
          </p:cNvPicPr>
          <p:nvPr/>
        </p:nvPicPr>
        <p:blipFill>
          <a:blip r:embed="rId3"/>
          <a:stretch>
            <a:fillRect/>
          </a:stretch>
        </p:blipFill>
        <p:spPr>
          <a:xfrm>
            <a:off x="609600" y="2743200"/>
            <a:ext cx="7974198" cy="4114800"/>
          </a:xfrm>
          <a:prstGeom prst="rect">
            <a:avLst/>
          </a:prstGeom>
        </p:spPr>
      </p:pic>
      <p:pic>
        <p:nvPicPr>
          <p:cNvPr id="4" name="Picture 3"/>
          <p:cNvPicPr>
            <a:picLocks noChangeAspect="1"/>
          </p:cNvPicPr>
          <p:nvPr/>
        </p:nvPicPr>
        <p:blipFill>
          <a:blip r:embed="rId4"/>
          <a:stretch>
            <a:fillRect/>
          </a:stretch>
        </p:blipFill>
        <p:spPr>
          <a:xfrm>
            <a:off x="1143000" y="228600"/>
            <a:ext cx="7772400" cy="838200"/>
          </a:xfrm>
          <a:prstGeom prst="rect">
            <a:avLst/>
          </a:prstGeom>
        </p:spPr>
      </p:pic>
      <p:pic>
        <p:nvPicPr>
          <p:cNvPr id="5" name="Picture 4"/>
          <p:cNvPicPr>
            <a:picLocks noChangeAspect="1"/>
          </p:cNvPicPr>
          <p:nvPr/>
        </p:nvPicPr>
        <p:blipFill>
          <a:blip r:embed="rId5"/>
          <a:stretch>
            <a:fillRect/>
          </a:stretch>
        </p:blipFill>
        <p:spPr>
          <a:xfrm>
            <a:off x="1269242" y="1181100"/>
            <a:ext cx="7848600" cy="533400"/>
          </a:xfrm>
          <a:prstGeom prst="rect">
            <a:avLst/>
          </a:prstGeom>
        </p:spPr>
      </p:pic>
      <p:pic>
        <p:nvPicPr>
          <p:cNvPr id="6" name="Picture 5"/>
          <p:cNvPicPr>
            <a:picLocks noChangeAspect="1"/>
          </p:cNvPicPr>
          <p:nvPr/>
        </p:nvPicPr>
        <p:blipFill>
          <a:blip r:embed="rId6"/>
          <a:stretch>
            <a:fillRect/>
          </a:stretch>
        </p:blipFill>
        <p:spPr>
          <a:xfrm>
            <a:off x="1447800" y="2095500"/>
            <a:ext cx="7696200" cy="571500"/>
          </a:xfrm>
          <a:prstGeom prst="rect">
            <a:avLst/>
          </a:prstGeom>
        </p:spPr>
      </p:pic>
      <p:sp>
        <p:nvSpPr>
          <p:cNvPr id="7" name="Rectangle 6"/>
          <p:cNvSpPr/>
          <p:nvPr/>
        </p:nvSpPr>
        <p:spPr>
          <a:xfrm>
            <a:off x="3581400" y="3048000"/>
            <a:ext cx="2278188"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Ph</a:t>
            </a:r>
            <a:r>
              <a:rPr lang="en-US" sz="3200" b="1" cap="none" spc="0" dirty="0" smtClean="0">
                <a:ln w="22225">
                  <a:solidFill>
                    <a:schemeClr val="accent2"/>
                  </a:solidFill>
                  <a:prstDash val="solid"/>
                </a:ln>
                <a:solidFill>
                  <a:schemeClr val="accent2">
                    <a:lumMod val="40000"/>
                    <a:lumOff val="60000"/>
                  </a:schemeClr>
                </a:solidFill>
                <a:effectLst/>
              </a:rPr>
              <a:t>enotype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8" name="Rectangle 7"/>
          <p:cNvSpPr/>
          <p:nvPr/>
        </p:nvSpPr>
        <p:spPr>
          <a:xfrm>
            <a:off x="3553907" y="5181600"/>
            <a:ext cx="2073003"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G</a:t>
            </a:r>
            <a:r>
              <a:rPr lang="en-US" sz="3200" b="1" cap="none" spc="0" dirty="0" smtClean="0">
                <a:ln w="22225">
                  <a:solidFill>
                    <a:schemeClr val="accent2"/>
                  </a:solidFill>
                  <a:prstDash val="solid"/>
                </a:ln>
                <a:solidFill>
                  <a:schemeClr val="accent2">
                    <a:lumMod val="40000"/>
                    <a:lumOff val="60000"/>
                  </a:schemeClr>
                </a:solidFill>
                <a:effectLst/>
              </a:rPr>
              <a:t>enotype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4389313" y="5580965"/>
            <a:ext cx="662362" cy="523220"/>
          </a:xfrm>
          <a:prstGeom prst="rect">
            <a:avLst/>
          </a:prstGeom>
          <a:noFill/>
        </p:spPr>
        <p:txBody>
          <a:bodyPr wrap="none" lIns="91440" tIns="45720" rIns="91440" bIns="45720">
            <a:spAutoFit/>
          </a:bodyPr>
          <a:lstStyle/>
          <a:p>
            <a:pPr algn="ctr"/>
            <a:r>
              <a:rPr lang="en-US" sz="2800" b="1" dirty="0" smtClean="0">
                <a:ln w="22225">
                  <a:solidFill>
                    <a:schemeClr val="accent2"/>
                  </a:solidFill>
                  <a:prstDash val="solid"/>
                </a:ln>
                <a:solidFill>
                  <a:schemeClr val="accent2">
                    <a:lumMod val="40000"/>
                    <a:lumOff val="60000"/>
                  </a:schemeClr>
                </a:solidFill>
              </a:rPr>
              <a:t>SS</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1" name="Rectangle 10"/>
          <p:cNvSpPr/>
          <p:nvPr/>
        </p:nvSpPr>
        <p:spPr>
          <a:xfrm>
            <a:off x="5881901" y="5580965"/>
            <a:ext cx="623890" cy="523220"/>
          </a:xfrm>
          <a:prstGeom prst="rect">
            <a:avLst/>
          </a:prstGeom>
          <a:noFill/>
        </p:spPr>
        <p:txBody>
          <a:bodyPr wrap="none" lIns="91440" tIns="45720" rIns="91440" bIns="45720">
            <a:spAutoFit/>
          </a:bodyPr>
          <a:lstStyle/>
          <a:p>
            <a:pPr algn="ctr"/>
            <a:r>
              <a:rPr lang="en-US" sz="2800" b="1" dirty="0" err="1" smtClean="0">
                <a:ln w="22225">
                  <a:solidFill>
                    <a:schemeClr val="accent2"/>
                  </a:solidFill>
                  <a:prstDash val="solid"/>
                </a:ln>
                <a:solidFill>
                  <a:schemeClr val="accent2">
                    <a:lumMod val="40000"/>
                    <a:lumOff val="60000"/>
                  </a:schemeClr>
                </a:solidFill>
              </a:rPr>
              <a:t>Ss</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2" name="Rectangle 11"/>
          <p:cNvSpPr/>
          <p:nvPr/>
        </p:nvSpPr>
        <p:spPr>
          <a:xfrm>
            <a:off x="7486836" y="5536125"/>
            <a:ext cx="585418" cy="523220"/>
          </a:xfrm>
          <a:prstGeom prst="rect">
            <a:avLst/>
          </a:prstGeom>
          <a:noFill/>
        </p:spPr>
        <p:txBody>
          <a:bodyPr wrap="none" lIns="91440" tIns="45720" rIns="91440" bIns="45720">
            <a:spAutoFit/>
          </a:bodyPr>
          <a:lstStyle/>
          <a:p>
            <a:pPr algn="ctr"/>
            <a:r>
              <a:rPr lang="en-US" sz="2800" b="1" dirty="0" err="1">
                <a:ln w="22225">
                  <a:solidFill>
                    <a:schemeClr val="accent2"/>
                  </a:solidFill>
                  <a:prstDash val="solid"/>
                </a:ln>
                <a:solidFill>
                  <a:schemeClr val="accent2">
                    <a:lumMod val="40000"/>
                    <a:lumOff val="60000"/>
                  </a:schemeClr>
                </a:solidFill>
              </a:rPr>
              <a:t>s</a:t>
            </a:r>
            <a:r>
              <a:rPr lang="en-US" sz="2800" b="1" dirty="0" err="1" smtClean="0">
                <a:ln w="22225">
                  <a:solidFill>
                    <a:schemeClr val="accent2"/>
                  </a:solidFill>
                  <a:prstDash val="solid"/>
                </a:ln>
                <a:solidFill>
                  <a:schemeClr val="accent2">
                    <a:lumMod val="40000"/>
                    <a:lumOff val="60000"/>
                  </a:schemeClr>
                </a:solidFill>
              </a:rPr>
              <a:t>s</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3" name="Rectangle 12"/>
          <p:cNvSpPr/>
          <p:nvPr/>
        </p:nvSpPr>
        <p:spPr>
          <a:xfrm>
            <a:off x="4521945" y="5842575"/>
            <a:ext cx="1521571" cy="523220"/>
          </a:xfrm>
          <a:prstGeom prst="rect">
            <a:avLst/>
          </a:prstGeom>
          <a:noFill/>
        </p:spPr>
        <p:txBody>
          <a:bodyPr wrap="none" lIns="91440" tIns="45720" rIns="91440" bIns="45720">
            <a:spAutoFit/>
          </a:bodyPr>
          <a:lstStyle/>
          <a:p>
            <a:pPr algn="ctr"/>
            <a:r>
              <a:rPr lang="en-US" sz="2800" b="1" dirty="0" smtClean="0">
                <a:ln w="22225">
                  <a:solidFill>
                    <a:schemeClr val="accent2"/>
                  </a:solidFill>
                  <a:prstDash val="solid"/>
                </a:ln>
                <a:solidFill>
                  <a:schemeClr val="accent2">
                    <a:lumMod val="40000"/>
                    <a:lumOff val="60000"/>
                  </a:schemeClr>
                </a:solidFill>
              </a:rPr>
              <a:t>Smooth</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4" name="Rectangle 13"/>
          <p:cNvSpPr/>
          <p:nvPr/>
        </p:nvSpPr>
        <p:spPr>
          <a:xfrm>
            <a:off x="6687581" y="5873935"/>
            <a:ext cx="1694631" cy="523220"/>
          </a:xfrm>
          <a:prstGeom prst="rect">
            <a:avLst/>
          </a:prstGeom>
          <a:noFill/>
        </p:spPr>
        <p:txBody>
          <a:bodyPr wrap="none" lIns="91440" tIns="45720" rIns="91440" bIns="45720">
            <a:spAutoFit/>
          </a:bodyPr>
          <a:lstStyle/>
          <a:p>
            <a:pPr algn="ctr"/>
            <a:r>
              <a:rPr lang="en-US" sz="2800" b="1" dirty="0" smtClean="0">
                <a:ln w="22225">
                  <a:solidFill>
                    <a:schemeClr val="accent2"/>
                  </a:solidFill>
                  <a:prstDash val="solid"/>
                </a:ln>
                <a:solidFill>
                  <a:schemeClr val="accent2">
                    <a:lumMod val="40000"/>
                    <a:lumOff val="60000"/>
                  </a:schemeClr>
                </a:solidFill>
              </a:rPr>
              <a:t>Wrinkled</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5" name="Rectangle 14"/>
          <p:cNvSpPr/>
          <p:nvPr/>
        </p:nvSpPr>
        <p:spPr>
          <a:xfrm>
            <a:off x="3292089" y="6410980"/>
            <a:ext cx="5179623" cy="523220"/>
          </a:xfrm>
          <a:prstGeom prst="rect">
            <a:avLst/>
          </a:prstGeom>
          <a:noFill/>
        </p:spPr>
        <p:txBody>
          <a:bodyPr wrap="none" lIns="91440" tIns="45720" rIns="91440" bIns="45720">
            <a:spAutoFit/>
          </a:bodyPr>
          <a:lstStyle/>
          <a:p>
            <a:pPr algn="ctr"/>
            <a:r>
              <a:rPr lang="en-US" sz="2800" b="1" dirty="0" smtClean="0">
                <a:ln w="22225">
                  <a:solidFill>
                    <a:schemeClr val="accent2"/>
                  </a:solidFill>
                  <a:prstDash val="solid"/>
                </a:ln>
                <a:solidFill>
                  <a:schemeClr val="accent2">
                    <a:lumMod val="40000"/>
                    <a:lumOff val="60000"/>
                  </a:schemeClr>
                </a:solidFill>
              </a:rPr>
              <a:t>Because smooth is dominant</a:t>
            </a:r>
            <a:endParaRPr lang="en-US" sz="2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2845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589"/>
          <a:stretch/>
        </p:blipFill>
        <p:spPr bwMode="auto">
          <a:xfrm>
            <a:off x="0" y="114300"/>
            <a:ext cx="9078327"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762000"/>
            <a:ext cx="838200" cy="461665"/>
          </a:xfrm>
          <a:prstGeom prst="rect">
            <a:avLst/>
          </a:prstGeom>
          <a:noFill/>
        </p:spPr>
        <p:txBody>
          <a:bodyPr wrap="square" rtlCol="0">
            <a:spAutoFit/>
          </a:bodyPr>
          <a:lstStyle/>
          <a:p>
            <a:r>
              <a:rPr lang="en-US" sz="2400" b="1" dirty="0" smtClean="0">
                <a:solidFill>
                  <a:srgbClr val="FF0000"/>
                </a:solidFill>
              </a:rPr>
              <a:t>HO</a:t>
            </a:r>
            <a:endParaRPr lang="en-US" sz="2400" b="1" dirty="0">
              <a:solidFill>
                <a:srgbClr val="FF0000"/>
              </a:solidFill>
            </a:endParaRPr>
          </a:p>
        </p:txBody>
      </p:sp>
      <p:sp>
        <p:nvSpPr>
          <p:cNvPr id="4" name="TextBox 3"/>
          <p:cNvSpPr txBox="1"/>
          <p:nvPr/>
        </p:nvSpPr>
        <p:spPr>
          <a:xfrm>
            <a:off x="381000" y="1062335"/>
            <a:ext cx="838200" cy="461665"/>
          </a:xfrm>
          <a:prstGeom prst="rect">
            <a:avLst/>
          </a:prstGeom>
          <a:noFill/>
        </p:spPr>
        <p:txBody>
          <a:bodyPr wrap="square" rtlCol="0">
            <a:spAutoFit/>
          </a:bodyPr>
          <a:lstStyle/>
          <a:p>
            <a:r>
              <a:rPr lang="en-US" sz="2400" b="1" dirty="0" smtClean="0">
                <a:solidFill>
                  <a:srgbClr val="FF0000"/>
                </a:solidFill>
              </a:rPr>
              <a:t>HE</a:t>
            </a:r>
            <a:endParaRPr lang="en-US" sz="2400" b="1" dirty="0">
              <a:solidFill>
                <a:srgbClr val="FF0000"/>
              </a:solidFill>
            </a:endParaRPr>
          </a:p>
        </p:txBody>
      </p:sp>
      <p:sp>
        <p:nvSpPr>
          <p:cNvPr id="5" name="TextBox 4"/>
          <p:cNvSpPr txBox="1"/>
          <p:nvPr/>
        </p:nvSpPr>
        <p:spPr>
          <a:xfrm>
            <a:off x="381000" y="1443335"/>
            <a:ext cx="838200" cy="461665"/>
          </a:xfrm>
          <a:prstGeom prst="rect">
            <a:avLst/>
          </a:prstGeom>
          <a:noFill/>
        </p:spPr>
        <p:txBody>
          <a:bodyPr wrap="square" rtlCol="0">
            <a:spAutoFit/>
          </a:bodyPr>
          <a:lstStyle/>
          <a:p>
            <a:r>
              <a:rPr lang="en-US" sz="2400" b="1" dirty="0" smtClean="0">
                <a:solidFill>
                  <a:srgbClr val="FF0000"/>
                </a:solidFill>
              </a:rPr>
              <a:t>HE</a:t>
            </a:r>
            <a:endParaRPr lang="en-US" sz="2400" b="1" dirty="0">
              <a:solidFill>
                <a:srgbClr val="FF0000"/>
              </a:solidFill>
            </a:endParaRPr>
          </a:p>
        </p:txBody>
      </p:sp>
      <p:sp>
        <p:nvSpPr>
          <p:cNvPr id="6" name="TextBox 5"/>
          <p:cNvSpPr txBox="1"/>
          <p:nvPr/>
        </p:nvSpPr>
        <p:spPr>
          <a:xfrm>
            <a:off x="381000" y="1748135"/>
            <a:ext cx="838200" cy="461665"/>
          </a:xfrm>
          <a:prstGeom prst="rect">
            <a:avLst/>
          </a:prstGeom>
          <a:noFill/>
        </p:spPr>
        <p:txBody>
          <a:bodyPr wrap="square" rtlCol="0">
            <a:spAutoFit/>
          </a:bodyPr>
          <a:lstStyle/>
          <a:p>
            <a:r>
              <a:rPr lang="en-US" sz="2400" b="1" dirty="0" smtClean="0">
                <a:solidFill>
                  <a:srgbClr val="FF0000"/>
                </a:solidFill>
              </a:rPr>
              <a:t>HE</a:t>
            </a:r>
            <a:endParaRPr lang="en-US" sz="2400" b="1" dirty="0">
              <a:solidFill>
                <a:srgbClr val="FF0000"/>
              </a:solidFill>
            </a:endParaRPr>
          </a:p>
        </p:txBody>
      </p:sp>
      <p:sp>
        <p:nvSpPr>
          <p:cNvPr id="7" name="TextBox 6"/>
          <p:cNvSpPr txBox="1"/>
          <p:nvPr/>
        </p:nvSpPr>
        <p:spPr>
          <a:xfrm>
            <a:off x="2438400" y="685800"/>
            <a:ext cx="838200" cy="461665"/>
          </a:xfrm>
          <a:prstGeom prst="rect">
            <a:avLst/>
          </a:prstGeom>
          <a:noFill/>
        </p:spPr>
        <p:txBody>
          <a:bodyPr wrap="square" rtlCol="0">
            <a:spAutoFit/>
          </a:bodyPr>
          <a:lstStyle/>
          <a:p>
            <a:r>
              <a:rPr lang="en-US" sz="2400" b="1" dirty="0" smtClean="0">
                <a:solidFill>
                  <a:srgbClr val="FF0000"/>
                </a:solidFill>
              </a:rPr>
              <a:t>HE</a:t>
            </a:r>
            <a:endParaRPr lang="en-US" sz="2400" b="1" dirty="0">
              <a:solidFill>
                <a:srgbClr val="FF0000"/>
              </a:solidFill>
            </a:endParaRPr>
          </a:p>
        </p:txBody>
      </p:sp>
      <p:sp>
        <p:nvSpPr>
          <p:cNvPr id="8" name="TextBox 7"/>
          <p:cNvSpPr txBox="1"/>
          <p:nvPr/>
        </p:nvSpPr>
        <p:spPr>
          <a:xfrm>
            <a:off x="2438400" y="1066800"/>
            <a:ext cx="838200" cy="461665"/>
          </a:xfrm>
          <a:prstGeom prst="rect">
            <a:avLst/>
          </a:prstGeom>
          <a:noFill/>
        </p:spPr>
        <p:txBody>
          <a:bodyPr wrap="square" rtlCol="0">
            <a:spAutoFit/>
          </a:bodyPr>
          <a:lstStyle/>
          <a:p>
            <a:r>
              <a:rPr lang="en-US" sz="2400" b="1" dirty="0" smtClean="0">
                <a:solidFill>
                  <a:srgbClr val="FF0000"/>
                </a:solidFill>
              </a:rPr>
              <a:t>HO</a:t>
            </a:r>
            <a:endParaRPr lang="en-US" sz="2400" b="1" dirty="0">
              <a:solidFill>
                <a:srgbClr val="FF0000"/>
              </a:solidFill>
            </a:endParaRPr>
          </a:p>
        </p:txBody>
      </p:sp>
      <p:sp>
        <p:nvSpPr>
          <p:cNvPr id="9" name="TextBox 8"/>
          <p:cNvSpPr txBox="1"/>
          <p:nvPr/>
        </p:nvSpPr>
        <p:spPr>
          <a:xfrm>
            <a:off x="2514600" y="1371600"/>
            <a:ext cx="838200" cy="461665"/>
          </a:xfrm>
          <a:prstGeom prst="rect">
            <a:avLst/>
          </a:prstGeom>
          <a:noFill/>
        </p:spPr>
        <p:txBody>
          <a:bodyPr wrap="square" rtlCol="0">
            <a:spAutoFit/>
          </a:bodyPr>
          <a:lstStyle/>
          <a:p>
            <a:r>
              <a:rPr lang="en-US" sz="2400" b="1" dirty="0" smtClean="0">
                <a:solidFill>
                  <a:srgbClr val="FF0000"/>
                </a:solidFill>
              </a:rPr>
              <a:t>HO</a:t>
            </a:r>
            <a:endParaRPr lang="en-US" sz="2400" b="1" dirty="0">
              <a:solidFill>
                <a:srgbClr val="FF0000"/>
              </a:solidFill>
            </a:endParaRPr>
          </a:p>
        </p:txBody>
      </p:sp>
      <p:sp>
        <p:nvSpPr>
          <p:cNvPr id="10" name="TextBox 9"/>
          <p:cNvSpPr txBox="1"/>
          <p:nvPr/>
        </p:nvSpPr>
        <p:spPr>
          <a:xfrm>
            <a:off x="2590800" y="1671935"/>
            <a:ext cx="838200" cy="461665"/>
          </a:xfrm>
          <a:prstGeom prst="rect">
            <a:avLst/>
          </a:prstGeom>
          <a:noFill/>
        </p:spPr>
        <p:txBody>
          <a:bodyPr wrap="square" rtlCol="0">
            <a:spAutoFit/>
          </a:bodyPr>
          <a:lstStyle/>
          <a:p>
            <a:r>
              <a:rPr lang="en-US" sz="2400" b="1" dirty="0" smtClean="0">
                <a:solidFill>
                  <a:srgbClr val="FF0000"/>
                </a:solidFill>
              </a:rPr>
              <a:t>HO</a:t>
            </a:r>
            <a:endParaRPr lang="en-US" sz="2400" b="1" dirty="0">
              <a:solidFill>
                <a:srgbClr val="FF0000"/>
              </a:solidFill>
            </a:endParaRPr>
          </a:p>
        </p:txBody>
      </p:sp>
      <p:sp>
        <p:nvSpPr>
          <p:cNvPr id="11" name="TextBox 10"/>
          <p:cNvSpPr txBox="1"/>
          <p:nvPr/>
        </p:nvSpPr>
        <p:spPr>
          <a:xfrm>
            <a:off x="4648200" y="685800"/>
            <a:ext cx="838200" cy="461665"/>
          </a:xfrm>
          <a:prstGeom prst="rect">
            <a:avLst/>
          </a:prstGeom>
          <a:noFill/>
        </p:spPr>
        <p:txBody>
          <a:bodyPr wrap="square" rtlCol="0">
            <a:spAutoFit/>
          </a:bodyPr>
          <a:lstStyle/>
          <a:p>
            <a:r>
              <a:rPr lang="en-US" sz="2400" b="1" dirty="0" smtClean="0">
                <a:solidFill>
                  <a:srgbClr val="FF0000"/>
                </a:solidFill>
              </a:rPr>
              <a:t>HE</a:t>
            </a:r>
            <a:endParaRPr lang="en-US" sz="2400" b="1" dirty="0">
              <a:solidFill>
                <a:srgbClr val="FF0000"/>
              </a:solidFill>
            </a:endParaRPr>
          </a:p>
        </p:txBody>
      </p:sp>
      <p:sp>
        <p:nvSpPr>
          <p:cNvPr id="12" name="TextBox 11"/>
          <p:cNvSpPr txBox="1"/>
          <p:nvPr/>
        </p:nvSpPr>
        <p:spPr>
          <a:xfrm>
            <a:off x="4648200" y="1062335"/>
            <a:ext cx="838200" cy="461665"/>
          </a:xfrm>
          <a:prstGeom prst="rect">
            <a:avLst/>
          </a:prstGeom>
          <a:noFill/>
        </p:spPr>
        <p:txBody>
          <a:bodyPr wrap="square" rtlCol="0">
            <a:spAutoFit/>
          </a:bodyPr>
          <a:lstStyle/>
          <a:p>
            <a:r>
              <a:rPr lang="en-US" sz="2400" b="1" dirty="0" smtClean="0">
                <a:solidFill>
                  <a:srgbClr val="FF0000"/>
                </a:solidFill>
              </a:rPr>
              <a:t>HE</a:t>
            </a:r>
            <a:endParaRPr lang="en-US" sz="2400" b="1" dirty="0">
              <a:solidFill>
                <a:srgbClr val="FF0000"/>
              </a:solidFill>
            </a:endParaRPr>
          </a:p>
        </p:txBody>
      </p:sp>
      <p:sp>
        <p:nvSpPr>
          <p:cNvPr id="13" name="TextBox 12"/>
          <p:cNvSpPr txBox="1"/>
          <p:nvPr/>
        </p:nvSpPr>
        <p:spPr>
          <a:xfrm>
            <a:off x="4648200" y="1367135"/>
            <a:ext cx="838200" cy="461665"/>
          </a:xfrm>
          <a:prstGeom prst="rect">
            <a:avLst/>
          </a:prstGeom>
          <a:noFill/>
        </p:spPr>
        <p:txBody>
          <a:bodyPr wrap="square" rtlCol="0">
            <a:spAutoFit/>
          </a:bodyPr>
          <a:lstStyle/>
          <a:p>
            <a:r>
              <a:rPr lang="en-US" sz="2400" b="1" dirty="0" smtClean="0">
                <a:solidFill>
                  <a:srgbClr val="FF0000"/>
                </a:solidFill>
              </a:rPr>
              <a:t>HO</a:t>
            </a:r>
            <a:endParaRPr lang="en-US" sz="2400" b="1" dirty="0">
              <a:solidFill>
                <a:srgbClr val="FF0000"/>
              </a:solidFill>
            </a:endParaRPr>
          </a:p>
        </p:txBody>
      </p:sp>
      <p:sp>
        <p:nvSpPr>
          <p:cNvPr id="14" name="TextBox 13"/>
          <p:cNvSpPr txBox="1"/>
          <p:nvPr/>
        </p:nvSpPr>
        <p:spPr>
          <a:xfrm>
            <a:off x="4648200" y="1671935"/>
            <a:ext cx="838200" cy="461665"/>
          </a:xfrm>
          <a:prstGeom prst="rect">
            <a:avLst/>
          </a:prstGeom>
          <a:noFill/>
        </p:spPr>
        <p:txBody>
          <a:bodyPr wrap="square" rtlCol="0">
            <a:spAutoFit/>
          </a:bodyPr>
          <a:lstStyle/>
          <a:p>
            <a:r>
              <a:rPr lang="en-US" sz="2400" b="1" dirty="0" smtClean="0">
                <a:solidFill>
                  <a:srgbClr val="FF0000"/>
                </a:solidFill>
              </a:rPr>
              <a:t>HE</a:t>
            </a:r>
            <a:endParaRPr lang="en-US" sz="2400" b="1" dirty="0">
              <a:solidFill>
                <a:srgbClr val="FF0000"/>
              </a:solidFill>
            </a:endParaRPr>
          </a:p>
        </p:txBody>
      </p:sp>
      <p:sp>
        <p:nvSpPr>
          <p:cNvPr id="15" name="TextBox 14"/>
          <p:cNvSpPr txBox="1"/>
          <p:nvPr/>
        </p:nvSpPr>
        <p:spPr>
          <a:xfrm>
            <a:off x="7010400" y="685800"/>
            <a:ext cx="838200" cy="461665"/>
          </a:xfrm>
          <a:prstGeom prst="rect">
            <a:avLst/>
          </a:prstGeom>
          <a:noFill/>
        </p:spPr>
        <p:txBody>
          <a:bodyPr wrap="square" rtlCol="0">
            <a:spAutoFit/>
          </a:bodyPr>
          <a:lstStyle/>
          <a:p>
            <a:r>
              <a:rPr lang="en-US" sz="2400" b="1" dirty="0" smtClean="0">
                <a:solidFill>
                  <a:srgbClr val="FF0000"/>
                </a:solidFill>
              </a:rPr>
              <a:t>HE</a:t>
            </a:r>
            <a:endParaRPr lang="en-US" sz="2400" b="1" dirty="0">
              <a:solidFill>
                <a:srgbClr val="FF0000"/>
              </a:solidFill>
            </a:endParaRPr>
          </a:p>
        </p:txBody>
      </p:sp>
      <p:sp>
        <p:nvSpPr>
          <p:cNvPr id="16" name="TextBox 15"/>
          <p:cNvSpPr txBox="1"/>
          <p:nvPr/>
        </p:nvSpPr>
        <p:spPr>
          <a:xfrm>
            <a:off x="6934200" y="990600"/>
            <a:ext cx="838200" cy="461665"/>
          </a:xfrm>
          <a:prstGeom prst="rect">
            <a:avLst/>
          </a:prstGeom>
          <a:noFill/>
        </p:spPr>
        <p:txBody>
          <a:bodyPr wrap="square" rtlCol="0">
            <a:spAutoFit/>
          </a:bodyPr>
          <a:lstStyle/>
          <a:p>
            <a:r>
              <a:rPr lang="en-US" sz="2400" b="1" dirty="0" smtClean="0">
                <a:solidFill>
                  <a:srgbClr val="FF0000"/>
                </a:solidFill>
              </a:rPr>
              <a:t>HO</a:t>
            </a:r>
            <a:endParaRPr lang="en-US" sz="2400" b="1" dirty="0">
              <a:solidFill>
                <a:srgbClr val="FF0000"/>
              </a:solidFill>
            </a:endParaRPr>
          </a:p>
        </p:txBody>
      </p:sp>
      <p:sp>
        <p:nvSpPr>
          <p:cNvPr id="17" name="TextBox 16"/>
          <p:cNvSpPr txBox="1"/>
          <p:nvPr/>
        </p:nvSpPr>
        <p:spPr>
          <a:xfrm>
            <a:off x="7010400" y="1367135"/>
            <a:ext cx="838200" cy="461665"/>
          </a:xfrm>
          <a:prstGeom prst="rect">
            <a:avLst/>
          </a:prstGeom>
          <a:noFill/>
        </p:spPr>
        <p:txBody>
          <a:bodyPr wrap="square" rtlCol="0">
            <a:spAutoFit/>
          </a:bodyPr>
          <a:lstStyle/>
          <a:p>
            <a:r>
              <a:rPr lang="en-US" sz="2400" b="1" dirty="0" smtClean="0">
                <a:solidFill>
                  <a:srgbClr val="FF0000"/>
                </a:solidFill>
              </a:rPr>
              <a:t>HO</a:t>
            </a:r>
            <a:endParaRPr lang="en-US" sz="2400" b="1" dirty="0">
              <a:solidFill>
                <a:srgbClr val="FF0000"/>
              </a:solidFill>
            </a:endParaRPr>
          </a:p>
        </p:txBody>
      </p:sp>
      <p:sp>
        <p:nvSpPr>
          <p:cNvPr id="18" name="TextBox 17"/>
          <p:cNvSpPr txBox="1"/>
          <p:nvPr/>
        </p:nvSpPr>
        <p:spPr>
          <a:xfrm>
            <a:off x="7010400" y="1671935"/>
            <a:ext cx="838200" cy="461665"/>
          </a:xfrm>
          <a:prstGeom prst="rect">
            <a:avLst/>
          </a:prstGeom>
          <a:noFill/>
        </p:spPr>
        <p:txBody>
          <a:bodyPr wrap="square" rtlCol="0">
            <a:spAutoFit/>
          </a:bodyPr>
          <a:lstStyle/>
          <a:p>
            <a:r>
              <a:rPr lang="en-US" sz="2400" b="1" dirty="0" smtClean="0">
                <a:solidFill>
                  <a:srgbClr val="FF0000"/>
                </a:solidFill>
              </a:rPr>
              <a:t>HE</a:t>
            </a:r>
            <a:endParaRPr lang="en-US" sz="2400" b="1" dirty="0">
              <a:solidFill>
                <a:srgbClr val="FF0000"/>
              </a:solidFill>
            </a:endParaRPr>
          </a:p>
        </p:txBody>
      </p:sp>
      <p:sp>
        <p:nvSpPr>
          <p:cNvPr id="19" name="TextBox 18"/>
          <p:cNvSpPr txBox="1"/>
          <p:nvPr/>
        </p:nvSpPr>
        <p:spPr>
          <a:xfrm>
            <a:off x="457200" y="3805535"/>
            <a:ext cx="2400300" cy="461665"/>
          </a:xfrm>
          <a:prstGeom prst="rect">
            <a:avLst/>
          </a:prstGeom>
          <a:noFill/>
        </p:spPr>
        <p:txBody>
          <a:bodyPr wrap="square" rtlCol="0">
            <a:spAutoFit/>
          </a:bodyPr>
          <a:lstStyle/>
          <a:p>
            <a:r>
              <a:rPr lang="en-US" sz="2400" b="1" dirty="0" smtClean="0">
                <a:solidFill>
                  <a:srgbClr val="FF0000"/>
                </a:solidFill>
              </a:rPr>
              <a:t>purple</a:t>
            </a:r>
            <a:endParaRPr lang="en-US" sz="2400" b="1" dirty="0">
              <a:solidFill>
                <a:srgbClr val="FF0000"/>
              </a:solidFill>
            </a:endParaRPr>
          </a:p>
        </p:txBody>
      </p:sp>
      <p:sp>
        <p:nvSpPr>
          <p:cNvPr id="20" name="TextBox 19"/>
          <p:cNvSpPr txBox="1"/>
          <p:nvPr/>
        </p:nvSpPr>
        <p:spPr>
          <a:xfrm>
            <a:off x="457200" y="4186535"/>
            <a:ext cx="1828800" cy="461665"/>
          </a:xfrm>
          <a:prstGeom prst="rect">
            <a:avLst/>
          </a:prstGeom>
          <a:noFill/>
        </p:spPr>
        <p:txBody>
          <a:bodyPr wrap="square" rtlCol="0">
            <a:spAutoFit/>
          </a:bodyPr>
          <a:lstStyle/>
          <a:p>
            <a:r>
              <a:rPr lang="en-US" sz="2400" b="1" dirty="0" smtClean="0">
                <a:solidFill>
                  <a:srgbClr val="FF0000"/>
                </a:solidFill>
              </a:rPr>
              <a:t>purple</a:t>
            </a:r>
            <a:endParaRPr lang="en-US" sz="2400" b="1" dirty="0">
              <a:solidFill>
                <a:srgbClr val="FF0000"/>
              </a:solidFill>
            </a:endParaRPr>
          </a:p>
        </p:txBody>
      </p:sp>
      <p:sp>
        <p:nvSpPr>
          <p:cNvPr id="21" name="TextBox 20"/>
          <p:cNvSpPr txBox="1"/>
          <p:nvPr/>
        </p:nvSpPr>
        <p:spPr>
          <a:xfrm>
            <a:off x="457200" y="4491335"/>
            <a:ext cx="1524000" cy="461665"/>
          </a:xfrm>
          <a:prstGeom prst="rect">
            <a:avLst/>
          </a:prstGeom>
          <a:noFill/>
        </p:spPr>
        <p:txBody>
          <a:bodyPr wrap="square" rtlCol="0">
            <a:spAutoFit/>
          </a:bodyPr>
          <a:lstStyle/>
          <a:p>
            <a:r>
              <a:rPr lang="en-US" sz="2400" b="1" dirty="0" smtClean="0">
                <a:solidFill>
                  <a:srgbClr val="FF0000"/>
                </a:solidFill>
              </a:rPr>
              <a:t>white</a:t>
            </a:r>
            <a:endParaRPr lang="en-US" sz="2400" b="1" dirty="0">
              <a:solidFill>
                <a:srgbClr val="FF0000"/>
              </a:solidFill>
            </a:endParaRPr>
          </a:p>
        </p:txBody>
      </p:sp>
      <p:sp>
        <p:nvSpPr>
          <p:cNvPr id="25" name="TextBox 24"/>
          <p:cNvSpPr txBox="1"/>
          <p:nvPr/>
        </p:nvSpPr>
        <p:spPr>
          <a:xfrm>
            <a:off x="5181600" y="3581400"/>
            <a:ext cx="1828800" cy="461665"/>
          </a:xfrm>
          <a:prstGeom prst="rect">
            <a:avLst/>
          </a:prstGeom>
          <a:noFill/>
        </p:spPr>
        <p:txBody>
          <a:bodyPr wrap="square" rtlCol="0">
            <a:spAutoFit/>
          </a:bodyPr>
          <a:lstStyle/>
          <a:p>
            <a:r>
              <a:rPr lang="en-US" sz="2400" b="1" dirty="0" smtClean="0">
                <a:solidFill>
                  <a:srgbClr val="FF0000"/>
                </a:solidFill>
              </a:rPr>
              <a:t>brown</a:t>
            </a:r>
            <a:endParaRPr lang="en-US" sz="2400" b="1" dirty="0">
              <a:solidFill>
                <a:srgbClr val="FF0000"/>
              </a:solidFill>
            </a:endParaRPr>
          </a:p>
        </p:txBody>
      </p:sp>
      <p:sp>
        <p:nvSpPr>
          <p:cNvPr id="26" name="TextBox 25"/>
          <p:cNvSpPr txBox="1"/>
          <p:nvPr/>
        </p:nvSpPr>
        <p:spPr>
          <a:xfrm>
            <a:off x="5257800" y="3886200"/>
            <a:ext cx="1447800" cy="461665"/>
          </a:xfrm>
          <a:prstGeom prst="rect">
            <a:avLst/>
          </a:prstGeom>
          <a:noFill/>
        </p:spPr>
        <p:txBody>
          <a:bodyPr wrap="square" rtlCol="0">
            <a:spAutoFit/>
          </a:bodyPr>
          <a:lstStyle/>
          <a:p>
            <a:r>
              <a:rPr lang="en-US" sz="2400" b="1" dirty="0" smtClean="0">
                <a:solidFill>
                  <a:srgbClr val="FF0000"/>
                </a:solidFill>
              </a:rPr>
              <a:t>brown</a:t>
            </a:r>
            <a:endParaRPr lang="en-US" sz="2400" b="1" dirty="0">
              <a:solidFill>
                <a:srgbClr val="FF0000"/>
              </a:solidFill>
            </a:endParaRPr>
          </a:p>
        </p:txBody>
      </p:sp>
      <p:sp>
        <p:nvSpPr>
          <p:cNvPr id="27" name="TextBox 26"/>
          <p:cNvSpPr txBox="1"/>
          <p:nvPr/>
        </p:nvSpPr>
        <p:spPr>
          <a:xfrm>
            <a:off x="5257800" y="4262735"/>
            <a:ext cx="838200" cy="461665"/>
          </a:xfrm>
          <a:prstGeom prst="rect">
            <a:avLst/>
          </a:prstGeom>
          <a:noFill/>
        </p:spPr>
        <p:txBody>
          <a:bodyPr wrap="square" rtlCol="0">
            <a:spAutoFit/>
          </a:bodyPr>
          <a:lstStyle/>
          <a:p>
            <a:r>
              <a:rPr lang="en-US" sz="2400" b="1" dirty="0" smtClean="0">
                <a:solidFill>
                  <a:srgbClr val="FF0000"/>
                </a:solidFill>
              </a:rPr>
              <a:t>blue</a:t>
            </a:r>
            <a:endParaRPr lang="en-US" sz="2400" b="1" dirty="0">
              <a:solidFill>
                <a:srgbClr val="FF0000"/>
              </a:solidFill>
            </a:endParaRPr>
          </a:p>
        </p:txBody>
      </p:sp>
    </p:spTree>
    <p:extLst>
      <p:ext uri="{BB962C8B-B14F-4D97-AF65-F5344CB8AC3E}">
        <p14:creationId xmlns:p14="http://schemas.microsoft.com/office/powerpoint/2010/main" val="184250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5" grpId="0"/>
      <p:bldP spid="26" grpId="0"/>
      <p:bldP spid="27"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381000"/>
            <a:ext cx="9187267" cy="5334000"/>
          </a:xfrm>
          <a:prstGeom prst="rect">
            <a:avLst/>
          </a:prstGeom>
        </p:spPr>
      </p:pic>
      <p:sp>
        <p:nvSpPr>
          <p:cNvPr id="3" name="Rectangle 2"/>
          <p:cNvSpPr/>
          <p:nvPr/>
        </p:nvSpPr>
        <p:spPr>
          <a:xfrm>
            <a:off x="3336883" y="1447800"/>
            <a:ext cx="481221"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H</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4" name="Rectangle 3"/>
          <p:cNvSpPr/>
          <p:nvPr/>
        </p:nvSpPr>
        <p:spPr>
          <a:xfrm>
            <a:off x="5773531" y="1524000"/>
            <a:ext cx="434735"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h</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1828800" y="2388358"/>
            <a:ext cx="481221"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H</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6" name="Rectangle 5"/>
          <p:cNvSpPr/>
          <p:nvPr/>
        </p:nvSpPr>
        <p:spPr>
          <a:xfrm>
            <a:off x="1852043" y="3581400"/>
            <a:ext cx="434735"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h</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3188604" y="2017790"/>
            <a:ext cx="777778"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HH</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8" name="Rectangle 7"/>
          <p:cNvSpPr/>
          <p:nvPr/>
        </p:nvSpPr>
        <p:spPr>
          <a:xfrm>
            <a:off x="5625252" y="2035987"/>
            <a:ext cx="731290" cy="584775"/>
          </a:xfrm>
          <a:prstGeom prst="rect">
            <a:avLst/>
          </a:prstGeom>
          <a:noFill/>
        </p:spPr>
        <p:txBody>
          <a:bodyPr wrap="none" lIns="91440" tIns="45720" rIns="91440" bIns="45720">
            <a:spAutoFit/>
          </a:bodyPr>
          <a:lstStyle/>
          <a:p>
            <a:pPr algn="ctr"/>
            <a:r>
              <a:rPr lang="en-US" sz="3200" b="1" dirty="0" err="1" smtClean="0">
                <a:ln w="22225">
                  <a:solidFill>
                    <a:schemeClr val="accent2"/>
                  </a:solidFill>
                  <a:prstDash val="solid"/>
                </a:ln>
                <a:solidFill>
                  <a:schemeClr val="accent2">
                    <a:lumMod val="40000"/>
                    <a:lumOff val="60000"/>
                  </a:schemeClr>
                </a:solidFill>
              </a:rPr>
              <a:t>Hh</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a:off x="3211848" y="3296405"/>
            <a:ext cx="731290" cy="584775"/>
          </a:xfrm>
          <a:prstGeom prst="rect">
            <a:avLst/>
          </a:prstGeom>
          <a:noFill/>
        </p:spPr>
        <p:txBody>
          <a:bodyPr wrap="none" lIns="91440" tIns="45720" rIns="91440" bIns="45720">
            <a:spAutoFit/>
          </a:bodyPr>
          <a:lstStyle/>
          <a:p>
            <a:pPr algn="ctr"/>
            <a:r>
              <a:rPr lang="en-US" sz="3200" b="1" dirty="0" err="1" smtClean="0">
                <a:ln w="22225">
                  <a:solidFill>
                    <a:schemeClr val="accent2"/>
                  </a:solidFill>
                  <a:prstDash val="solid"/>
                </a:ln>
                <a:solidFill>
                  <a:schemeClr val="accent2">
                    <a:lumMod val="40000"/>
                    <a:lumOff val="60000"/>
                  </a:schemeClr>
                </a:solidFill>
              </a:rPr>
              <a:t>Hh</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5632065" y="3165266"/>
            <a:ext cx="684804" cy="584775"/>
          </a:xfrm>
          <a:prstGeom prst="rect">
            <a:avLst/>
          </a:prstGeom>
          <a:noFill/>
        </p:spPr>
        <p:txBody>
          <a:bodyPr wrap="none" lIns="91440" tIns="45720" rIns="91440" bIns="45720">
            <a:spAutoFit/>
          </a:bodyPr>
          <a:lstStyle/>
          <a:p>
            <a:pPr algn="ctr"/>
            <a:r>
              <a:rPr lang="en-US" sz="3200" b="1" dirty="0" err="1" smtClean="0">
                <a:ln w="22225">
                  <a:solidFill>
                    <a:schemeClr val="accent2"/>
                  </a:solidFill>
                  <a:prstDash val="solid"/>
                </a:ln>
                <a:solidFill>
                  <a:schemeClr val="accent2">
                    <a:lumMod val="40000"/>
                    <a:lumOff val="60000"/>
                  </a:schemeClr>
                </a:solidFill>
              </a:rPr>
              <a:t>hh</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1" name="Rectangle 10"/>
          <p:cNvSpPr/>
          <p:nvPr/>
        </p:nvSpPr>
        <p:spPr>
          <a:xfrm>
            <a:off x="2475910" y="2648900"/>
            <a:ext cx="2203167"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Widow’s peak</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12" name="Rectangle 11"/>
          <p:cNvSpPr/>
          <p:nvPr/>
        </p:nvSpPr>
        <p:spPr>
          <a:xfrm>
            <a:off x="4845100" y="2701279"/>
            <a:ext cx="2203167" cy="461665"/>
          </a:xfrm>
          <a:prstGeom prst="rect">
            <a:avLst/>
          </a:prstGeom>
          <a:noFill/>
        </p:spPr>
        <p:txBody>
          <a:bodyPr wrap="none" lIns="91440" tIns="45720" rIns="91440" bIns="45720">
            <a:spAutoFit/>
          </a:bodyPr>
          <a:lstStyle/>
          <a:p>
            <a:pPr lvl="0" algn="ctr"/>
            <a:r>
              <a:rPr lang="en-US" sz="2400" b="1" dirty="0">
                <a:ln w="22225">
                  <a:solidFill>
                    <a:srgbClr val="C0504D"/>
                  </a:solidFill>
                  <a:prstDash val="solid"/>
                </a:ln>
                <a:solidFill>
                  <a:srgbClr val="C0504D">
                    <a:lumMod val="40000"/>
                    <a:lumOff val="60000"/>
                  </a:srgbClr>
                </a:solidFill>
              </a:rPr>
              <a:t>Widow’s peak</a:t>
            </a:r>
          </a:p>
        </p:txBody>
      </p:sp>
      <p:sp>
        <p:nvSpPr>
          <p:cNvPr id="13" name="Rectangle 12"/>
          <p:cNvSpPr/>
          <p:nvPr/>
        </p:nvSpPr>
        <p:spPr>
          <a:xfrm>
            <a:off x="2475909" y="3871122"/>
            <a:ext cx="2203167" cy="461665"/>
          </a:xfrm>
          <a:prstGeom prst="rect">
            <a:avLst/>
          </a:prstGeom>
          <a:noFill/>
        </p:spPr>
        <p:txBody>
          <a:bodyPr wrap="none" lIns="91440" tIns="45720" rIns="91440" bIns="45720">
            <a:spAutoFit/>
          </a:bodyPr>
          <a:lstStyle/>
          <a:p>
            <a:pPr lvl="0" algn="ctr"/>
            <a:r>
              <a:rPr lang="en-US" sz="2400" b="1" dirty="0">
                <a:ln w="22225">
                  <a:solidFill>
                    <a:srgbClr val="C0504D"/>
                  </a:solidFill>
                  <a:prstDash val="solid"/>
                </a:ln>
                <a:solidFill>
                  <a:srgbClr val="C0504D">
                    <a:lumMod val="40000"/>
                    <a:lumOff val="60000"/>
                  </a:srgbClr>
                </a:solidFill>
              </a:rPr>
              <a:t>Widow’s peak</a:t>
            </a:r>
          </a:p>
        </p:txBody>
      </p:sp>
      <p:sp>
        <p:nvSpPr>
          <p:cNvPr id="14" name="Rectangle 13"/>
          <p:cNvSpPr/>
          <p:nvPr/>
        </p:nvSpPr>
        <p:spPr>
          <a:xfrm>
            <a:off x="5274996" y="3607974"/>
            <a:ext cx="1431802" cy="830997"/>
          </a:xfrm>
          <a:prstGeom prst="rect">
            <a:avLst/>
          </a:prstGeom>
          <a:noFill/>
        </p:spPr>
        <p:txBody>
          <a:bodyPr wrap="none" lIns="91440" tIns="45720" rIns="91440" bIns="45720">
            <a:spAutoFit/>
          </a:bodyPr>
          <a:lstStyle/>
          <a:p>
            <a:pPr lvl="0" algn="ctr"/>
            <a:r>
              <a:rPr lang="en-US" sz="2400" b="1" dirty="0" smtClean="0">
                <a:ln w="22225">
                  <a:solidFill>
                    <a:srgbClr val="C0504D"/>
                  </a:solidFill>
                  <a:prstDash val="solid"/>
                </a:ln>
                <a:solidFill>
                  <a:srgbClr val="C0504D">
                    <a:lumMod val="40000"/>
                    <a:lumOff val="60000"/>
                  </a:srgbClr>
                </a:solidFill>
              </a:rPr>
              <a:t>Straight </a:t>
            </a:r>
          </a:p>
          <a:p>
            <a:pPr lvl="0" algn="ctr"/>
            <a:r>
              <a:rPr lang="en-US" sz="2400" b="1" dirty="0" smtClean="0">
                <a:ln w="22225">
                  <a:solidFill>
                    <a:srgbClr val="C0504D"/>
                  </a:solidFill>
                  <a:prstDash val="solid"/>
                </a:ln>
                <a:solidFill>
                  <a:srgbClr val="C0504D">
                    <a:lumMod val="40000"/>
                    <a:lumOff val="60000"/>
                  </a:srgbClr>
                </a:solidFill>
              </a:rPr>
              <a:t>hairline</a:t>
            </a:r>
            <a:endParaRPr lang="en-US" sz="2400" b="1" dirty="0">
              <a:ln w="22225">
                <a:solidFill>
                  <a:srgbClr val="C0504D"/>
                </a:solidFill>
                <a:prstDash val="solid"/>
              </a:ln>
              <a:solidFill>
                <a:srgbClr val="C0504D">
                  <a:lumMod val="40000"/>
                  <a:lumOff val="60000"/>
                </a:srgbClr>
              </a:solidFill>
            </a:endParaRPr>
          </a:p>
        </p:txBody>
      </p:sp>
      <p:sp>
        <p:nvSpPr>
          <p:cNvPr id="15" name="Rectangle 14"/>
          <p:cNvSpPr/>
          <p:nvPr/>
        </p:nvSpPr>
        <p:spPr>
          <a:xfrm>
            <a:off x="2286778" y="4817787"/>
            <a:ext cx="2100254"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75% or ¾ </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6" name="Rectangle 15"/>
          <p:cNvSpPr/>
          <p:nvPr/>
        </p:nvSpPr>
        <p:spPr>
          <a:xfrm>
            <a:off x="5274996" y="5210742"/>
            <a:ext cx="2100254"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25% or ¼ </a:t>
            </a:r>
            <a:endParaRPr lang="en-US" sz="3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86399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9771" y="332493"/>
            <a:ext cx="9144437" cy="5281279"/>
          </a:xfrm>
          <a:prstGeom prst="rect">
            <a:avLst/>
          </a:prstGeom>
        </p:spPr>
      </p:pic>
      <p:sp>
        <p:nvSpPr>
          <p:cNvPr id="3" name="Rectangle 2"/>
          <p:cNvSpPr/>
          <p:nvPr/>
        </p:nvSpPr>
        <p:spPr>
          <a:xfrm>
            <a:off x="3348103" y="1447800"/>
            <a:ext cx="458780"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4" name="Rectangle 3"/>
          <p:cNvSpPr/>
          <p:nvPr/>
        </p:nvSpPr>
        <p:spPr>
          <a:xfrm>
            <a:off x="5789627" y="1442113"/>
            <a:ext cx="412292"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1863264" y="2388358"/>
            <a:ext cx="412292"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6" name="Rectangle 5"/>
          <p:cNvSpPr/>
          <p:nvPr/>
        </p:nvSpPr>
        <p:spPr>
          <a:xfrm>
            <a:off x="1863264" y="3581400"/>
            <a:ext cx="412292"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3234289" y="2017790"/>
            <a:ext cx="686406" cy="584775"/>
          </a:xfrm>
          <a:prstGeom prst="rect">
            <a:avLst/>
          </a:prstGeom>
          <a:noFill/>
        </p:spPr>
        <p:txBody>
          <a:bodyPr wrap="none" lIns="91440" tIns="45720" rIns="91440" bIns="45720">
            <a:spAutoFit/>
          </a:bodyPr>
          <a:lstStyle/>
          <a:p>
            <a:pPr algn="ctr"/>
            <a:r>
              <a:rPr lang="en-US" sz="3200" b="1" dirty="0" err="1" smtClean="0">
                <a:ln w="22225">
                  <a:solidFill>
                    <a:schemeClr val="accent2"/>
                  </a:solidFill>
                  <a:prstDash val="solid"/>
                </a:ln>
                <a:solidFill>
                  <a:schemeClr val="accent2">
                    <a:lumMod val="40000"/>
                    <a:lumOff val="60000"/>
                  </a:schemeClr>
                </a:solidFill>
              </a:rPr>
              <a:t>Ee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8" name="Rectangle 7"/>
          <p:cNvSpPr/>
          <p:nvPr/>
        </p:nvSpPr>
        <p:spPr>
          <a:xfrm>
            <a:off x="5670937" y="2035987"/>
            <a:ext cx="639919" cy="584775"/>
          </a:xfrm>
          <a:prstGeom prst="rect">
            <a:avLst/>
          </a:prstGeom>
          <a:noFill/>
        </p:spPr>
        <p:txBody>
          <a:bodyPr wrap="none" lIns="91440" tIns="45720" rIns="91440" bIns="45720">
            <a:spAutoFit/>
          </a:bodyPr>
          <a:lstStyle/>
          <a:p>
            <a:pPr algn="ctr"/>
            <a:r>
              <a:rPr lang="en-US" sz="3200" b="1" dirty="0" err="1" smtClean="0">
                <a:ln w="22225">
                  <a:solidFill>
                    <a:schemeClr val="accent2"/>
                  </a:solidFill>
                  <a:prstDash val="solid"/>
                </a:ln>
                <a:solidFill>
                  <a:schemeClr val="accent2">
                    <a:lumMod val="40000"/>
                    <a:lumOff val="60000"/>
                  </a:schemeClr>
                </a:solidFill>
              </a:rPr>
              <a:t>ee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a:off x="3282302" y="3093759"/>
            <a:ext cx="686406" cy="584775"/>
          </a:xfrm>
          <a:prstGeom prst="rect">
            <a:avLst/>
          </a:prstGeom>
          <a:noFill/>
        </p:spPr>
        <p:txBody>
          <a:bodyPr wrap="none" lIns="91440" tIns="45720" rIns="91440" bIns="45720">
            <a:spAutoFit/>
          </a:bodyPr>
          <a:lstStyle/>
          <a:p>
            <a:pPr algn="ctr"/>
            <a:r>
              <a:rPr lang="en-US" sz="3200" b="1" dirty="0" err="1" smtClean="0">
                <a:ln w="22225">
                  <a:solidFill>
                    <a:schemeClr val="accent2"/>
                  </a:solidFill>
                  <a:prstDash val="solid"/>
                </a:ln>
                <a:solidFill>
                  <a:schemeClr val="accent2">
                    <a:lumMod val="40000"/>
                    <a:lumOff val="60000"/>
                  </a:schemeClr>
                </a:solidFill>
              </a:rPr>
              <a:t>Ee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5664836" y="3032637"/>
            <a:ext cx="639919" cy="584775"/>
          </a:xfrm>
          <a:prstGeom prst="rect">
            <a:avLst/>
          </a:prstGeom>
          <a:noFill/>
        </p:spPr>
        <p:txBody>
          <a:bodyPr wrap="none" lIns="91440" tIns="45720" rIns="91440" bIns="45720">
            <a:spAutoFit/>
          </a:bodyPr>
          <a:lstStyle/>
          <a:p>
            <a:pPr algn="ctr"/>
            <a:r>
              <a:rPr lang="en-US" sz="3200" b="1" dirty="0" err="1" smtClean="0">
                <a:ln w="22225">
                  <a:solidFill>
                    <a:schemeClr val="accent2"/>
                  </a:solidFill>
                  <a:prstDash val="solid"/>
                </a:ln>
                <a:solidFill>
                  <a:schemeClr val="accent2">
                    <a:lumMod val="40000"/>
                    <a:lumOff val="60000"/>
                  </a:schemeClr>
                </a:solidFill>
              </a:rPr>
              <a:t>ee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5" name="Rectangle 14"/>
          <p:cNvSpPr/>
          <p:nvPr/>
        </p:nvSpPr>
        <p:spPr>
          <a:xfrm>
            <a:off x="2918581" y="4609983"/>
            <a:ext cx="2100254"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50% or ½ </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6" name="Rectangle 15"/>
          <p:cNvSpPr/>
          <p:nvPr/>
        </p:nvSpPr>
        <p:spPr>
          <a:xfrm>
            <a:off x="7162800" y="5028997"/>
            <a:ext cx="2100254"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50% or ½ </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8" name="Rectangle 17"/>
          <p:cNvSpPr/>
          <p:nvPr/>
        </p:nvSpPr>
        <p:spPr>
          <a:xfrm>
            <a:off x="2646790" y="2648900"/>
            <a:ext cx="1861408"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Unattached</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4902864" y="2620762"/>
            <a:ext cx="1502334"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Attached</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20" name="Rectangle 19"/>
          <p:cNvSpPr/>
          <p:nvPr/>
        </p:nvSpPr>
        <p:spPr>
          <a:xfrm>
            <a:off x="2520160" y="3717872"/>
            <a:ext cx="1861408"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Unattached</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21" name="Rectangle 20"/>
          <p:cNvSpPr/>
          <p:nvPr/>
        </p:nvSpPr>
        <p:spPr>
          <a:xfrm>
            <a:off x="4913670" y="3715627"/>
            <a:ext cx="1502334"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Attached</a:t>
            </a:r>
            <a:endParaRPr lang="en-US"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7814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5" grpId="0"/>
      <p:bldP spid="16" grpId="0"/>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457200" y="133350"/>
            <a:ext cx="8229600" cy="1431925"/>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What if we DON’T have two heterozygous parents?</a:t>
            </a:r>
          </a:p>
        </p:txBody>
      </p:sp>
      <p:sp>
        <p:nvSpPr>
          <p:cNvPr id="35842"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a:solidFill>
                  <a:srgbClr val="FFFFFF"/>
                </a:solidFill>
                <a:effectLst>
                  <a:outerShdw blurRad="38100" dist="38100" dir="2700000" algn="tl">
                    <a:srgbClr val="000000"/>
                  </a:outerShdw>
                </a:effectLst>
                <a:latin typeface="+mn-lt"/>
              </a:rPr>
              <a:t> </a:t>
            </a:r>
          </a:p>
        </p:txBody>
      </p:sp>
      <p:pic>
        <p:nvPicPr>
          <p:cNvPr id="35843" name="Picture 3"/>
          <p:cNvPicPr>
            <a:picLocks noChangeAspect="1" noChangeArrowheads="1"/>
          </p:cNvPicPr>
          <p:nvPr/>
        </p:nvPicPr>
        <p:blipFill>
          <a:blip r:embed="rId3"/>
          <a:srcRect/>
          <a:stretch>
            <a:fillRect/>
          </a:stretch>
        </p:blipFill>
        <p:spPr bwMode="auto">
          <a:xfrm>
            <a:off x="4114800" y="3429000"/>
            <a:ext cx="793750" cy="1004888"/>
          </a:xfrm>
          <a:prstGeom prst="rect">
            <a:avLst/>
          </a:prstGeom>
          <a:noFill/>
          <a:ln w="9525">
            <a:noFill/>
            <a:miter lim="800000"/>
            <a:headEnd/>
            <a:tailEnd/>
          </a:ln>
        </p:spPr>
      </p:pic>
      <p:sp>
        <p:nvSpPr>
          <p:cNvPr id="35844" name="Text Box 4"/>
          <p:cNvSpPr txBox="1">
            <a:spLocks noChangeArrowheads="1"/>
          </p:cNvSpPr>
          <p:nvPr/>
        </p:nvSpPr>
        <p:spPr bwMode="auto">
          <a:xfrm>
            <a:off x="1447800" y="5410200"/>
            <a:ext cx="1905000" cy="642938"/>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161616"/>
                </a:solidFill>
                <a:ea typeface="ＭＳ Ｐゴシック"/>
                <a:cs typeface="ＭＳ Ｐゴシック"/>
              </a:rPr>
              <a:t>Heterozygous Purple Pea Plant</a:t>
            </a:r>
          </a:p>
        </p:txBody>
      </p:sp>
      <p:sp>
        <p:nvSpPr>
          <p:cNvPr id="35845" name="Text Box 5"/>
          <p:cNvSpPr txBox="1">
            <a:spLocks noChangeArrowheads="1"/>
          </p:cNvSpPr>
          <p:nvPr/>
        </p:nvSpPr>
        <p:spPr bwMode="auto">
          <a:xfrm>
            <a:off x="5668963" y="5487988"/>
            <a:ext cx="1905000" cy="642937"/>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161616"/>
                </a:solidFill>
                <a:ea typeface="ＭＳ Ｐゴシック"/>
                <a:cs typeface="ＭＳ Ｐゴシック"/>
              </a:rPr>
              <a:t>Homozygous White Pea Plant</a:t>
            </a:r>
          </a:p>
        </p:txBody>
      </p:sp>
      <p:pic>
        <p:nvPicPr>
          <p:cNvPr id="35846" name="Picture 6"/>
          <p:cNvPicPr>
            <a:picLocks noChangeAspect="1" noChangeArrowheads="1"/>
          </p:cNvPicPr>
          <p:nvPr/>
        </p:nvPicPr>
        <p:blipFill>
          <a:blip r:embed="rId4"/>
          <a:srcRect/>
          <a:stretch>
            <a:fillRect/>
          </a:stretch>
        </p:blipFill>
        <p:spPr bwMode="auto">
          <a:xfrm>
            <a:off x="1524000" y="1581150"/>
            <a:ext cx="5572125" cy="5276850"/>
          </a:xfrm>
          <a:prstGeom prst="rect">
            <a:avLst/>
          </a:prstGeom>
          <a:noFill/>
          <a:ln w="9525">
            <a:noFill/>
            <a:miter lim="800000"/>
            <a:headEnd/>
            <a:tailEnd/>
          </a:ln>
        </p:spPr>
      </p:pic>
      <p:sp>
        <p:nvSpPr>
          <p:cNvPr id="35847" name="Text Box 7"/>
          <p:cNvSpPr txBox="1">
            <a:spLocks noChangeArrowheads="1"/>
          </p:cNvSpPr>
          <p:nvPr/>
        </p:nvSpPr>
        <p:spPr bwMode="auto">
          <a:xfrm>
            <a:off x="3581400" y="2057400"/>
            <a:ext cx="457200" cy="398463"/>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161616"/>
                </a:solidFill>
                <a:ea typeface="ＭＳ Ｐゴシック"/>
                <a:cs typeface="ＭＳ Ｐゴシック"/>
              </a:rPr>
              <a:t>f</a:t>
            </a:r>
          </a:p>
        </p:txBody>
      </p:sp>
      <p:sp>
        <p:nvSpPr>
          <p:cNvPr id="35848" name="Text Box 8"/>
          <p:cNvSpPr txBox="1">
            <a:spLocks noChangeArrowheads="1"/>
          </p:cNvSpPr>
          <p:nvPr/>
        </p:nvSpPr>
        <p:spPr bwMode="auto">
          <a:xfrm>
            <a:off x="5486400" y="2057400"/>
            <a:ext cx="457200" cy="398463"/>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161616"/>
                </a:solidFill>
                <a:ea typeface="ＭＳ Ｐゴシック"/>
                <a:cs typeface="ＭＳ Ｐゴシック"/>
              </a:rPr>
              <a:t>f</a:t>
            </a:r>
          </a:p>
        </p:txBody>
      </p:sp>
      <p:sp>
        <p:nvSpPr>
          <p:cNvPr id="35849" name="Text Box 9"/>
          <p:cNvSpPr txBox="1">
            <a:spLocks noChangeArrowheads="1"/>
          </p:cNvSpPr>
          <p:nvPr/>
        </p:nvSpPr>
        <p:spPr bwMode="auto">
          <a:xfrm>
            <a:off x="2209800" y="3124200"/>
            <a:ext cx="381000" cy="398463"/>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161616"/>
                </a:solidFill>
                <a:ea typeface="ＭＳ Ｐゴシック"/>
                <a:cs typeface="ＭＳ Ｐゴシック"/>
              </a:rPr>
              <a:t>F</a:t>
            </a:r>
          </a:p>
        </p:txBody>
      </p:sp>
      <p:sp>
        <p:nvSpPr>
          <p:cNvPr id="35850" name="Text Box 10"/>
          <p:cNvSpPr txBox="1">
            <a:spLocks noChangeArrowheads="1"/>
          </p:cNvSpPr>
          <p:nvPr/>
        </p:nvSpPr>
        <p:spPr bwMode="auto">
          <a:xfrm>
            <a:off x="2286000" y="5257800"/>
            <a:ext cx="381000" cy="398463"/>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161616"/>
                </a:solidFill>
                <a:ea typeface="ＭＳ Ｐゴシック"/>
                <a:cs typeface="ＭＳ Ｐゴシック"/>
              </a:rPr>
              <a:t>f</a:t>
            </a:r>
          </a:p>
        </p:txBody>
      </p:sp>
      <p:sp>
        <p:nvSpPr>
          <p:cNvPr id="35851" name="Text Box 11"/>
          <p:cNvSpPr txBox="1">
            <a:spLocks noChangeArrowheads="1"/>
          </p:cNvSpPr>
          <p:nvPr/>
        </p:nvSpPr>
        <p:spPr bwMode="auto">
          <a:xfrm>
            <a:off x="3429000" y="2514600"/>
            <a:ext cx="762000" cy="58737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161616"/>
                </a:solidFill>
                <a:ea typeface="ＭＳ Ｐゴシック"/>
                <a:cs typeface="ＭＳ Ｐゴシック"/>
              </a:rPr>
              <a:t>Ff</a:t>
            </a:r>
          </a:p>
        </p:txBody>
      </p:sp>
      <p:sp>
        <p:nvSpPr>
          <p:cNvPr id="35852" name="Text Box 12"/>
          <p:cNvSpPr txBox="1">
            <a:spLocks noChangeArrowheads="1"/>
          </p:cNvSpPr>
          <p:nvPr/>
        </p:nvSpPr>
        <p:spPr bwMode="auto">
          <a:xfrm>
            <a:off x="5410200" y="2590800"/>
            <a:ext cx="762000" cy="58102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161616"/>
                </a:solidFill>
                <a:ea typeface="ＭＳ Ｐゴシック"/>
                <a:cs typeface="ＭＳ Ｐゴシック"/>
              </a:rPr>
              <a:t>Ff</a:t>
            </a:r>
          </a:p>
        </p:txBody>
      </p:sp>
      <p:sp>
        <p:nvSpPr>
          <p:cNvPr id="35853" name="Text Box 13"/>
          <p:cNvSpPr txBox="1">
            <a:spLocks noChangeArrowheads="1"/>
          </p:cNvSpPr>
          <p:nvPr/>
        </p:nvSpPr>
        <p:spPr bwMode="auto">
          <a:xfrm>
            <a:off x="3352800" y="4724400"/>
            <a:ext cx="762000" cy="58737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161616"/>
                </a:solidFill>
                <a:ea typeface="ＭＳ Ｐゴシック"/>
                <a:cs typeface="ＭＳ Ｐゴシック"/>
              </a:rPr>
              <a:t>ff</a:t>
            </a:r>
          </a:p>
        </p:txBody>
      </p:sp>
      <p:sp>
        <p:nvSpPr>
          <p:cNvPr id="35854" name="Text Box 14"/>
          <p:cNvSpPr txBox="1">
            <a:spLocks noChangeArrowheads="1"/>
          </p:cNvSpPr>
          <p:nvPr/>
        </p:nvSpPr>
        <p:spPr bwMode="auto">
          <a:xfrm>
            <a:off x="5562600" y="4800600"/>
            <a:ext cx="762000" cy="58102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161616"/>
                </a:solidFill>
                <a:ea typeface="ＭＳ Ｐゴシック"/>
                <a:cs typeface="ＭＳ Ｐゴシック"/>
              </a:rPr>
              <a:t>ff</a:t>
            </a:r>
          </a:p>
        </p:txBody>
      </p:sp>
      <p:pic>
        <p:nvPicPr>
          <p:cNvPr id="35855" name="Picture 15"/>
          <p:cNvPicPr>
            <a:picLocks noChangeAspect="1" noChangeArrowheads="1"/>
          </p:cNvPicPr>
          <p:nvPr/>
        </p:nvPicPr>
        <p:blipFill>
          <a:blip r:embed="rId5"/>
          <a:srcRect/>
          <a:stretch>
            <a:fillRect/>
          </a:stretch>
        </p:blipFill>
        <p:spPr bwMode="auto">
          <a:xfrm>
            <a:off x="1404938" y="2008188"/>
            <a:ext cx="2609850" cy="3451225"/>
          </a:xfrm>
          <a:prstGeom prst="rect">
            <a:avLst/>
          </a:prstGeom>
          <a:noFill/>
          <a:ln w="9525">
            <a:noFill/>
            <a:miter lim="800000"/>
            <a:headEnd/>
            <a:tailEnd/>
          </a:ln>
        </p:spPr>
      </p:pic>
      <p:pic>
        <p:nvPicPr>
          <p:cNvPr id="35857" name="Picture 17"/>
          <p:cNvPicPr>
            <a:picLocks noChangeAspect="1" noChangeArrowheads="1"/>
          </p:cNvPicPr>
          <p:nvPr/>
        </p:nvPicPr>
        <p:blipFill>
          <a:blip r:embed="rId6"/>
          <a:srcRect/>
          <a:stretch>
            <a:fillRect/>
          </a:stretch>
        </p:blipFill>
        <p:spPr bwMode="auto">
          <a:xfrm>
            <a:off x="3276600" y="3124200"/>
            <a:ext cx="1085850" cy="1435100"/>
          </a:xfrm>
          <a:prstGeom prst="rect">
            <a:avLst/>
          </a:prstGeom>
          <a:noFill/>
          <a:ln w="9525">
            <a:noFill/>
            <a:miter lim="800000"/>
            <a:headEnd/>
            <a:tailEnd/>
          </a:ln>
        </p:spPr>
      </p:pic>
      <p:pic>
        <p:nvPicPr>
          <p:cNvPr id="35858" name="Picture 18"/>
          <p:cNvPicPr>
            <a:picLocks noChangeAspect="1" noChangeArrowheads="1"/>
          </p:cNvPicPr>
          <p:nvPr/>
        </p:nvPicPr>
        <p:blipFill>
          <a:blip r:embed="rId7"/>
          <a:srcRect/>
          <a:stretch>
            <a:fillRect/>
          </a:stretch>
        </p:blipFill>
        <p:spPr bwMode="auto">
          <a:xfrm>
            <a:off x="5230813" y="3200400"/>
            <a:ext cx="1036637" cy="1371600"/>
          </a:xfrm>
          <a:prstGeom prst="rect">
            <a:avLst/>
          </a:prstGeom>
          <a:noFill/>
          <a:ln w="9525">
            <a:noFill/>
            <a:miter lim="800000"/>
            <a:headEnd/>
            <a:tailEnd/>
          </a:ln>
        </p:spPr>
      </p:pic>
      <p:pic>
        <p:nvPicPr>
          <p:cNvPr id="35860" name="Picture 20"/>
          <p:cNvPicPr>
            <a:picLocks noChangeAspect="1" noChangeArrowheads="1"/>
          </p:cNvPicPr>
          <p:nvPr/>
        </p:nvPicPr>
        <p:blipFill>
          <a:blip r:embed="rId8"/>
          <a:srcRect/>
          <a:stretch>
            <a:fillRect/>
          </a:stretch>
        </p:blipFill>
        <p:spPr bwMode="auto">
          <a:xfrm>
            <a:off x="3030538" y="5276850"/>
            <a:ext cx="1279525" cy="1219200"/>
          </a:xfrm>
          <a:prstGeom prst="rect">
            <a:avLst/>
          </a:prstGeom>
          <a:noFill/>
          <a:ln w="9525">
            <a:noFill/>
            <a:miter lim="800000"/>
            <a:headEnd/>
            <a:tailEnd/>
          </a:ln>
        </p:spPr>
      </p:pic>
      <p:pic>
        <p:nvPicPr>
          <p:cNvPr id="22" name="Picture 20"/>
          <p:cNvPicPr>
            <a:picLocks noChangeAspect="1" noChangeArrowheads="1"/>
          </p:cNvPicPr>
          <p:nvPr/>
        </p:nvPicPr>
        <p:blipFill>
          <a:blip r:embed="rId8"/>
          <a:srcRect/>
          <a:stretch>
            <a:fillRect/>
          </a:stretch>
        </p:blipFill>
        <p:spPr bwMode="auto">
          <a:xfrm>
            <a:off x="4908550" y="2157413"/>
            <a:ext cx="3524250" cy="3357562"/>
          </a:xfrm>
          <a:prstGeom prst="rect">
            <a:avLst/>
          </a:prstGeom>
          <a:noFill/>
          <a:ln w="9525">
            <a:noFill/>
            <a:miter lim="800000"/>
            <a:headEnd/>
            <a:tailEnd/>
          </a:ln>
        </p:spPr>
      </p:pic>
      <p:pic>
        <p:nvPicPr>
          <p:cNvPr id="23" name="Picture 20"/>
          <p:cNvPicPr>
            <a:picLocks noChangeAspect="1" noChangeArrowheads="1"/>
          </p:cNvPicPr>
          <p:nvPr/>
        </p:nvPicPr>
        <p:blipFill>
          <a:blip r:embed="rId8"/>
          <a:srcRect/>
          <a:stretch>
            <a:fillRect/>
          </a:stretch>
        </p:blipFill>
        <p:spPr bwMode="auto">
          <a:xfrm>
            <a:off x="5075238" y="5354638"/>
            <a:ext cx="1279525" cy="12192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nodeType="clickEffect">
                                  <p:stCondLst>
                                    <p:cond delay="0"/>
                                  </p:stCondLst>
                                  <p:childTnLst>
                                    <p:set>
                                      <p:cBhvr additive="repl">
                                        <p:cTn id="6" dur="1" fill="hold">
                                          <p:stCondLst>
                                            <p:cond delay="0"/>
                                          </p:stCondLst>
                                        </p:cTn>
                                        <p:tgtEl>
                                          <p:spTgt spid="35855"/>
                                        </p:tgtEl>
                                        <p:attrNameLst>
                                          <p:attrName>style.visibility</p:attrName>
                                        </p:attrNameLst>
                                      </p:cBhvr>
                                      <p:to>
                                        <p:strVal val="hidden"/>
                                      </p:to>
                                    </p:set>
                                  </p:childTnLst>
                                </p:cTn>
                              </p:par>
                              <p:par>
                                <p:cTn id="7" presetID="9" presetClass="exit" fill="hold" nodeType="withEffect">
                                  <p:stCondLst>
                                    <p:cond delay="0"/>
                                  </p:stCondLst>
                                  <p:childTnLst>
                                    <p:animEffect transition="out" filter="dissolve">
                                      <p:cBhvr additive="repl">
                                        <p:cTn id="8" dur="500"/>
                                        <p:tgtEl>
                                          <p:spTgt spid="35844"/>
                                        </p:tgtEl>
                                      </p:cBhvr>
                                    </p:animEffect>
                                    <p:set>
                                      <p:cBhvr additive="repl">
                                        <p:cTn id="9" dur="1" fill="hold">
                                          <p:stCondLst>
                                            <p:cond delay="0"/>
                                          </p:stCondLst>
                                        </p:cTn>
                                        <p:tgtEl>
                                          <p:spTgt spid="35844"/>
                                        </p:tgtEl>
                                        <p:attrNameLst>
                                          <p:attrName>style.visibility</p:attrName>
                                        </p:attrNameLst>
                                      </p:cBhvr>
                                      <p:to>
                                        <p:strVal val="hidden"/>
                                      </p:to>
                                    </p:set>
                                  </p:childTnLst>
                                </p:cTn>
                              </p:par>
                              <p:par>
                                <p:cTn id="10" presetID="9" presetClass="exit" fill="hold" nodeType="withEffect">
                                  <p:stCondLst>
                                    <p:cond delay="0"/>
                                  </p:stCondLst>
                                  <p:childTnLst>
                                    <p:animEffect transition="out" filter="dissolve">
                                      <p:cBhvr additive="repl">
                                        <p:cTn id="11" dur="500"/>
                                        <p:tgtEl>
                                          <p:spTgt spid="35845">
                                            <p:txEl>
                                              <p:pRg st="0" end="0"/>
                                            </p:txEl>
                                          </p:spTgt>
                                        </p:tgtEl>
                                      </p:cBhvr>
                                    </p:animEffect>
                                    <p:set>
                                      <p:cBhvr additive="repl">
                                        <p:cTn id="12" dur="1" fill="hold">
                                          <p:stCondLst>
                                            <p:cond delay="0"/>
                                          </p:stCondLst>
                                        </p:cTn>
                                        <p:tgtEl>
                                          <p:spTgt spid="35845">
                                            <p:txEl>
                                              <p:pRg st="0" end="0"/>
                                            </p:txEl>
                                          </p:spTgt>
                                        </p:tgtEl>
                                        <p:attrNameLst>
                                          <p:attrName>style.visibility</p:attrName>
                                        </p:attrNameLst>
                                      </p:cBhvr>
                                      <p:to>
                                        <p:strVal val="hidden"/>
                                      </p:to>
                                    </p:set>
                                  </p:childTnLst>
                                </p:cTn>
                              </p:par>
                              <p:par>
                                <p:cTn id="13" presetID="1" presetClass="exit" fill="hold" nodeType="withEffect">
                                  <p:stCondLst>
                                    <p:cond delay="0"/>
                                  </p:stCondLst>
                                  <p:childTnLst>
                                    <p:set>
                                      <p:cBhvr additive="repl">
                                        <p:cTn id="14" dur="1" fill="hold">
                                          <p:stCondLst>
                                            <p:cond delay="0"/>
                                          </p:stCondLst>
                                        </p:cTn>
                                        <p:tgtEl>
                                          <p:spTgt spid="3584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additive="repl">
                                        <p:cTn id="20" dur="1" fill="hold">
                                          <p:stCondLst>
                                            <p:cond delay="0"/>
                                          </p:stCondLst>
                                        </p:cTn>
                                        <p:tgtEl>
                                          <p:spTgt spid="35846"/>
                                        </p:tgtEl>
                                        <p:attrNameLst>
                                          <p:attrName>style.visibility</p:attrName>
                                        </p:attrNameLst>
                                      </p:cBhvr>
                                      <p:to>
                                        <p:strVal val="visible"/>
                                      </p:to>
                                    </p:set>
                                    <p:anim calcmode="lin" valueType="num">
                                      <p:cBhvr additive="repl">
                                        <p:cTn id="21" dur="2000" fill="hold"/>
                                        <p:tgtEl>
                                          <p:spTgt spid="35846"/>
                                        </p:tgtEl>
                                        <p:attrNameLst>
                                          <p:attrName>ppt_x</p:attrName>
                                        </p:attrNameLst>
                                      </p:cBhvr>
                                      <p:tavLst>
                                        <p:tav tm="100000">
                                          <p:val>
                                            <p:strVal val="1+#ppt_w/2"/>
                                          </p:val>
                                        </p:tav>
                                        <p:tav>
                                          <p:val>
                                            <p:strVal val="#ppt_x"/>
                                          </p:val>
                                        </p:tav>
                                      </p:tavLst>
                                    </p:anim>
                                    <p:anim calcmode="lin" valueType="num">
                                      <p:cBhvr additive="repl">
                                        <p:cTn id="22" dur="2000" fill="hold"/>
                                        <p:tgtEl>
                                          <p:spTgt spid="35846"/>
                                        </p:tgtEl>
                                        <p:attrNameLst>
                                          <p:attrName>ppt_y</p:attrName>
                                        </p:attrNameLst>
                                      </p:cBhvr>
                                      <p:tavLst>
                                        <p:tav tm="100000">
                                          <p:val>
                                            <p:strVal val="1+#ppt_h/2"/>
                                          </p:val>
                                        </p:tav>
                                        <p:tav>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additive="repl">
                                        <p:cTn id="26" dur="1" fill="hold">
                                          <p:stCondLst>
                                            <p:cond delay="0"/>
                                          </p:stCondLst>
                                        </p:cTn>
                                        <p:tgtEl>
                                          <p:spTgt spid="35847"/>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358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additive="repl">
                                        <p:cTn id="32" dur="1" fill="hold">
                                          <p:stCondLst>
                                            <p:cond delay="0"/>
                                          </p:stCondLst>
                                        </p:cTn>
                                        <p:tgtEl>
                                          <p:spTgt spid="35849"/>
                                        </p:tgtEl>
                                        <p:attrNameLst>
                                          <p:attrName>style.visibility</p:attrName>
                                        </p:attrNameLst>
                                      </p:cBhvr>
                                      <p:to>
                                        <p:strVal val="visible"/>
                                      </p:to>
                                    </p:set>
                                  </p:childTnLst>
                                </p:cTn>
                              </p:par>
                              <p:par>
                                <p:cTn id="33" presetID="1" presetClass="entr" fill="hold" nodeType="withEffect">
                                  <p:stCondLst>
                                    <p:cond delay="0"/>
                                  </p:stCondLst>
                                  <p:childTnLst>
                                    <p:set>
                                      <p:cBhvr additive="repl">
                                        <p:cTn id="34" dur="1" fill="hold">
                                          <p:stCondLst>
                                            <p:cond delay="0"/>
                                          </p:stCondLst>
                                        </p:cTn>
                                        <p:tgtEl>
                                          <p:spTgt spid="358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additive="repl">
                                        <p:cTn id="38" dur="1" fill="hold">
                                          <p:stCondLst>
                                            <p:cond delay="0"/>
                                          </p:stCondLst>
                                        </p:cTn>
                                        <p:tgtEl>
                                          <p:spTgt spid="358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additive="repl">
                                        <p:cTn id="42" dur="1" fill="hold">
                                          <p:stCondLst>
                                            <p:cond delay="0"/>
                                          </p:stCondLst>
                                        </p:cTn>
                                        <p:tgtEl>
                                          <p:spTgt spid="358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additive="repl">
                                        <p:cTn id="46" dur="1" fill="hold">
                                          <p:stCondLst>
                                            <p:cond delay="0"/>
                                          </p:stCondLst>
                                        </p:cTn>
                                        <p:tgtEl>
                                          <p:spTgt spid="358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additive="repl">
                                        <p:cTn id="50" dur="1" fill="hold">
                                          <p:stCondLst>
                                            <p:cond delay="0"/>
                                          </p:stCondLst>
                                        </p:cTn>
                                        <p:tgtEl>
                                          <p:spTgt spid="358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additive="repl">
                                        <p:cTn id="54" dur="1" fill="hold">
                                          <p:stCondLst>
                                            <p:cond delay="0"/>
                                          </p:stCondLst>
                                        </p:cTn>
                                        <p:tgtEl>
                                          <p:spTgt spid="358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additive="repl">
                                        <p:cTn id="58" dur="1" fill="hold">
                                          <p:stCondLst>
                                            <p:cond delay="0"/>
                                          </p:stCondLst>
                                        </p:cTn>
                                        <p:tgtEl>
                                          <p:spTgt spid="358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additive="repl">
                                        <p:cTn id="62" dur="1" fill="hold">
                                          <p:stCondLst>
                                            <p:cond delay="0"/>
                                          </p:stCondLst>
                                        </p:cTn>
                                        <p:tgtEl>
                                          <p:spTgt spid="358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additive="repl">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97" y="543724"/>
            <a:ext cx="9167688" cy="5562600"/>
          </a:xfrm>
          <a:prstGeom prst="rect">
            <a:avLst/>
          </a:prstGeom>
        </p:spPr>
      </p:pic>
      <p:sp>
        <p:nvSpPr>
          <p:cNvPr id="3" name="Rectangle 2"/>
          <p:cNvSpPr/>
          <p:nvPr/>
        </p:nvSpPr>
        <p:spPr>
          <a:xfrm>
            <a:off x="3336882" y="1447800"/>
            <a:ext cx="481222"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A</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4" name="Rectangle 3"/>
          <p:cNvSpPr/>
          <p:nvPr/>
        </p:nvSpPr>
        <p:spPr>
          <a:xfrm>
            <a:off x="5755162" y="1442113"/>
            <a:ext cx="481222"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B</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1828799" y="2388358"/>
            <a:ext cx="481222"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A</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6" name="Rectangle 5"/>
          <p:cNvSpPr/>
          <p:nvPr/>
        </p:nvSpPr>
        <p:spPr>
          <a:xfrm>
            <a:off x="1828799" y="3581400"/>
            <a:ext cx="481222"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B</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3188603" y="2017790"/>
            <a:ext cx="777778"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AA</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8" name="Rectangle 7"/>
          <p:cNvSpPr/>
          <p:nvPr/>
        </p:nvSpPr>
        <p:spPr>
          <a:xfrm>
            <a:off x="5602008" y="2035987"/>
            <a:ext cx="777778"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AB</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a:off x="3188603" y="3162500"/>
            <a:ext cx="777778"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AB</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5530021" y="3205537"/>
            <a:ext cx="777778"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BB</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5" name="Rectangle 14"/>
          <p:cNvSpPr/>
          <p:nvPr/>
        </p:nvSpPr>
        <p:spPr>
          <a:xfrm>
            <a:off x="3966381" y="4835841"/>
            <a:ext cx="2100254"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25% or ¼ </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6" name="Rectangle 15"/>
          <p:cNvSpPr/>
          <p:nvPr/>
        </p:nvSpPr>
        <p:spPr>
          <a:xfrm>
            <a:off x="8102914" y="5257800"/>
            <a:ext cx="1005403"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25%</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8" name="Rectangle 17"/>
          <p:cNvSpPr/>
          <p:nvPr/>
        </p:nvSpPr>
        <p:spPr>
          <a:xfrm>
            <a:off x="2989320" y="2648900"/>
            <a:ext cx="1176349"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Type A</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5219327" y="2700835"/>
            <a:ext cx="1399166"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Type AB</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20" name="Rectangle 19"/>
          <p:cNvSpPr/>
          <p:nvPr/>
        </p:nvSpPr>
        <p:spPr>
          <a:xfrm>
            <a:off x="2751282" y="3717872"/>
            <a:ext cx="1399166"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Type AB</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21" name="Rectangle 20"/>
          <p:cNvSpPr/>
          <p:nvPr/>
        </p:nvSpPr>
        <p:spPr>
          <a:xfrm>
            <a:off x="5325029" y="3747275"/>
            <a:ext cx="1187761"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Type B</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22" name="Rectangle 21"/>
          <p:cNvSpPr/>
          <p:nvPr/>
        </p:nvSpPr>
        <p:spPr>
          <a:xfrm>
            <a:off x="5990897" y="5556227"/>
            <a:ext cx="1801262"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Type AB</a:t>
            </a:r>
            <a:endParaRPr lang="en-US" sz="3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064559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5" grpId="0"/>
      <p:bldP spid="16" grpId="0"/>
      <p:bldP spid="18" grpId="0"/>
      <p:bldP spid="19" grpId="0"/>
      <p:bldP spid="20" grpId="0"/>
      <p:bldP spid="21" grpId="0"/>
      <p:bldP spid="22"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53" y="381000"/>
            <a:ext cx="9098934" cy="5938252"/>
          </a:xfrm>
          <a:prstGeom prst="rect">
            <a:avLst/>
          </a:prstGeom>
        </p:spPr>
      </p:pic>
      <p:sp>
        <p:nvSpPr>
          <p:cNvPr id="3" name="Rectangle 2"/>
          <p:cNvSpPr/>
          <p:nvPr/>
        </p:nvSpPr>
        <p:spPr>
          <a:xfrm>
            <a:off x="3336882" y="1447800"/>
            <a:ext cx="481222"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R</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4" name="Rectangle 3"/>
          <p:cNvSpPr/>
          <p:nvPr/>
        </p:nvSpPr>
        <p:spPr>
          <a:xfrm>
            <a:off x="5709477" y="1442113"/>
            <a:ext cx="572593"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W</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1783114" y="2388358"/>
            <a:ext cx="572593"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W</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6" name="Rectangle 5"/>
          <p:cNvSpPr/>
          <p:nvPr/>
        </p:nvSpPr>
        <p:spPr>
          <a:xfrm>
            <a:off x="1783114" y="3581400"/>
            <a:ext cx="572593"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W</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3146637" y="2017790"/>
            <a:ext cx="861711"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RW</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8" name="Rectangle 7"/>
          <p:cNvSpPr/>
          <p:nvPr/>
        </p:nvSpPr>
        <p:spPr>
          <a:xfrm>
            <a:off x="5510637" y="2035987"/>
            <a:ext cx="960520"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WW</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a:off x="3146637" y="3162500"/>
            <a:ext cx="861711"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RW</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5438651" y="3205537"/>
            <a:ext cx="960520"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WW</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5" name="Rectangle 14"/>
          <p:cNvSpPr/>
          <p:nvPr/>
        </p:nvSpPr>
        <p:spPr>
          <a:xfrm>
            <a:off x="4463420" y="5071372"/>
            <a:ext cx="777778"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0%</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6" name="Rectangle 15"/>
          <p:cNvSpPr/>
          <p:nvPr/>
        </p:nvSpPr>
        <p:spPr>
          <a:xfrm>
            <a:off x="8105614" y="5394466"/>
            <a:ext cx="1005404"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50%</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8" name="Rectangle 17"/>
          <p:cNvSpPr/>
          <p:nvPr/>
        </p:nvSpPr>
        <p:spPr>
          <a:xfrm>
            <a:off x="3160553" y="2648900"/>
            <a:ext cx="833883"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Pink</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5408194" y="2700835"/>
            <a:ext cx="1021434"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White</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20" name="Rectangle 19"/>
          <p:cNvSpPr/>
          <p:nvPr/>
        </p:nvSpPr>
        <p:spPr>
          <a:xfrm>
            <a:off x="3033924" y="3717872"/>
            <a:ext cx="833883"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Pink</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21" name="Rectangle 20"/>
          <p:cNvSpPr/>
          <p:nvPr/>
        </p:nvSpPr>
        <p:spPr>
          <a:xfrm>
            <a:off x="5408194" y="3747275"/>
            <a:ext cx="1021434"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chemeClr val="accent2">
                    <a:lumMod val="40000"/>
                    <a:lumOff val="60000"/>
                  </a:schemeClr>
                </a:solidFill>
              </a:rPr>
              <a:t>White</a:t>
            </a:r>
            <a:endParaRPr lang="en-US" sz="2400" b="1" cap="none" spc="0" dirty="0">
              <a:ln w="22225">
                <a:solidFill>
                  <a:schemeClr val="accent2"/>
                </a:solidFill>
                <a:prstDash val="solid"/>
              </a:ln>
              <a:solidFill>
                <a:schemeClr val="accent2">
                  <a:lumMod val="40000"/>
                  <a:lumOff val="60000"/>
                </a:schemeClr>
              </a:solidFill>
              <a:effectLst/>
            </a:endParaRPr>
          </a:p>
        </p:txBody>
      </p:sp>
      <p:sp>
        <p:nvSpPr>
          <p:cNvPr id="22" name="Rectangle 21"/>
          <p:cNvSpPr/>
          <p:nvPr/>
        </p:nvSpPr>
        <p:spPr>
          <a:xfrm>
            <a:off x="5802609" y="5814550"/>
            <a:ext cx="1050288"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Pink</a:t>
            </a:r>
            <a:endParaRPr lang="en-US" sz="3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3745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5" grpId="0"/>
      <p:bldP spid="16" grpId="0"/>
      <p:bldP spid="18" grpId="0"/>
      <p:bldP spid="19" grpId="0"/>
      <p:bldP spid="20" grpId="0"/>
      <p:bldP spid="21" grpId="0"/>
      <p:bldP spid="22" grpId="0"/>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5104"/>
            <a:ext cx="9162699" cy="5334000"/>
          </a:xfrm>
          <a:prstGeom prst="rect">
            <a:avLst/>
          </a:prstGeom>
        </p:spPr>
      </p:pic>
      <p:sp>
        <p:nvSpPr>
          <p:cNvPr id="3" name="Rectangle 2"/>
          <p:cNvSpPr/>
          <p:nvPr/>
        </p:nvSpPr>
        <p:spPr>
          <a:xfrm>
            <a:off x="1295400" y="4343400"/>
            <a:ext cx="2871300"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rgbClr val="FF0000"/>
                </a:solidFill>
                <a:effectLst/>
              </a:rPr>
              <a:t>Gray hair red eyes</a:t>
            </a:r>
            <a:endParaRPr lang="en-US" sz="2400" b="1" cap="none" spc="0" dirty="0">
              <a:ln w="22225">
                <a:solidFill>
                  <a:schemeClr val="accent2"/>
                </a:solidFill>
                <a:prstDash val="solid"/>
              </a:ln>
              <a:solidFill>
                <a:srgbClr val="FF0000"/>
              </a:solidFill>
              <a:effectLst/>
            </a:endParaRPr>
          </a:p>
        </p:txBody>
      </p:sp>
      <p:sp>
        <p:nvSpPr>
          <p:cNvPr id="4" name="Rectangle 3"/>
          <p:cNvSpPr/>
          <p:nvPr/>
        </p:nvSpPr>
        <p:spPr>
          <a:xfrm>
            <a:off x="5007837" y="4343399"/>
            <a:ext cx="3313729"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rgbClr val="FF0000"/>
                </a:solidFill>
              </a:rPr>
              <a:t>White</a:t>
            </a:r>
            <a:r>
              <a:rPr lang="en-US" sz="2400" b="1" dirty="0" smtClean="0">
                <a:ln w="22225">
                  <a:solidFill>
                    <a:schemeClr val="accent2"/>
                  </a:solidFill>
                  <a:prstDash val="solid"/>
                </a:ln>
                <a:solidFill>
                  <a:srgbClr val="FF0000"/>
                </a:solidFill>
                <a:effectLst/>
              </a:rPr>
              <a:t> hair black eyes</a:t>
            </a:r>
            <a:endParaRPr lang="en-US" sz="2400" b="1" cap="none" spc="0" dirty="0">
              <a:ln w="22225">
                <a:solidFill>
                  <a:schemeClr val="accent2"/>
                </a:solidFill>
                <a:prstDash val="solid"/>
              </a:ln>
              <a:solidFill>
                <a:srgbClr val="FF0000"/>
              </a:solidFill>
              <a:effectLst/>
            </a:endParaRPr>
          </a:p>
        </p:txBody>
      </p:sp>
      <p:sp>
        <p:nvSpPr>
          <p:cNvPr id="5" name="Rectangle 4"/>
          <p:cNvSpPr/>
          <p:nvPr/>
        </p:nvSpPr>
        <p:spPr>
          <a:xfrm>
            <a:off x="1075674" y="4970230"/>
            <a:ext cx="3005952"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rgbClr val="FF0000"/>
                </a:solidFill>
                <a:effectLst/>
              </a:rPr>
              <a:t>White hair red eyes</a:t>
            </a:r>
            <a:endParaRPr lang="en-US" sz="2400" b="1" cap="none" spc="0" dirty="0">
              <a:ln w="22225">
                <a:solidFill>
                  <a:schemeClr val="accent2"/>
                </a:solidFill>
                <a:prstDash val="solid"/>
              </a:ln>
              <a:solidFill>
                <a:srgbClr val="FF0000"/>
              </a:solidFill>
              <a:effectLst/>
            </a:endParaRPr>
          </a:p>
        </p:txBody>
      </p:sp>
      <p:sp>
        <p:nvSpPr>
          <p:cNvPr id="6" name="Rectangle 5"/>
          <p:cNvSpPr/>
          <p:nvPr/>
        </p:nvSpPr>
        <p:spPr>
          <a:xfrm>
            <a:off x="4974255" y="5008211"/>
            <a:ext cx="3179075"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rgbClr val="FF0000"/>
                </a:solidFill>
                <a:effectLst/>
              </a:rPr>
              <a:t>Gray hair black eyes</a:t>
            </a:r>
            <a:endParaRPr lang="en-US" sz="24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26383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57200"/>
            <a:ext cx="9211960" cy="4800600"/>
          </a:xfrm>
          <a:prstGeom prst="rect">
            <a:avLst/>
          </a:prstGeom>
        </p:spPr>
      </p:pic>
      <p:sp>
        <p:nvSpPr>
          <p:cNvPr id="3" name="Rectangle 2"/>
          <p:cNvSpPr/>
          <p:nvPr/>
        </p:nvSpPr>
        <p:spPr>
          <a:xfrm>
            <a:off x="762000" y="990600"/>
            <a:ext cx="1107997"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4" name="Rectangle 3"/>
          <p:cNvSpPr/>
          <p:nvPr/>
        </p:nvSpPr>
        <p:spPr>
          <a:xfrm>
            <a:off x="1887631" y="990599"/>
            <a:ext cx="1072730"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5" name="Rectangle 4"/>
          <p:cNvSpPr/>
          <p:nvPr/>
        </p:nvSpPr>
        <p:spPr>
          <a:xfrm>
            <a:off x="3211643" y="990598"/>
            <a:ext cx="1056700"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6" name="Rectangle 5"/>
          <p:cNvSpPr/>
          <p:nvPr/>
        </p:nvSpPr>
        <p:spPr>
          <a:xfrm>
            <a:off x="4372261" y="966714"/>
            <a:ext cx="1021433"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7" name="Rectangle 6"/>
          <p:cNvSpPr/>
          <p:nvPr/>
        </p:nvSpPr>
        <p:spPr>
          <a:xfrm>
            <a:off x="779634" y="2002723"/>
            <a:ext cx="1072730"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8" name="Rectangle 7"/>
          <p:cNvSpPr/>
          <p:nvPr/>
        </p:nvSpPr>
        <p:spPr>
          <a:xfrm>
            <a:off x="1919165" y="2002723"/>
            <a:ext cx="1037463"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9" name="Rectangle 8"/>
          <p:cNvSpPr/>
          <p:nvPr/>
        </p:nvSpPr>
        <p:spPr>
          <a:xfrm>
            <a:off x="3229276" y="1975425"/>
            <a:ext cx="1021433"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10" name="Rectangle 9"/>
          <p:cNvSpPr/>
          <p:nvPr/>
        </p:nvSpPr>
        <p:spPr>
          <a:xfrm>
            <a:off x="4354906" y="2027744"/>
            <a:ext cx="986167"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11" name="Rectangle 10"/>
          <p:cNvSpPr/>
          <p:nvPr/>
        </p:nvSpPr>
        <p:spPr>
          <a:xfrm>
            <a:off x="825939" y="3014846"/>
            <a:ext cx="1056700"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22" name="Rectangle 21"/>
          <p:cNvSpPr/>
          <p:nvPr/>
        </p:nvSpPr>
        <p:spPr>
          <a:xfrm>
            <a:off x="1993650" y="3096692"/>
            <a:ext cx="1021433"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24" name="Rectangle 23"/>
          <p:cNvSpPr/>
          <p:nvPr/>
        </p:nvSpPr>
        <p:spPr>
          <a:xfrm>
            <a:off x="3227941" y="3047957"/>
            <a:ext cx="1005403"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rPr>
              <a:t>gg</a:t>
            </a:r>
            <a:r>
              <a:rPr lang="en-US" sz="2400" b="1" dirty="0" err="1" smtClean="0">
                <a:ln w="22225">
                  <a:solidFill>
                    <a:schemeClr val="accent2"/>
                  </a:solidFill>
                  <a:prstDash val="solid"/>
                </a:ln>
                <a:solidFill>
                  <a:srgbClr val="FF0000"/>
                </a:solidFill>
                <a:effectLst/>
              </a:rPr>
              <a:t>BB</a:t>
            </a:r>
            <a:endParaRPr lang="en-US" sz="2400" b="1" cap="none" spc="0" dirty="0">
              <a:ln w="22225">
                <a:solidFill>
                  <a:schemeClr val="accent2"/>
                </a:solidFill>
                <a:prstDash val="solid"/>
              </a:ln>
              <a:solidFill>
                <a:srgbClr val="FF0000"/>
              </a:solidFill>
              <a:effectLst/>
            </a:endParaRPr>
          </a:p>
        </p:txBody>
      </p:sp>
      <p:sp>
        <p:nvSpPr>
          <p:cNvPr id="26" name="Rectangle 25"/>
          <p:cNvSpPr/>
          <p:nvPr/>
        </p:nvSpPr>
        <p:spPr>
          <a:xfrm>
            <a:off x="4410310" y="3047957"/>
            <a:ext cx="970137"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rPr>
              <a:t>gg</a:t>
            </a:r>
            <a:r>
              <a:rPr lang="en-US" sz="2400" b="1" dirty="0" err="1" smtClean="0">
                <a:ln w="22225">
                  <a:solidFill>
                    <a:schemeClr val="accent2"/>
                  </a:solidFill>
                  <a:prstDash val="solid"/>
                </a:ln>
                <a:solidFill>
                  <a:srgbClr val="FF0000"/>
                </a:solidFill>
                <a:effectLst/>
              </a:rPr>
              <a:t>Bb</a:t>
            </a:r>
            <a:endParaRPr lang="en-US" sz="2400" b="1" cap="none" spc="0" dirty="0">
              <a:ln w="22225">
                <a:solidFill>
                  <a:schemeClr val="accent2"/>
                </a:solidFill>
                <a:prstDash val="solid"/>
              </a:ln>
              <a:solidFill>
                <a:srgbClr val="FF0000"/>
              </a:solidFill>
              <a:effectLst/>
            </a:endParaRPr>
          </a:p>
        </p:txBody>
      </p:sp>
      <p:sp>
        <p:nvSpPr>
          <p:cNvPr id="28" name="Rectangle 27"/>
          <p:cNvSpPr/>
          <p:nvPr/>
        </p:nvSpPr>
        <p:spPr>
          <a:xfrm>
            <a:off x="805280" y="4130552"/>
            <a:ext cx="1021433"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GbBb</a:t>
            </a:r>
            <a:endParaRPr lang="en-US" sz="2400" b="1" cap="none" spc="0" dirty="0">
              <a:ln w="22225">
                <a:solidFill>
                  <a:schemeClr val="accent2"/>
                </a:solidFill>
                <a:prstDash val="solid"/>
              </a:ln>
              <a:solidFill>
                <a:srgbClr val="FF0000"/>
              </a:solidFill>
              <a:effectLst/>
            </a:endParaRPr>
          </a:p>
        </p:txBody>
      </p:sp>
      <p:sp>
        <p:nvSpPr>
          <p:cNvPr id="30" name="Rectangle 29"/>
          <p:cNvSpPr/>
          <p:nvPr/>
        </p:nvSpPr>
        <p:spPr>
          <a:xfrm>
            <a:off x="1930910" y="4166608"/>
            <a:ext cx="986167"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effectLst/>
              </a:rPr>
              <a:t>Ggbb</a:t>
            </a:r>
            <a:endParaRPr lang="en-US" sz="2400" b="1" cap="none" spc="0" dirty="0">
              <a:ln w="22225">
                <a:solidFill>
                  <a:schemeClr val="accent2"/>
                </a:solidFill>
                <a:prstDash val="solid"/>
              </a:ln>
              <a:solidFill>
                <a:srgbClr val="FF0000"/>
              </a:solidFill>
              <a:effectLst/>
            </a:endParaRPr>
          </a:p>
        </p:txBody>
      </p:sp>
      <p:sp>
        <p:nvSpPr>
          <p:cNvPr id="32" name="Rectangle 31"/>
          <p:cNvSpPr/>
          <p:nvPr/>
        </p:nvSpPr>
        <p:spPr>
          <a:xfrm>
            <a:off x="3215495" y="4134509"/>
            <a:ext cx="970137"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rPr>
              <a:t>gg</a:t>
            </a:r>
            <a:r>
              <a:rPr lang="en-US" sz="2400" b="1" dirty="0" err="1" smtClean="0">
                <a:ln w="22225">
                  <a:solidFill>
                    <a:schemeClr val="accent2"/>
                  </a:solidFill>
                  <a:prstDash val="solid"/>
                </a:ln>
                <a:solidFill>
                  <a:srgbClr val="FF0000"/>
                </a:solidFill>
                <a:effectLst/>
              </a:rPr>
              <a:t>Bb</a:t>
            </a:r>
            <a:endParaRPr lang="en-US" sz="2400" b="1" cap="none" spc="0" dirty="0">
              <a:ln w="22225">
                <a:solidFill>
                  <a:schemeClr val="accent2"/>
                </a:solidFill>
                <a:prstDash val="solid"/>
              </a:ln>
              <a:solidFill>
                <a:srgbClr val="FF0000"/>
              </a:solidFill>
              <a:effectLst/>
            </a:endParaRPr>
          </a:p>
        </p:txBody>
      </p:sp>
      <p:sp>
        <p:nvSpPr>
          <p:cNvPr id="34" name="Rectangle 33"/>
          <p:cNvSpPr/>
          <p:nvPr/>
        </p:nvSpPr>
        <p:spPr>
          <a:xfrm>
            <a:off x="4361598" y="4142173"/>
            <a:ext cx="934871" cy="461665"/>
          </a:xfrm>
          <a:prstGeom prst="rect">
            <a:avLst/>
          </a:prstGeom>
          <a:noFill/>
        </p:spPr>
        <p:txBody>
          <a:bodyPr wrap="none" lIns="91440" tIns="45720" rIns="91440" bIns="45720">
            <a:spAutoFit/>
          </a:bodyPr>
          <a:lstStyle/>
          <a:p>
            <a:pPr algn="ctr"/>
            <a:r>
              <a:rPr lang="en-US" sz="2400" b="1" dirty="0" err="1" smtClean="0">
                <a:ln w="22225">
                  <a:solidFill>
                    <a:schemeClr val="accent2"/>
                  </a:solidFill>
                  <a:prstDash val="solid"/>
                </a:ln>
                <a:solidFill>
                  <a:srgbClr val="FF0000"/>
                </a:solidFill>
              </a:rPr>
              <a:t>ggbb</a:t>
            </a:r>
            <a:endParaRPr lang="en-US" sz="2400" b="1" cap="none" spc="0" dirty="0">
              <a:ln w="22225">
                <a:solidFill>
                  <a:schemeClr val="accent2"/>
                </a:solidFill>
                <a:prstDash val="solid"/>
              </a:ln>
              <a:solidFill>
                <a:srgbClr val="FF0000"/>
              </a:solidFill>
              <a:effectLst/>
            </a:endParaRPr>
          </a:p>
        </p:txBody>
      </p:sp>
      <p:sp>
        <p:nvSpPr>
          <p:cNvPr id="36" name="Rectangle 35"/>
          <p:cNvSpPr/>
          <p:nvPr/>
        </p:nvSpPr>
        <p:spPr>
          <a:xfrm>
            <a:off x="6606673" y="994257"/>
            <a:ext cx="356187"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rgbClr val="FF0000"/>
                </a:solidFill>
                <a:effectLst/>
              </a:rPr>
              <a:t>9</a:t>
            </a:r>
            <a:endParaRPr lang="en-US" sz="2400" b="1" cap="none" spc="0" dirty="0">
              <a:ln w="22225">
                <a:solidFill>
                  <a:schemeClr val="accent2"/>
                </a:solidFill>
                <a:prstDash val="solid"/>
              </a:ln>
              <a:solidFill>
                <a:srgbClr val="FF0000"/>
              </a:solidFill>
              <a:effectLst/>
            </a:endParaRPr>
          </a:p>
        </p:txBody>
      </p:sp>
      <p:sp>
        <p:nvSpPr>
          <p:cNvPr id="37" name="Rectangle 36"/>
          <p:cNvSpPr/>
          <p:nvPr/>
        </p:nvSpPr>
        <p:spPr>
          <a:xfrm>
            <a:off x="6634920" y="2258576"/>
            <a:ext cx="356187"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rgbClr val="FF0000"/>
                </a:solidFill>
                <a:effectLst/>
              </a:rPr>
              <a:t>3</a:t>
            </a:r>
            <a:endParaRPr lang="en-US" sz="2400" b="1" cap="none" spc="0" dirty="0">
              <a:ln w="22225">
                <a:solidFill>
                  <a:schemeClr val="accent2"/>
                </a:solidFill>
                <a:prstDash val="solid"/>
              </a:ln>
              <a:solidFill>
                <a:srgbClr val="FF0000"/>
              </a:solidFill>
              <a:effectLst/>
            </a:endParaRPr>
          </a:p>
        </p:txBody>
      </p:sp>
      <p:sp>
        <p:nvSpPr>
          <p:cNvPr id="38" name="Rectangle 37"/>
          <p:cNvSpPr/>
          <p:nvPr/>
        </p:nvSpPr>
        <p:spPr>
          <a:xfrm>
            <a:off x="6555168" y="3494451"/>
            <a:ext cx="356187"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rgbClr val="FF0000"/>
                </a:solidFill>
                <a:effectLst/>
              </a:rPr>
              <a:t>3</a:t>
            </a:r>
            <a:endParaRPr lang="en-US" sz="2400" b="1" cap="none" spc="0" dirty="0">
              <a:ln w="22225">
                <a:solidFill>
                  <a:schemeClr val="accent2"/>
                </a:solidFill>
                <a:prstDash val="solid"/>
              </a:ln>
              <a:solidFill>
                <a:srgbClr val="FF0000"/>
              </a:solidFill>
              <a:effectLst/>
            </a:endParaRPr>
          </a:p>
        </p:txBody>
      </p:sp>
      <p:sp>
        <p:nvSpPr>
          <p:cNvPr id="39" name="Rectangle 38"/>
          <p:cNvSpPr/>
          <p:nvPr/>
        </p:nvSpPr>
        <p:spPr>
          <a:xfrm>
            <a:off x="6638964" y="4730326"/>
            <a:ext cx="356187" cy="461665"/>
          </a:xfrm>
          <a:prstGeom prst="rect">
            <a:avLst/>
          </a:prstGeom>
          <a:noFill/>
        </p:spPr>
        <p:txBody>
          <a:bodyPr wrap="none" lIns="91440" tIns="45720" rIns="91440" bIns="45720">
            <a:spAutoFit/>
          </a:bodyPr>
          <a:lstStyle/>
          <a:p>
            <a:pPr algn="ctr"/>
            <a:r>
              <a:rPr lang="en-US" sz="2400" b="1" dirty="0" smtClean="0">
                <a:ln w="22225">
                  <a:solidFill>
                    <a:schemeClr val="accent2"/>
                  </a:solidFill>
                  <a:prstDash val="solid"/>
                </a:ln>
                <a:solidFill>
                  <a:srgbClr val="FF0000"/>
                </a:solidFill>
                <a:effectLst/>
              </a:rPr>
              <a:t>1</a:t>
            </a:r>
            <a:endParaRPr lang="en-US" sz="2400" b="1" cap="none" spc="0" dirty="0">
              <a:ln w="22225">
                <a:solidFill>
                  <a:schemeClr val="accent2"/>
                </a:solidFill>
                <a:prstDash val="solid"/>
              </a:ln>
              <a:solidFill>
                <a:srgbClr val="FF0000"/>
              </a:solidFill>
              <a:effectLst/>
            </a:endParaRPr>
          </a:p>
        </p:txBody>
      </p:sp>
      <p:sp>
        <p:nvSpPr>
          <p:cNvPr id="40" name="TextBox 39"/>
          <p:cNvSpPr txBox="1"/>
          <p:nvPr/>
        </p:nvSpPr>
        <p:spPr>
          <a:xfrm>
            <a:off x="824137" y="1437391"/>
            <a:ext cx="1207433" cy="584775"/>
          </a:xfrm>
          <a:prstGeom prst="rect">
            <a:avLst/>
          </a:prstGeom>
          <a:noFill/>
        </p:spPr>
        <p:txBody>
          <a:bodyPr wrap="square" rtlCol="0">
            <a:spAutoFit/>
          </a:bodyPr>
          <a:lstStyle/>
          <a:p>
            <a:r>
              <a:rPr lang="en-US" sz="1600" dirty="0" smtClean="0">
                <a:solidFill>
                  <a:srgbClr val="FF0000"/>
                </a:solidFill>
              </a:rPr>
              <a:t>gray hair black eyes</a:t>
            </a:r>
            <a:endParaRPr lang="en-US" sz="1600" dirty="0">
              <a:solidFill>
                <a:srgbClr val="FF0000"/>
              </a:solidFill>
            </a:endParaRPr>
          </a:p>
        </p:txBody>
      </p:sp>
      <p:sp>
        <p:nvSpPr>
          <p:cNvPr id="41" name="TextBox 40"/>
          <p:cNvSpPr txBox="1"/>
          <p:nvPr/>
        </p:nvSpPr>
        <p:spPr>
          <a:xfrm>
            <a:off x="1917329" y="1440357"/>
            <a:ext cx="1207433" cy="584775"/>
          </a:xfrm>
          <a:prstGeom prst="rect">
            <a:avLst/>
          </a:prstGeom>
          <a:noFill/>
        </p:spPr>
        <p:txBody>
          <a:bodyPr wrap="square" rtlCol="0">
            <a:spAutoFit/>
          </a:bodyPr>
          <a:lstStyle/>
          <a:p>
            <a:r>
              <a:rPr lang="en-US" sz="1600" dirty="0" smtClean="0">
                <a:solidFill>
                  <a:srgbClr val="FF0000"/>
                </a:solidFill>
              </a:rPr>
              <a:t>gray hair black eyes</a:t>
            </a:r>
            <a:endParaRPr lang="en-US" sz="1600" dirty="0">
              <a:solidFill>
                <a:srgbClr val="FF0000"/>
              </a:solidFill>
            </a:endParaRPr>
          </a:p>
        </p:txBody>
      </p:sp>
      <p:sp>
        <p:nvSpPr>
          <p:cNvPr id="42" name="TextBox 41"/>
          <p:cNvSpPr txBox="1"/>
          <p:nvPr/>
        </p:nvSpPr>
        <p:spPr>
          <a:xfrm>
            <a:off x="3158553" y="1466853"/>
            <a:ext cx="1207433" cy="584775"/>
          </a:xfrm>
          <a:prstGeom prst="rect">
            <a:avLst/>
          </a:prstGeom>
          <a:noFill/>
        </p:spPr>
        <p:txBody>
          <a:bodyPr wrap="square" rtlCol="0">
            <a:spAutoFit/>
          </a:bodyPr>
          <a:lstStyle/>
          <a:p>
            <a:r>
              <a:rPr lang="en-US" sz="1600" dirty="0" smtClean="0">
                <a:solidFill>
                  <a:srgbClr val="FF0000"/>
                </a:solidFill>
              </a:rPr>
              <a:t>gray hair black eyes</a:t>
            </a:r>
            <a:endParaRPr lang="en-US" sz="1600" dirty="0">
              <a:solidFill>
                <a:srgbClr val="FF0000"/>
              </a:solidFill>
            </a:endParaRPr>
          </a:p>
        </p:txBody>
      </p:sp>
      <p:sp>
        <p:nvSpPr>
          <p:cNvPr id="43" name="TextBox 42"/>
          <p:cNvSpPr txBox="1"/>
          <p:nvPr/>
        </p:nvSpPr>
        <p:spPr>
          <a:xfrm>
            <a:off x="4359196" y="1425305"/>
            <a:ext cx="1207433" cy="584775"/>
          </a:xfrm>
          <a:prstGeom prst="rect">
            <a:avLst/>
          </a:prstGeom>
          <a:noFill/>
        </p:spPr>
        <p:txBody>
          <a:bodyPr wrap="square" rtlCol="0">
            <a:spAutoFit/>
          </a:bodyPr>
          <a:lstStyle/>
          <a:p>
            <a:r>
              <a:rPr lang="en-US" sz="1600" dirty="0" smtClean="0">
                <a:solidFill>
                  <a:srgbClr val="FF0000"/>
                </a:solidFill>
              </a:rPr>
              <a:t>gray hair black eyes</a:t>
            </a:r>
            <a:endParaRPr lang="en-US" sz="1600" dirty="0">
              <a:solidFill>
                <a:srgbClr val="FF0000"/>
              </a:solidFill>
            </a:endParaRPr>
          </a:p>
        </p:txBody>
      </p:sp>
      <p:sp>
        <p:nvSpPr>
          <p:cNvPr id="44" name="TextBox 43"/>
          <p:cNvSpPr txBox="1"/>
          <p:nvPr/>
        </p:nvSpPr>
        <p:spPr>
          <a:xfrm>
            <a:off x="1933621" y="4547269"/>
            <a:ext cx="1207433" cy="584775"/>
          </a:xfrm>
          <a:prstGeom prst="rect">
            <a:avLst/>
          </a:prstGeom>
          <a:noFill/>
        </p:spPr>
        <p:txBody>
          <a:bodyPr wrap="square" rtlCol="0">
            <a:spAutoFit/>
          </a:bodyPr>
          <a:lstStyle/>
          <a:p>
            <a:r>
              <a:rPr lang="en-US" sz="1600" dirty="0" smtClean="0">
                <a:solidFill>
                  <a:srgbClr val="FF0000"/>
                </a:solidFill>
              </a:rPr>
              <a:t>gray </a:t>
            </a:r>
            <a:r>
              <a:rPr lang="en-US" sz="1600" smtClean="0">
                <a:solidFill>
                  <a:srgbClr val="FF0000"/>
                </a:solidFill>
              </a:rPr>
              <a:t>hair red </a:t>
            </a:r>
            <a:r>
              <a:rPr lang="en-US" sz="1600" dirty="0" smtClean="0">
                <a:solidFill>
                  <a:srgbClr val="FF0000"/>
                </a:solidFill>
              </a:rPr>
              <a:t>eyes</a:t>
            </a:r>
            <a:endParaRPr lang="en-US" sz="1600" dirty="0">
              <a:solidFill>
                <a:srgbClr val="FF0000"/>
              </a:solidFill>
            </a:endParaRPr>
          </a:p>
        </p:txBody>
      </p:sp>
      <p:sp>
        <p:nvSpPr>
          <p:cNvPr id="45" name="TextBox 44"/>
          <p:cNvSpPr txBox="1"/>
          <p:nvPr/>
        </p:nvSpPr>
        <p:spPr>
          <a:xfrm>
            <a:off x="3214506" y="4524946"/>
            <a:ext cx="1207433" cy="584775"/>
          </a:xfrm>
          <a:prstGeom prst="rect">
            <a:avLst/>
          </a:prstGeom>
          <a:noFill/>
        </p:spPr>
        <p:txBody>
          <a:bodyPr wrap="square" rtlCol="0">
            <a:spAutoFit/>
          </a:bodyPr>
          <a:lstStyle/>
          <a:p>
            <a:r>
              <a:rPr lang="en-US" sz="1600" dirty="0" smtClean="0">
                <a:solidFill>
                  <a:srgbClr val="FF0000"/>
                </a:solidFill>
              </a:rPr>
              <a:t>white hair black eyes</a:t>
            </a:r>
            <a:endParaRPr lang="en-US" sz="1600" dirty="0">
              <a:solidFill>
                <a:srgbClr val="FF0000"/>
              </a:solidFill>
            </a:endParaRPr>
          </a:p>
        </p:txBody>
      </p:sp>
      <p:sp>
        <p:nvSpPr>
          <p:cNvPr id="46" name="TextBox 45"/>
          <p:cNvSpPr txBox="1"/>
          <p:nvPr/>
        </p:nvSpPr>
        <p:spPr>
          <a:xfrm>
            <a:off x="4366981" y="4506453"/>
            <a:ext cx="1207433" cy="584775"/>
          </a:xfrm>
          <a:prstGeom prst="rect">
            <a:avLst/>
          </a:prstGeom>
          <a:noFill/>
        </p:spPr>
        <p:txBody>
          <a:bodyPr wrap="square" rtlCol="0">
            <a:spAutoFit/>
          </a:bodyPr>
          <a:lstStyle/>
          <a:p>
            <a:r>
              <a:rPr lang="en-US" sz="1600" dirty="0" smtClean="0">
                <a:solidFill>
                  <a:srgbClr val="FF0000"/>
                </a:solidFill>
              </a:rPr>
              <a:t>white hair red eyes</a:t>
            </a:r>
            <a:endParaRPr lang="en-US" sz="1600" dirty="0">
              <a:solidFill>
                <a:srgbClr val="FF0000"/>
              </a:solidFill>
            </a:endParaRPr>
          </a:p>
        </p:txBody>
      </p:sp>
      <p:sp>
        <p:nvSpPr>
          <p:cNvPr id="47" name="TextBox 46"/>
          <p:cNvSpPr txBox="1"/>
          <p:nvPr/>
        </p:nvSpPr>
        <p:spPr>
          <a:xfrm>
            <a:off x="4279261" y="2449131"/>
            <a:ext cx="1207433" cy="584775"/>
          </a:xfrm>
          <a:prstGeom prst="rect">
            <a:avLst/>
          </a:prstGeom>
          <a:noFill/>
        </p:spPr>
        <p:txBody>
          <a:bodyPr wrap="square" rtlCol="0">
            <a:spAutoFit/>
          </a:bodyPr>
          <a:lstStyle/>
          <a:p>
            <a:r>
              <a:rPr lang="en-US" sz="1600" dirty="0" smtClean="0">
                <a:solidFill>
                  <a:srgbClr val="FF0000"/>
                </a:solidFill>
              </a:rPr>
              <a:t>gray hair red eyes</a:t>
            </a:r>
            <a:endParaRPr lang="en-US" sz="1600" dirty="0">
              <a:solidFill>
                <a:srgbClr val="FF0000"/>
              </a:solidFill>
            </a:endParaRPr>
          </a:p>
        </p:txBody>
      </p:sp>
      <p:sp>
        <p:nvSpPr>
          <p:cNvPr id="48" name="TextBox 47"/>
          <p:cNvSpPr txBox="1"/>
          <p:nvPr/>
        </p:nvSpPr>
        <p:spPr>
          <a:xfrm>
            <a:off x="1950369" y="3531706"/>
            <a:ext cx="1207433" cy="584775"/>
          </a:xfrm>
          <a:prstGeom prst="rect">
            <a:avLst/>
          </a:prstGeom>
          <a:noFill/>
        </p:spPr>
        <p:txBody>
          <a:bodyPr wrap="square" rtlCol="0">
            <a:spAutoFit/>
          </a:bodyPr>
          <a:lstStyle/>
          <a:p>
            <a:r>
              <a:rPr lang="en-US" sz="1600" dirty="0" smtClean="0">
                <a:solidFill>
                  <a:srgbClr val="FF0000"/>
                </a:solidFill>
              </a:rPr>
              <a:t>gray hair black eyes</a:t>
            </a:r>
            <a:endParaRPr lang="en-US" sz="1600" dirty="0">
              <a:solidFill>
                <a:srgbClr val="FF0000"/>
              </a:solidFill>
            </a:endParaRPr>
          </a:p>
        </p:txBody>
      </p:sp>
      <p:sp>
        <p:nvSpPr>
          <p:cNvPr id="49" name="TextBox 48"/>
          <p:cNvSpPr txBox="1"/>
          <p:nvPr/>
        </p:nvSpPr>
        <p:spPr>
          <a:xfrm>
            <a:off x="877447" y="3520008"/>
            <a:ext cx="1207433" cy="584775"/>
          </a:xfrm>
          <a:prstGeom prst="rect">
            <a:avLst/>
          </a:prstGeom>
          <a:noFill/>
        </p:spPr>
        <p:txBody>
          <a:bodyPr wrap="square" rtlCol="0">
            <a:spAutoFit/>
          </a:bodyPr>
          <a:lstStyle/>
          <a:p>
            <a:r>
              <a:rPr lang="en-US" sz="1600" dirty="0" smtClean="0">
                <a:solidFill>
                  <a:srgbClr val="FF0000"/>
                </a:solidFill>
              </a:rPr>
              <a:t>gray hair black eyes</a:t>
            </a:r>
            <a:endParaRPr lang="en-US" sz="1600" dirty="0">
              <a:solidFill>
                <a:srgbClr val="FF0000"/>
              </a:solidFill>
            </a:endParaRPr>
          </a:p>
        </p:txBody>
      </p:sp>
      <p:sp>
        <p:nvSpPr>
          <p:cNvPr id="50" name="TextBox 49"/>
          <p:cNvSpPr txBox="1"/>
          <p:nvPr/>
        </p:nvSpPr>
        <p:spPr>
          <a:xfrm>
            <a:off x="3214505" y="3452781"/>
            <a:ext cx="1207433" cy="584775"/>
          </a:xfrm>
          <a:prstGeom prst="rect">
            <a:avLst/>
          </a:prstGeom>
          <a:noFill/>
        </p:spPr>
        <p:txBody>
          <a:bodyPr wrap="square" rtlCol="0">
            <a:spAutoFit/>
          </a:bodyPr>
          <a:lstStyle/>
          <a:p>
            <a:r>
              <a:rPr lang="en-US" sz="1600" dirty="0" smtClean="0">
                <a:solidFill>
                  <a:srgbClr val="FF0000"/>
                </a:solidFill>
              </a:rPr>
              <a:t>white hair black eyes</a:t>
            </a:r>
            <a:endParaRPr lang="en-US" sz="1600" dirty="0">
              <a:solidFill>
                <a:srgbClr val="FF0000"/>
              </a:solidFill>
            </a:endParaRPr>
          </a:p>
        </p:txBody>
      </p:sp>
      <p:sp>
        <p:nvSpPr>
          <p:cNvPr id="51" name="TextBox 50"/>
          <p:cNvSpPr txBox="1"/>
          <p:nvPr/>
        </p:nvSpPr>
        <p:spPr>
          <a:xfrm>
            <a:off x="4344130" y="3508766"/>
            <a:ext cx="1207433" cy="584775"/>
          </a:xfrm>
          <a:prstGeom prst="rect">
            <a:avLst/>
          </a:prstGeom>
          <a:noFill/>
        </p:spPr>
        <p:txBody>
          <a:bodyPr wrap="square" rtlCol="0">
            <a:spAutoFit/>
          </a:bodyPr>
          <a:lstStyle/>
          <a:p>
            <a:r>
              <a:rPr lang="en-US" sz="1600" dirty="0" smtClean="0">
                <a:solidFill>
                  <a:srgbClr val="FF0000"/>
                </a:solidFill>
              </a:rPr>
              <a:t>white hair black eyes</a:t>
            </a:r>
            <a:endParaRPr lang="en-US" sz="1600" dirty="0">
              <a:solidFill>
                <a:srgbClr val="FF0000"/>
              </a:solidFill>
            </a:endParaRPr>
          </a:p>
        </p:txBody>
      </p:sp>
      <p:sp>
        <p:nvSpPr>
          <p:cNvPr id="52" name="TextBox 51"/>
          <p:cNvSpPr txBox="1"/>
          <p:nvPr/>
        </p:nvSpPr>
        <p:spPr>
          <a:xfrm>
            <a:off x="799640" y="4524945"/>
            <a:ext cx="1207433" cy="584775"/>
          </a:xfrm>
          <a:prstGeom prst="rect">
            <a:avLst/>
          </a:prstGeom>
          <a:noFill/>
        </p:spPr>
        <p:txBody>
          <a:bodyPr wrap="square" rtlCol="0">
            <a:spAutoFit/>
          </a:bodyPr>
          <a:lstStyle/>
          <a:p>
            <a:r>
              <a:rPr lang="en-US" sz="1600" dirty="0" smtClean="0">
                <a:solidFill>
                  <a:srgbClr val="FF0000"/>
                </a:solidFill>
              </a:rPr>
              <a:t>gray hair black eyes</a:t>
            </a:r>
            <a:endParaRPr lang="en-US" sz="1600" dirty="0">
              <a:solidFill>
                <a:srgbClr val="FF0000"/>
              </a:solidFill>
            </a:endParaRPr>
          </a:p>
        </p:txBody>
      </p:sp>
      <p:sp>
        <p:nvSpPr>
          <p:cNvPr id="53" name="TextBox 52"/>
          <p:cNvSpPr txBox="1"/>
          <p:nvPr/>
        </p:nvSpPr>
        <p:spPr>
          <a:xfrm>
            <a:off x="881795" y="2478052"/>
            <a:ext cx="1207433" cy="584775"/>
          </a:xfrm>
          <a:prstGeom prst="rect">
            <a:avLst/>
          </a:prstGeom>
          <a:noFill/>
        </p:spPr>
        <p:txBody>
          <a:bodyPr wrap="square" rtlCol="0">
            <a:spAutoFit/>
          </a:bodyPr>
          <a:lstStyle/>
          <a:p>
            <a:r>
              <a:rPr lang="en-US" sz="1600" dirty="0" smtClean="0">
                <a:solidFill>
                  <a:srgbClr val="FF0000"/>
                </a:solidFill>
              </a:rPr>
              <a:t>gray hair black eyes</a:t>
            </a:r>
            <a:endParaRPr lang="en-US" sz="1600" dirty="0">
              <a:solidFill>
                <a:srgbClr val="FF0000"/>
              </a:solidFill>
            </a:endParaRPr>
          </a:p>
        </p:txBody>
      </p:sp>
      <p:sp>
        <p:nvSpPr>
          <p:cNvPr id="54" name="TextBox 53"/>
          <p:cNvSpPr txBox="1"/>
          <p:nvPr/>
        </p:nvSpPr>
        <p:spPr>
          <a:xfrm>
            <a:off x="2002124" y="2439418"/>
            <a:ext cx="1207433" cy="584775"/>
          </a:xfrm>
          <a:prstGeom prst="rect">
            <a:avLst/>
          </a:prstGeom>
          <a:noFill/>
        </p:spPr>
        <p:txBody>
          <a:bodyPr wrap="square" rtlCol="0">
            <a:spAutoFit/>
          </a:bodyPr>
          <a:lstStyle/>
          <a:p>
            <a:r>
              <a:rPr lang="en-US" sz="1600" dirty="0" smtClean="0">
                <a:solidFill>
                  <a:srgbClr val="FF0000"/>
                </a:solidFill>
              </a:rPr>
              <a:t>gray hair red eyes</a:t>
            </a:r>
            <a:endParaRPr lang="en-US" sz="1600" dirty="0">
              <a:solidFill>
                <a:srgbClr val="FF0000"/>
              </a:solidFill>
            </a:endParaRPr>
          </a:p>
        </p:txBody>
      </p:sp>
      <p:sp>
        <p:nvSpPr>
          <p:cNvPr id="55" name="TextBox 54"/>
          <p:cNvSpPr txBox="1"/>
          <p:nvPr/>
        </p:nvSpPr>
        <p:spPr>
          <a:xfrm>
            <a:off x="3150591" y="2386401"/>
            <a:ext cx="1207433" cy="584775"/>
          </a:xfrm>
          <a:prstGeom prst="rect">
            <a:avLst/>
          </a:prstGeom>
          <a:noFill/>
        </p:spPr>
        <p:txBody>
          <a:bodyPr wrap="square" rtlCol="0">
            <a:spAutoFit/>
          </a:bodyPr>
          <a:lstStyle/>
          <a:p>
            <a:r>
              <a:rPr lang="en-US" sz="1600" dirty="0" smtClean="0">
                <a:solidFill>
                  <a:srgbClr val="FF0000"/>
                </a:solidFill>
              </a:rPr>
              <a:t>gray hair black eyes</a:t>
            </a:r>
            <a:endParaRPr lang="en-US" sz="1600" dirty="0">
              <a:solidFill>
                <a:srgbClr val="FF0000"/>
              </a:solidFill>
            </a:endParaRPr>
          </a:p>
        </p:txBody>
      </p:sp>
    </p:spTree>
    <p:extLst>
      <p:ext uri="{BB962C8B-B14F-4D97-AF65-F5344CB8AC3E}">
        <p14:creationId xmlns:p14="http://schemas.microsoft.com/office/powerpoint/2010/main" val="2671900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22" grpId="0"/>
      <p:bldP spid="24" grpId="0"/>
      <p:bldP spid="26" grpId="0"/>
      <p:bldP spid="28" grpId="0"/>
      <p:bldP spid="30" grpId="0"/>
      <p:bldP spid="32" grpId="0"/>
      <p:bldP spid="34"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29" y="304800"/>
            <a:ext cx="9002321"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181600" y="1149725"/>
            <a:ext cx="458779"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Y</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4" name="Rectangle 3"/>
          <p:cNvSpPr/>
          <p:nvPr/>
        </p:nvSpPr>
        <p:spPr>
          <a:xfrm>
            <a:off x="4027953" y="1893625"/>
            <a:ext cx="1127232" cy="584775"/>
          </a:xfrm>
          <a:prstGeom prst="rect">
            <a:avLst/>
          </a:prstGeom>
          <a:noFill/>
        </p:spPr>
        <p:txBody>
          <a:bodyPr wrap="none" lIns="91440" tIns="45720" rIns="91440" bIns="45720">
            <a:spAutoFit/>
          </a:bodyPr>
          <a:lstStyle/>
          <a:p>
            <a:r>
              <a:rPr lang="en-US" sz="3200" b="1" dirty="0">
                <a:solidFill>
                  <a:srgbClr val="FF0000"/>
                </a:solidFill>
              </a:rPr>
              <a:t>X</a:t>
            </a:r>
            <a:r>
              <a:rPr lang="en-US" sz="3200" b="1" baseline="-25000" dirty="0">
                <a:solidFill>
                  <a:srgbClr val="FF0000"/>
                </a:solidFill>
              </a:rPr>
              <a:t>B</a:t>
            </a:r>
            <a:r>
              <a:rPr lang="en-US" sz="3200" b="1" dirty="0">
                <a:solidFill>
                  <a:srgbClr val="FF0000"/>
                </a:solidFill>
              </a:rPr>
              <a:t>X</a:t>
            </a:r>
            <a:r>
              <a:rPr lang="en-US" sz="3200" b="1" baseline="-25000" dirty="0">
                <a:solidFill>
                  <a:srgbClr val="FF0000"/>
                </a:solidFill>
              </a:rPr>
              <a:t>B</a:t>
            </a:r>
            <a:endParaRPr lang="en-US" sz="3200" dirty="0">
              <a:solidFill>
                <a:srgbClr val="FF0000"/>
              </a:solidFill>
            </a:endParaRPr>
          </a:p>
        </p:txBody>
      </p:sp>
      <p:sp>
        <p:nvSpPr>
          <p:cNvPr id="5" name="Rectangle 4"/>
          <p:cNvSpPr/>
          <p:nvPr/>
        </p:nvSpPr>
        <p:spPr>
          <a:xfrm>
            <a:off x="5654568" y="1905000"/>
            <a:ext cx="930063" cy="584775"/>
          </a:xfrm>
          <a:prstGeom prst="rect">
            <a:avLst/>
          </a:prstGeom>
          <a:noFill/>
        </p:spPr>
        <p:txBody>
          <a:bodyPr wrap="none" lIns="91440" tIns="45720" rIns="91440" bIns="45720">
            <a:spAutoFit/>
          </a:bodyPr>
          <a:lstStyle/>
          <a:p>
            <a:r>
              <a:rPr lang="en-US" sz="3200" b="1" dirty="0" smtClean="0">
                <a:solidFill>
                  <a:srgbClr val="FF0000"/>
                </a:solidFill>
              </a:rPr>
              <a:t>X</a:t>
            </a:r>
            <a:r>
              <a:rPr lang="en-US" sz="3200" b="1" baseline="-25000" dirty="0" smtClean="0">
                <a:solidFill>
                  <a:srgbClr val="FF0000"/>
                </a:solidFill>
              </a:rPr>
              <a:t>B</a:t>
            </a:r>
            <a:r>
              <a:rPr lang="en-US" sz="3200" b="1" dirty="0">
                <a:solidFill>
                  <a:srgbClr val="FF0000"/>
                </a:solidFill>
              </a:rPr>
              <a:t>Y</a:t>
            </a:r>
            <a:endParaRPr lang="en-US" sz="3200" dirty="0">
              <a:solidFill>
                <a:srgbClr val="FF0000"/>
              </a:solidFill>
            </a:endParaRPr>
          </a:p>
        </p:txBody>
      </p:sp>
      <p:sp>
        <p:nvSpPr>
          <p:cNvPr id="6" name="Rectangle 5"/>
          <p:cNvSpPr/>
          <p:nvPr/>
        </p:nvSpPr>
        <p:spPr>
          <a:xfrm>
            <a:off x="4038600" y="3758625"/>
            <a:ext cx="1096775" cy="584775"/>
          </a:xfrm>
          <a:prstGeom prst="rect">
            <a:avLst/>
          </a:prstGeom>
          <a:noFill/>
        </p:spPr>
        <p:txBody>
          <a:bodyPr wrap="none" lIns="91440" tIns="45720" rIns="91440" bIns="45720">
            <a:spAutoFit/>
          </a:bodyPr>
          <a:lstStyle/>
          <a:p>
            <a:r>
              <a:rPr lang="en-US" sz="3200" b="1" dirty="0" err="1" smtClean="0">
                <a:solidFill>
                  <a:srgbClr val="FF0000"/>
                </a:solidFill>
              </a:rPr>
              <a:t>X</a:t>
            </a:r>
            <a:r>
              <a:rPr lang="en-US" sz="3200" b="1" baseline="-25000" dirty="0" err="1" smtClean="0">
                <a:solidFill>
                  <a:srgbClr val="FF0000"/>
                </a:solidFill>
              </a:rPr>
              <a:t>B</a:t>
            </a:r>
            <a:r>
              <a:rPr lang="en-US" sz="3200" b="1" dirty="0" err="1" smtClean="0">
                <a:solidFill>
                  <a:srgbClr val="FF0000"/>
                </a:solidFill>
              </a:rPr>
              <a:t>X</a:t>
            </a:r>
            <a:r>
              <a:rPr lang="en-US" sz="3200" b="1" baseline="-25000" dirty="0" err="1">
                <a:solidFill>
                  <a:srgbClr val="FF0000"/>
                </a:solidFill>
              </a:rPr>
              <a:t>b</a:t>
            </a:r>
            <a:endParaRPr lang="en-US" sz="3200" dirty="0">
              <a:solidFill>
                <a:srgbClr val="FF0000"/>
              </a:solidFill>
            </a:endParaRPr>
          </a:p>
        </p:txBody>
      </p:sp>
      <p:sp>
        <p:nvSpPr>
          <p:cNvPr id="7" name="Rectangle 6"/>
          <p:cNvSpPr/>
          <p:nvPr/>
        </p:nvSpPr>
        <p:spPr>
          <a:xfrm>
            <a:off x="5654568" y="3810000"/>
            <a:ext cx="899605" cy="584775"/>
          </a:xfrm>
          <a:prstGeom prst="rect">
            <a:avLst/>
          </a:prstGeom>
          <a:noFill/>
        </p:spPr>
        <p:txBody>
          <a:bodyPr wrap="none" lIns="91440" tIns="45720" rIns="91440" bIns="45720">
            <a:spAutoFit/>
          </a:bodyPr>
          <a:lstStyle/>
          <a:p>
            <a:r>
              <a:rPr lang="en-US" sz="3200" b="1" dirty="0" err="1" smtClean="0">
                <a:solidFill>
                  <a:srgbClr val="FF0000"/>
                </a:solidFill>
              </a:rPr>
              <a:t>X</a:t>
            </a:r>
            <a:r>
              <a:rPr lang="en-US" sz="3200" b="1" baseline="-25000" dirty="0" err="1" smtClean="0">
                <a:solidFill>
                  <a:srgbClr val="FF0000"/>
                </a:solidFill>
              </a:rPr>
              <a:t>b</a:t>
            </a:r>
            <a:r>
              <a:rPr lang="en-US" sz="3200" b="1" dirty="0" err="1">
                <a:solidFill>
                  <a:srgbClr val="FF0000"/>
                </a:solidFill>
              </a:rPr>
              <a:t>Y</a:t>
            </a:r>
            <a:endParaRPr lang="en-US" sz="3200" dirty="0">
              <a:solidFill>
                <a:srgbClr val="FF0000"/>
              </a:solidFill>
            </a:endParaRPr>
          </a:p>
        </p:txBody>
      </p:sp>
      <p:sp>
        <p:nvSpPr>
          <p:cNvPr id="8" name="Rectangle 7"/>
          <p:cNvSpPr/>
          <p:nvPr/>
        </p:nvSpPr>
        <p:spPr>
          <a:xfrm>
            <a:off x="4641100" y="4825425"/>
            <a:ext cx="777778"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0%</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a:off x="4527288" y="5206425"/>
            <a:ext cx="1005403"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50%</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5020521" y="5511225"/>
            <a:ext cx="777778"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0%</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1" name="Rectangle 10"/>
          <p:cNvSpPr/>
          <p:nvPr/>
        </p:nvSpPr>
        <p:spPr>
          <a:xfrm>
            <a:off x="5363909" y="5791200"/>
            <a:ext cx="1005403"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50%</a:t>
            </a:r>
            <a:endParaRPr lang="en-US" sz="3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3352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
            <a:ext cx="9076766" cy="6172200"/>
          </a:xfrm>
          <a:prstGeom prst="rect">
            <a:avLst/>
          </a:prstGeom>
        </p:spPr>
      </p:pic>
      <p:sp>
        <p:nvSpPr>
          <p:cNvPr id="3" name="TextBox 2"/>
          <p:cNvSpPr txBox="1"/>
          <p:nvPr/>
        </p:nvSpPr>
        <p:spPr>
          <a:xfrm>
            <a:off x="5486400" y="4495800"/>
            <a:ext cx="3429000" cy="400110"/>
          </a:xfrm>
          <a:prstGeom prst="rect">
            <a:avLst/>
          </a:prstGeom>
          <a:noFill/>
        </p:spPr>
        <p:txBody>
          <a:bodyPr wrap="square" rtlCol="0">
            <a:spAutoFit/>
          </a:bodyPr>
          <a:lstStyle/>
          <a:p>
            <a:r>
              <a:rPr lang="en-US" sz="2000" dirty="0" smtClean="0">
                <a:solidFill>
                  <a:srgbClr val="FF0000"/>
                </a:solidFill>
              </a:rPr>
              <a:t>Husband and wife</a:t>
            </a:r>
            <a:endParaRPr lang="en-US" sz="2000" dirty="0">
              <a:solidFill>
                <a:srgbClr val="FF0000"/>
              </a:solidFill>
            </a:endParaRPr>
          </a:p>
        </p:txBody>
      </p:sp>
      <p:sp>
        <p:nvSpPr>
          <p:cNvPr id="4" name="TextBox 3"/>
          <p:cNvSpPr txBox="1"/>
          <p:nvPr/>
        </p:nvSpPr>
        <p:spPr>
          <a:xfrm>
            <a:off x="5567083" y="4889086"/>
            <a:ext cx="3429000" cy="400110"/>
          </a:xfrm>
          <a:prstGeom prst="rect">
            <a:avLst/>
          </a:prstGeom>
          <a:noFill/>
        </p:spPr>
        <p:txBody>
          <a:bodyPr wrap="square" rtlCol="0">
            <a:spAutoFit/>
          </a:bodyPr>
          <a:lstStyle/>
          <a:p>
            <a:r>
              <a:rPr lang="en-US" sz="2000" dirty="0" smtClean="0">
                <a:solidFill>
                  <a:srgbClr val="FF0000"/>
                </a:solidFill>
              </a:rPr>
              <a:t>Mother and son</a:t>
            </a:r>
            <a:endParaRPr lang="en-US" sz="2000" dirty="0">
              <a:solidFill>
                <a:srgbClr val="FF0000"/>
              </a:solidFill>
            </a:endParaRPr>
          </a:p>
        </p:txBody>
      </p:sp>
      <p:sp>
        <p:nvSpPr>
          <p:cNvPr id="5" name="TextBox 4"/>
          <p:cNvSpPr txBox="1"/>
          <p:nvPr/>
        </p:nvSpPr>
        <p:spPr>
          <a:xfrm>
            <a:off x="5589829" y="5213557"/>
            <a:ext cx="3429000" cy="400110"/>
          </a:xfrm>
          <a:prstGeom prst="rect">
            <a:avLst/>
          </a:prstGeom>
          <a:noFill/>
        </p:spPr>
        <p:txBody>
          <a:bodyPr wrap="square" rtlCol="0">
            <a:spAutoFit/>
          </a:bodyPr>
          <a:lstStyle/>
          <a:p>
            <a:r>
              <a:rPr lang="en-US" sz="2000" dirty="0" smtClean="0">
                <a:solidFill>
                  <a:srgbClr val="FF0000"/>
                </a:solidFill>
              </a:rPr>
              <a:t>Brother and sister</a:t>
            </a:r>
            <a:endParaRPr lang="en-US" sz="2000" dirty="0">
              <a:solidFill>
                <a:srgbClr val="FF0000"/>
              </a:solidFill>
            </a:endParaRPr>
          </a:p>
        </p:txBody>
      </p:sp>
      <p:sp>
        <p:nvSpPr>
          <p:cNvPr id="6" name="TextBox 5"/>
          <p:cNvSpPr txBox="1"/>
          <p:nvPr/>
        </p:nvSpPr>
        <p:spPr>
          <a:xfrm>
            <a:off x="5567083" y="5531204"/>
            <a:ext cx="3429000" cy="400110"/>
          </a:xfrm>
          <a:prstGeom prst="rect">
            <a:avLst/>
          </a:prstGeom>
          <a:noFill/>
        </p:spPr>
        <p:txBody>
          <a:bodyPr wrap="square" rtlCol="0">
            <a:spAutoFit/>
          </a:bodyPr>
          <a:lstStyle/>
          <a:p>
            <a:r>
              <a:rPr lang="en-US" sz="2000" dirty="0" smtClean="0">
                <a:solidFill>
                  <a:srgbClr val="FF0000"/>
                </a:solidFill>
              </a:rPr>
              <a:t>Fraternal twins</a:t>
            </a:r>
            <a:endParaRPr lang="en-US" sz="2000" dirty="0">
              <a:solidFill>
                <a:srgbClr val="FF0000"/>
              </a:solidFill>
            </a:endParaRPr>
          </a:p>
        </p:txBody>
      </p:sp>
      <p:sp>
        <p:nvSpPr>
          <p:cNvPr id="7" name="TextBox 6"/>
          <p:cNvSpPr txBox="1"/>
          <p:nvPr/>
        </p:nvSpPr>
        <p:spPr>
          <a:xfrm>
            <a:off x="5515904" y="5883259"/>
            <a:ext cx="3429000" cy="400110"/>
          </a:xfrm>
          <a:prstGeom prst="rect">
            <a:avLst/>
          </a:prstGeom>
          <a:noFill/>
        </p:spPr>
        <p:txBody>
          <a:bodyPr wrap="square" rtlCol="0">
            <a:spAutoFit/>
          </a:bodyPr>
          <a:lstStyle/>
          <a:p>
            <a:r>
              <a:rPr lang="en-US" sz="2000" dirty="0" smtClean="0">
                <a:solidFill>
                  <a:srgbClr val="FF0000"/>
                </a:solidFill>
              </a:rPr>
              <a:t>Cousins</a:t>
            </a:r>
            <a:endParaRPr lang="en-US" sz="2000" dirty="0">
              <a:solidFill>
                <a:srgbClr val="FF0000"/>
              </a:solidFill>
            </a:endParaRPr>
          </a:p>
        </p:txBody>
      </p:sp>
    </p:spTree>
    <p:extLst>
      <p:ext uri="{BB962C8B-B14F-4D97-AF65-F5344CB8AC3E}">
        <p14:creationId xmlns:p14="http://schemas.microsoft.com/office/powerpoint/2010/main" val="313199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9" y="304800"/>
            <a:ext cx="9145174" cy="623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086600" y="3886200"/>
            <a:ext cx="3429000" cy="400110"/>
          </a:xfrm>
          <a:prstGeom prst="rect">
            <a:avLst/>
          </a:prstGeom>
          <a:noFill/>
        </p:spPr>
        <p:txBody>
          <a:bodyPr wrap="square" rtlCol="0">
            <a:spAutoFit/>
          </a:bodyPr>
          <a:lstStyle/>
          <a:p>
            <a:r>
              <a:rPr lang="en-US" sz="2000" dirty="0" smtClean="0">
                <a:solidFill>
                  <a:srgbClr val="FF0000"/>
                </a:solidFill>
              </a:rPr>
              <a:t>Heterozygous</a:t>
            </a:r>
            <a:endParaRPr lang="en-US" sz="2000" dirty="0">
              <a:solidFill>
                <a:srgbClr val="FF0000"/>
              </a:solidFill>
            </a:endParaRPr>
          </a:p>
        </p:txBody>
      </p:sp>
      <p:sp>
        <p:nvSpPr>
          <p:cNvPr id="4" name="TextBox 3"/>
          <p:cNvSpPr txBox="1"/>
          <p:nvPr/>
        </p:nvSpPr>
        <p:spPr>
          <a:xfrm>
            <a:off x="3276600" y="4171890"/>
            <a:ext cx="5486400" cy="400110"/>
          </a:xfrm>
          <a:prstGeom prst="rect">
            <a:avLst/>
          </a:prstGeom>
          <a:noFill/>
        </p:spPr>
        <p:txBody>
          <a:bodyPr wrap="square" rtlCol="0">
            <a:spAutoFit/>
          </a:bodyPr>
          <a:lstStyle/>
          <a:p>
            <a:r>
              <a:rPr lang="en-US" sz="2000" dirty="0" smtClean="0">
                <a:solidFill>
                  <a:srgbClr val="FF0000"/>
                </a:solidFill>
              </a:rPr>
              <a:t>Some of their children don’t have the trait</a:t>
            </a:r>
            <a:endParaRPr lang="en-US" sz="2000" dirty="0">
              <a:solidFill>
                <a:srgbClr val="FF0000"/>
              </a:solidFill>
            </a:endParaRPr>
          </a:p>
        </p:txBody>
      </p:sp>
      <p:sp>
        <p:nvSpPr>
          <p:cNvPr id="5" name="TextBox 4"/>
          <p:cNvSpPr txBox="1"/>
          <p:nvPr/>
        </p:nvSpPr>
        <p:spPr>
          <a:xfrm>
            <a:off x="1143000" y="4857690"/>
            <a:ext cx="8001000" cy="400110"/>
          </a:xfrm>
          <a:prstGeom prst="rect">
            <a:avLst/>
          </a:prstGeom>
          <a:noFill/>
        </p:spPr>
        <p:txBody>
          <a:bodyPr wrap="square" rtlCol="0">
            <a:spAutoFit/>
          </a:bodyPr>
          <a:lstStyle/>
          <a:p>
            <a:r>
              <a:rPr lang="en-US" sz="2000" dirty="0" smtClean="0">
                <a:solidFill>
                  <a:srgbClr val="FF0000"/>
                </a:solidFill>
              </a:rPr>
              <a:t>Because this is a dominant trait. (Dominant traits can’t have carriers.)</a:t>
            </a:r>
            <a:endParaRPr lang="en-US" sz="2000" dirty="0">
              <a:solidFill>
                <a:srgbClr val="FF0000"/>
              </a:solidFill>
            </a:endParaRPr>
          </a:p>
        </p:txBody>
      </p:sp>
      <p:sp>
        <p:nvSpPr>
          <p:cNvPr id="6" name="TextBox 5"/>
          <p:cNvSpPr txBox="1"/>
          <p:nvPr/>
        </p:nvSpPr>
        <p:spPr>
          <a:xfrm>
            <a:off x="6553200" y="5187735"/>
            <a:ext cx="2362200" cy="400110"/>
          </a:xfrm>
          <a:prstGeom prst="rect">
            <a:avLst/>
          </a:prstGeom>
          <a:noFill/>
        </p:spPr>
        <p:txBody>
          <a:bodyPr wrap="square" rtlCol="0">
            <a:spAutoFit/>
          </a:bodyPr>
          <a:lstStyle/>
          <a:p>
            <a:r>
              <a:rPr lang="en-US" sz="2000" b="1" dirty="0" smtClean="0">
                <a:solidFill>
                  <a:srgbClr val="FF0000"/>
                </a:solidFill>
              </a:rPr>
              <a:t>EE</a:t>
            </a:r>
            <a:endParaRPr lang="en-US" sz="2000" b="1" dirty="0">
              <a:solidFill>
                <a:srgbClr val="FF0000"/>
              </a:solidFill>
            </a:endParaRPr>
          </a:p>
        </p:txBody>
      </p:sp>
      <p:sp>
        <p:nvSpPr>
          <p:cNvPr id="7" name="Rectangle 6"/>
          <p:cNvSpPr/>
          <p:nvPr/>
        </p:nvSpPr>
        <p:spPr>
          <a:xfrm>
            <a:off x="223513" y="530699"/>
            <a:ext cx="8520153" cy="2585323"/>
          </a:xfrm>
          <a:prstGeom prst="rect">
            <a:avLst/>
          </a:prstGeom>
          <a:solidFill>
            <a:schemeClr val="bg1"/>
          </a:solidFill>
        </p:spPr>
        <p:txBody>
          <a:bodyPr wrap="none" lIns="91440" tIns="45720" rIns="91440" bIns="45720">
            <a:spAutoFit/>
          </a:bodyPr>
          <a:lstStyle/>
          <a:p>
            <a:r>
              <a:rPr lang="en-US" sz="5400" dirty="0">
                <a:solidFill>
                  <a:srgbClr val="FF0000"/>
                </a:solidFill>
              </a:rPr>
              <a:t>(I chose E for </a:t>
            </a:r>
            <a:r>
              <a:rPr lang="en-US" sz="5400" dirty="0" err="1">
                <a:solidFill>
                  <a:srgbClr val="FF0000"/>
                </a:solidFill>
              </a:rPr>
              <a:t>ectrodactyly</a:t>
            </a:r>
            <a:r>
              <a:rPr lang="en-US" sz="5400" dirty="0">
                <a:solidFill>
                  <a:srgbClr val="FF0000"/>
                </a:solidFill>
              </a:rPr>
              <a:t>, </a:t>
            </a:r>
            <a:endParaRPr lang="en-US" sz="5400" dirty="0" smtClean="0">
              <a:solidFill>
                <a:srgbClr val="FF0000"/>
              </a:solidFill>
            </a:endParaRPr>
          </a:p>
          <a:p>
            <a:r>
              <a:rPr lang="en-US" sz="5400" dirty="0" smtClean="0">
                <a:solidFill>
                  <a:srgbClr val="FF0000"/>
                </a:solidFill>
              </a:rPr>
              <a:t>but </a:t>
            </a:r>
            <a:r>
              <a:rPr lang="en-US" sz="5400" dirty="0">
                <a:solidFill>
                  <a:srgbClr val="FF0000"/>
                </a:solidFill>
              </a:rPr>
              <a:t>any two capital letters </a:t>
            </a:r>
            <a:endParaRPr lang="en-US" sz="5400" dirty="0" smtClean="0">
              <a:solidFill>
                <a:srgbClr val="FF0000"/>
              </a:solidFill>
            </a:endParaRPr>
          </a:p>
          <a:p>
            <a:r>
              <a:rPr lang="en-US" sz="5400" dirty="0" smtClean="0">
                <a:solidFill>
                  <a:srgbClr val="FF0000"/>
                </a:solidFill>
              </a:rPr>
              <a:t>will </a:t>
            </a:r>
            <a:r>
              <a:rPr lang="en-US" sz="5400" dirty="0">
                <a:solidFill>
                  <a:srgbClr val="FF0000"/>
                </a:solidFill>
              </a:rPr>
              <a:t>get credit</a:t>
            </a:r>
            <a:r>
              <a:rPr lang="en-US" sz="5400" dirty="0" smtClean="0">
                <a:solidFill>
                  <a:srgbClr val="FF0000"/>
                </a:solidFill>
              </a:rPr>
              <a:t>.)</a:t>
            </a:r>
            <a:endParaRPr lang="en-US" sz="5400" dirty="0">
              <a:solidFill>
                <a:srgbClr val="FF0000"/>
              </a:solidFill>
            </a:endParaRPr>
          </a:p>
        </p:txBody>
      </p:sp>
      <p:sp>
        <p:nvSpPr>
          <p:cNvPr id="8" name="Bent Arrow 7"/>
          <p:cNvSpPr/>
          <p:nvPr/>
        </p:nvSpPr>
        <p:spPr>
          <a:xfrm rot="5400000">
            <a:off x="4776860" y="2537386"/>
            <a:ext cx="2804952" cy="2452673"/>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3505200" y="5505390"/>
            <a:ext cx="4343400" cy="400110"/>
          </a:xfrm>
          <a:prstGeom prst="rect">
            <a:avLst/>
          </a:prstGeom>
          <a:noFill/>
        </p:spPr>
        <p:txBody>
          <a:bodyPr wrap="square" rtlCol="0">
            <a:spAutoFit/>
          </a:bodyPr>
          <a:lstStyle/>
          <a:p>
            <a:r>
              <a:rPr lang="en-US" sz="2000" dirty="0" smtClean="0">
                <a:solidFill>
                  <a:srgbClr val="FF0000"/>
                </a:solidFill>
              </a:rPr>
              <a:t>All of her children have the trait</a:t>
            </a:r>
            <a:endParaRPr lang="en-US" sz="2000" dirty="0">
              <a:solidFill>
                <a:srgbClr val="FF0000"/>
              </a:solidFill>
            </a:endParaRPr>
          </a:p>
        </p:txBody>
      </p:sp>
      <p:sp>
        <p:nvSpPr>
          <p:cNvPr id="10" name="TextBox 9"/>
          <p:cNvSpPr txBox="1"/>
          <p:nvPr/>
        </p:nvSpPr>
        <p:spPr>
          <a:xfrm>
            <a:off x="5528121" y="5839760"/>
            <a:ext cx="2362200" cy="400110"/>
          </a:xfrm>
          <a:prstGeom prst="rect">
            <a:avLst/>
          </a:prstGeom>
          <a:noFill/>
        </p:spPr>
        <p:txBody>
          <a:bodyPr wrap="square" rtlCol="0">
            <a:spAutoFit/>
          </a:bodyPr>
          <a:lstStyle/>
          <a:p>
            <a:r>
              <a:rPr lang="en-US" sz="2000" b="1" dirty="0" err="1" smtClean="0">
                <a:solidFill>
                  <a:srgbClr val="FF0000"/>
                </a:solidFill>
              </a:rPr>
              <a:t>Ee</a:t>
            </a:r>
            <a:endParaRPr lang="en-US" sz="2000" b="1" dirty="0">
              <a:solidFill>
                <a:srgbClr val="FF0000"/>
              </a:solidFill>
            </a:endParaRPr>
          </a:p>
        </p:txBody>
      </p:sp>
      <p:sp>
        <p:nvSpPr>
          <p:cNvPr id="11" name="TextBox 10"/>
          <p:cNvSpPr txBox="1"/>
          <p:nvPr/>
        </p:nvSpPr>
        <p:spPr>
          <a:xfrm>
            <a:off x="3164696" y="6140691"/>
            <a:ext cx="5293503" cy="400110"/>
          </a:xfrm>
          <a:prstGeom prst="rect">
            <a:avLst/>
          </a:prstGeom>
          <a:noFill/>
        </p:spPr>
        <p:txBody>
          <a:bodyPr wrap="square" rtlCol="0">
            <a:spAutoFit/>
          </a:bodyPr>
          <a:lstStyle/>
          <a:p>
            <a:r>
              <a:rPr lang="en-US" sz="2000" dirty="0" smtClean="0">
                <a:solidFill>
                  <a:srgbClr val="FF0000"/>
                </a:solidFill>
              </a:rPr>
              <a:t>All of his children do not have the trait</a:t>
            </a:r>
            <a:endParaRPr lang="en-US" sz="2000" dirty="0">
              <a:solidFill>
                <a:srgbClr val="FF0000"/>
              </a:solidFill>
            </a:endParaRPr>
          </a:p>
        </p:txBody>
      </p:sp>
      <p:sp>
        <p:nvSpPr>
          <p:cNvPr id="13" name="TextBox 12"/>
          <p:cNvSpPr txBox="1"/>
          <p:nvPr/>
        </p:nvSpPr>
        <p:spPr>
          <a:xfrm>
            <a:off x="6553200" y="3622795"/>
            <a:ext cx="3429000" cy="400110"/>
          </a:xfrm>
          <a:prstGeom prst="rect">
            <a:avLst/>
          </a:prstGeom>
          <a:noFill/>
        </p:spPr>
        <p:txBody>
          <a:bodyPr wrap="square" rtlCol="0">
            <a:spAutoFit/>
          </a:bodyPr>
          <a:lstStyle/>
          <a:p>
            <a:r>
              <a:rPr lang="en-US" sz="2000" dirty="0" smtClean="0">
                <a:solidFill>
                  <a:srgbClr val="FF0000"/>
                </a:solidFill>
              </a:rPr>
              <a:t>A Dominant Trait</a:t>
            </a:r>
            <a:endParaRPr lang="en-US" sz="2000" dirty="0">
              <a:solidFill>
                <a:srgbClr val="FF0000"/>
              </a:solidFill>
            </a:endParaRPr>
          </a:p>
        </p:txBody>
      </p:sp>
    </p:spTree>
    <p:extLst>
      <p:ext uri="{BB962C8B-B14F-4D97-AF65-F5344CB8AC3E}">
        <p14:creationId xmlns:p14="http://schemas.microsoft.com/office/powerpoint/2010/main" val="65715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xit" presetSubtype="0" fill="hold" grpId="1" nodeType="clickEffect">
                                  <p:stCondLst>
                                    <p:cond delay="0"/>
                                  </p:stCondLst>
                                  <p:childTnLst>
                                    <p:anim calcmode="lin" valueType="num">
                                      <p:cBhvr>
                                        <p:cTn id="40" dur="1000"/>
                                        <p:tgtEl>
                                          <p:spTgt spid="7"/>
                                        </p:tgtEl>
                                        <p:attrNameLst>
                                          <p:attrName>ppt_w</p:attrName>
                                        </p:attrNameLst>
                                      </p:cBhvr>
                                      <p:tavLst>
                                        <p:tav tm="0">
                                          <p:val>
                                            <p:strVal val="ppt_w"/>
                                          </p:val>
                                        </p:tav>
                                        <p:tav tm="100000">
                                          <p:val>
                                            <p:fltVal val="0"/>
                                          </p:val>
                                        </p:tav>
                                      </p:tavLst>
                                    </p:anim>
                                    <p:anim calcmode="lin" valueType="num">
                                      <p:cBhvr>
                                        <p:cTn id="41" dur="1000"/>
                                        <p:tgtEl>
                                          <p:spTgt spid="7"/>
                                        </p:tgtEl>
                                        <p:attrNameLst>
                                          <p:attrName>ppt_h</p:attrName>
                                        </p:attrNameLst>
                                      </p:cBhvr>
                                      <p:tavLst>
                                        <p:tav tm="0">
                                          <p:val>
                                            <p:strVal val="ppt_h"/>
                                          </p:val>
                                        </p:tav>
                                        <p:tav tm="100000">
                                          <p:val>
                                            <p:fltVal val="0"/>
                                          </p:val>
                                        </p:tav>
                                      </p:tavLst>
                                    </p:anim>
                                    <p:anim calcmode="lin" valueType="num">
                                      <p:cBhvr>
                                        <p:cTn id="42" dur="1000"/>
                                        <p:tgtEl>
                                          <p:spTgt spid="7"/>
                                        </p:tgtEl>
                                        <p:attrNameLst>
                                          <p:attrName>style.rotation</p:attrName>
                                        </p:attrNameLst>
                                      </p:cBhvr>
                                      <p:tavLst>
                                        <p:tav tm="0">
                                          <p:val>
                                            <p:fltVal val="0"/>
                                          </p:val>
                                        </p:tav>
                                        <p:tav tm="100000">
                                          <p:val>
                                            <p:fltVal val="90"/>
                                          </p:val>
                                        </p:tav>
                                      </p:tavLst>
                                    </p:anim>
                                    <p:animEffect transition="out" filter="fade">
                                      <p:cBhvr>
                                        <p:cTn id="43" dur="1000"/>
                                        <p:tgtEl>
                                          <p:spTgt spid="7"/>
                                        </p:tgtEl>
                                      </p:cBhvr>
                                    </p:animEffect>
                                    <p:set>
                                      <p:cBhvr>
                                        <p:cTn id="44" dur="1" fill="hold">
                                          <p:stCondLst>
                                            <p:cond delay="999"/>
                                          </p:stCondLst>
                                        </p:cTn>
                                        <p:tgtEl>
                                          <p:spTgt spid="7"/>
                                        </p:tgtEl>
                                        <p:attrNameLst>
                                          <p:attrName>style.visibility</p:attrName>
                                        </p:attrNameLst>
                                      </p:cBhvr>
                                      <p:to>
                                        <p:strVal val="hidden"/>
                                      </p:to>
                                    </p:set>
                                  </p:childTnLst>
                                </p:cTn>
                              </p:par>
                              <p:par>
                                <p:cTn id="45" presetID="31" presetClass="exit" presetSubtype="0" fill="hold" grpId="1" nodeType="withEffect">
                                  <p:stCondLst>
                                    <p:cond delay="0"/>
                                  </p:stCondLst>
                                  <p:childTnLst>
                                    <p:anim calcmode="lin" valueType="num">
                                      <p:cBhvr>
                                        <p:cTn id="46" dur="1000"/>
                                        <p:tgtEl>
                                          <p:spTgt spid="8"/>
                                        </p:tgtEl>
                                        <p:attrNameLst>
                                          <p:attrName>ppt_w</p:attrName>
                                        </p:attrNameLst>
                                      </p:cBhvr>
                                      <p:tavLst>
                                        <p:tav tm="0">
                                          <p:val>
                                            <p:strVal val="ppt_w"/>
                                          </p:val>
                                        </p:tav>
                                        <p:tav tm="100000">
                                          <p:val>
                                            <p:fltVal val="0"/>
                                          </p:val>
                                        </p:tav>
                                      </p:tavLst>
                                    </p:anim>
                                    <p:anim calcmode="lin" valueType="num">
                                      <p:cBhvr>
                                        <p:cTn id="47" dur="1000"/>
                                        <p:tgtEl>
                                          <p:spTgt spid="8"/>
                                        </p:tgtEl>
                                        <p:attrNameLst>
                                          <p:attrName>ppt_h</p:attrName>
                                        </p:attrNameLst>
                                      </p:cBhvr>
                                      <p:tavLst>
                                        <p:tav tm="0">
                                          <p:val>
                                            <p:strVal val="ppt_h"/>
                                          </p:val>
                                        </p:tav>
                                        <p:tav tm="100000">
                                          <p:val>
                                            <p:fltVal val="0"/>
                                          </p:val>
                                        </p:tav>
                                      </p:tavLst>
                                    </p:anim>
                                    <p:anim calcmode="lin" valueType="num">
                                      <p:cBhvr>
                                        <p:cTn id="48" dur="1000"/>
                                        <p:tgtEl>
                                          <p:spTgt spid="8"/>
                                        </p:tgtEl>
                                        <p:attrNameLst>
                                          <p:attrName>style.rotation</p:attrName>
                                        </p:attrNameLst>
                                      </p:cBhvr>
                                      <p:tavLst>
                                        <p:tav tm="0">
                                          <p:val>
                                            <p:fltVal val="0"/>
                                          </p:val>
                                        </p:tav>
                                        <p:tav tm="100000">
                                          <p:val>
                                            <p:fltVal val="90"/>
                                          </p:val>
                                        </p:tav>
                                      </p:tavLst>
                                    </p:anim>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7" grpId="1" animBg="1"/>
      <p:bldP spid="8" grpId="0" animBg="1"/>
      <p:bldP spid="8" grpId="1" animBg="1"/>
      <p:bldP spid="9" grpId="0"/>
      <p:bldP spid="10" grpId="0"/>
      <p:bldP spid="11" grpId="0"/>
      <p:bldP spid="13"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655"/>
            <a:ext cx="9183195" cy="581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57800" y="5010090"/>
            <a:ext cx="990600" cy="400110"/>
          </a:xfrm>
          <a:prstGeom prst="rect">
            <a:avLst/>
          </a:prstGeom>
          <a:noFill/>
        </p:spPr>
        <p:txBody>
          <a:bodyPr wrap="square" rtlCol="0">
            <a:spAutoFit/>
          </a:bodyPr>
          <a:lstStyle/>
          <a:p>
            <a:r>
              <a:rPr lang="en-US" sz="2000" dirty="0" smtClean="0">
                <a:solidFill>
                  <a:srgbClr val="FF0000"/>
                </a:solidFill>
              </a:rPr>
              <a:t>Incest</a:t>
            </a:r>
            <a:endParaRPr lang="en-US" sz="2000" dirty="0">
              <a:solidFill>
                <a:srgbClr val="FF0000"/>
              </a:solidFill>
            </a:endParaRPr>
          </a:p>
        </p:txBody>
      </p:sp>
      <p:sp>
        <p:nvSpPr>
          <p:cNvPr id="4" name="TextBox 3"/>
          <p:cNvSpPr txBox="1"/>
          <p:nvPr/>
        </p:nvSpPr>
        <p:spPr>
          <a:xfrm>
            <a:off x="3276600" y="5268949"/>
            <a:ext cx="4800600" cy="400110"/>
          </a:xfrm>
          <a:prstGeom prst="rect">
            <a:avLst/>
          </a:prstGeom>
          <a:noFill/>
        </p:spPr>
        <p:txBody>
          <a:bodyPr wrap="square" rtlCol="0">
            <a:spAutoFit/>
          </a:bodyPr>
          <a:lstStyle/>
          <a:p>
            <a:r>
              <a:rPr lang="en-US" sz="2000" dirty="0" smtClean="0">
                <a:solidFill>
                  <a:srgbClr val="FF0000"/>
                </a:solidFill>
              </a:rPr>
              <a:t>Individuals I and J are related</a:t>
            </a:r>
            <a:endParaRPr lang="en-US" sz="2000" dirty="0">
              <a:solidFill>
                <a:srgbClr val="FF0000"/>
              </a:solidFill>
            </a:endParaRPr>
          </a:p>
        </p:txBody>
      </p:sp>
      <p:sp>
        <p:nvSpPr>
          <p:cNvPr id="5" name="TextBox 4"/>
          <p:cNvSpPr txBox="1"/>
          <p:nvPr/>
        </p:nvSpPr>
        <p:spPr>
          <a:xfrm>
            <a:off x="5268036" y="5553045"/>
            <a:ext cx="3494964" cy="400110"/>
          </a:xfrm>
          <a:prstGeom prst="rect">
            <a:avLst/>
          </a:prstGeom>
          <a:noFill/>
        </p:spPr>
        <p:txBody>
          <a:bodyPr wrap="square" rtlCol="0">
            <a:spAutoFit/>
          </a:bodyPr>
          <a:lstStyle/>
          <a:p>
            <a:r>
              <a:rPr lang="en-US" sz="2000" dirty="0" smtClean="0">
                <a:solidFill>
                  <a:srgbClr val="FF0000"/>
                </a:solidFill>
              </a:rPr>
              <a:t>First cousins</a:t>
            </a:r>
            <a:endParaRPr lang="en-US" sz="2000" dirty="0">
              <a:solidFill>
                <a:srgbClr val="FF0000"/>
              </a:solidFill>
            </a:endParaRPr>
          </a:p>
        </p:txBody>
      </p:sp>
      <p:sp>
        <p:nvSpPr>
          <p:cNvPr id="6" name="TextBox 5"/>
          <p:cNvSpPr txBox="1"/>
          <p:nvPr/>
        </p:nvSpPr>
        <p:spPr>
          <a:xfrm>
            <a:off x="152400" y="6229290"/>
            <a:ext cx="8991600" cy="400110"/>
          </a:xfrm>
          <a:prstGeom prst="rect">
            <a:avLst/>
          </a:prstGeom>
          <a:noFill/>
        </p:spPr>
        <p:txBody>
          <a:bodyPr wrap="square" rtlCol="0">
            <a:spAutoFit/>
          </a:bodyPr>
          <a:lstStyle/>
          <a:p>
            <a:r>
              <a:rPr lang="en-US" sz="2000" dirty="0" smtClean="0">
                <a:solidFill>
                  <a:srgbClr val="FF0000"/>
                </a:solidFill>
              </a:rPr>
              <a:t>It increases the chances that your kids will inherit recessive genetic diseases.</a:t>
            </a:r>
            <a:endParaRPr lang="en-US" sz="2000" dirty="0">
              <a:solidFill>
                <a:srgbClr val="FF0000"/>
              </a:solidFill>
            </a:endParaRPr>
          </a:p>
        </p:txBody>
      </p:sp>
      <p:sp>
        <p:nvSpPr>
          <p:cNvPr id="8" name="TextBox 7"/>
          <p:cNvSpPr txBox="1"/>
          <p:nvPr/>
        </p:nvSpPr>
        <p:spPr>
          <a:xfrm>
            <a:off x="6520218" y="4609980"/>
            <a:ext cx="2471382" cy="400110"/>
          </a:xfrm>
          <a:prstGeom prst="rect">
            <a:avLst/>
          </a:prstGeom>
          <a:noFill/>
        </p:spPr>
        <p:txBody>
          <a:bodyPr wrap="square" rtlCol="0">
            <a:spAutoFit/>
          </a:bodyPr>
          <a:lstStyle/>
          <a:p>
            <a:r>
              <a:rPr lang="en-US" sz="2000" dirty="0" smtClean="0">
                <a:solidFill>
                  <a:srgbClr val="FF0000"/>
                </a:solidFill>
              </a:rPr>
              <a:t>A recessive trait</a:t>
            </a:r>
            <a:endParaRPr lang="en-US" sz="2000" dirty="0">
              <a:solidFill>
                <a:srgbClr val="FF0000"/>
              </a:solidFill>
            </a:endParaRPr>
          </a:p>
        </p:txBody>
      </p:sp>
    </p:spTree>
    <p:extLst>
      <p:ext uri="{BB962C8B-B14F-4D97-AF65-F5344CB8AC3E}">
        <p14:creationId xmlns:p14="http://schemas.microsoft.com/office/powerpoint/2010/main" val="121552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5214"/>
            <a:ext cx="8991600" cy="615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81800" y="4419600"/>
            <a:ext cx="990600" cy="400110"/>
          </a:xfrm>
          <a:prstGeom prst="rect">
            <a:avLst/>
          </a:prstGeom>
          <a:noFill/>
        </p:spPr>
        <p:txBody>
          <a:bodyPr wrap="square" rtlCol="0">
            <a:spAutoFit/>
          </a:bodyPr>
          <a:lstStyle/>
          <a:p>
            <a:r>
              <a:rPr lang="en-US" sz="2000" dirty="0" smtClean="0">
                <a:solidFill>
                  <a:srgbClr val="FF0000"/>
                </a:solidFill>
              </a:rPr>
              <a:t>No</a:t>
            </a:r>
            <a:endParaRPr lang="en-US" sz="2000" dirty="0">
              <a:solidFill>
                <a:srgbClr val="FF0000"/>
              </a:solidFill>
            </a:endParaRPr>
          </a:p>
        </p:txBody>
      </p:sp>
      <p:sp>
        <p:nvSpPr>
          <p:cNvPr id="4" name="TextBox 3"/>
          <p:cNvSpPr txBox="1"/>
          <p:nvPr/>
        </p:nvSpPr>
        <p:spPr>
          <a:xfrm>
            <a:off x="2933700" y="4724400"/>
            <a:ext cx="6087718" cy="400110"/>
          </a:xfrm>
          <a:prstGeom prst="rect">
            <a:avLst/>
          </a:prstGeom>
          <a:noFill/>
        </p:spPr>
        <p:txBody>
          <a:bodyPr wrap="square" rtlCol="0">
            <a:spAutoFit/>
          </a:bodyPr>
          <a:lstStyle/>
          <a:p>
            <a:r>
              <a:rPr lang="en-US" sz="2000" dirty="0" smtClean="0">
                <a:solidFill>
                  <a:srgbClr val="FF0000"/>
                </a:solidFill>
              </a:rPr>
              <a:t>She did not inherit an X chromosome with the trait.</a:t>
            </a:r>
            <a:endParaRPr lang="en-US" sz="2000" dirty="0">
              <a:solidFill>
                <a:srgbClr val="FF0000"/>
              </a:solidFill>
            </a:endParaRPr>
          </a:p>
        </p:txBody>
      </p:sp>
      <p:sp>
        <p:nvSpPr>
          <p:cNvPr id="5" name="TextBox 4"/>
          <p:cNvSpPr txBox="1"/>
          <p:nvPr/>
        </p:nvSpPr>
        <p:spPr>
          <a:xfrm>
            <a:off x="5985520" y="5048190"/>
            <a:ext cx="2853680" cy="400110"/>
          </a:xfrm>
          <a:prstGeom prst="rect">
            <a:avLst/>
          </a:prstGeom>
          <a:noFill/>
        </p:spPr>
        <p:txBody>
          <a:bodyPr wrap="square" rtlCol="0">
            <a:spAutoFit/>
          </a:bodyPr>
          <a:lstStyle/>
          <a:p>
            <a:r>
              <a:rPr lang="en-US" sz="2000" dirty="0" smtClean="0">
                <a:solidFill>
                  <a:srgbClr val="FF0000"/>
                </a:solidFill>
              </a:rPr>
              <a:t>Because this trait is  </a:t>
            </a:r>
            <a:endParaRPr lang="en-US" sz="2000" dirty="0">
              <a:solidFill>
                <a:srgbClr val="FF0000"/>
              </a:solidFill>
            </a:endParaRPr>
          </a:p>
        </p:txBody>
      </p:sp>
      <p:sp>
        <p:nvSpPr>
          <p:cNvPr id="6" name="TextBox 5"/>
          <p:cNvSpPr txBox="1"/>
          <p:nvPr/>
        </p:nvSpPr>
        <p:spPr>
          <a:xfrm>
            <a:off x="7162800" y="5791200"/>
            <a:ext cx="1676400" cy="400110"/>
          </a:xfrm>
          <a:prstGeom prst="rect">
            <a:avLst/>
          </a:prstGeom>
          <a:noFill/>
        </p:spPr>
        <p:txBody>
          <a:bodyPr wrap="square" rtlCol="0">
            <a:spAutoFit/>
          </a:bodyPr>
          <a:lstStyle/>
          <a:p>
            <a:r>
              <a:rPr lang="en-US" sz="2000" dirty="0" smtClean="0">
                <a:solidFill>
                  <a:srgbClr val="FF0000"/>
                </a:solidFill>
              </a:rPr>
              <a:t>Her mother</a:t>
            </a:r>
            <a:endParaRPr lang="en-US" sz="2000" dirty="0">
              <a:solidFill>
                <a:srgbClr val="FF0000"/>
              </a:solidFill>
            </a:endParaRPr>
          </a:p>
        </p:txBody>
      </p:sp>
      <p:sp>
        <p:nvSpPr>
          <p:cNvPr id="7" name="TextBox 6"/>
          <p:cNvSpPr txBox="1"/>
          <p:nvPr/>
        </p:nvSpPr>
        <p:spPr>
          <a:xfrm>
            <a:off x="381000" y="5415318"/>
            <a:ext cx="8458200" cy="400110"/>
          </a:xfrm>
          <a:prstGeom prst="rect">
            <a:avLst/>
          </a:prstGeom>
          <a:noFill/>
        </p:spPr>
        <p:txBody>
          <a:bodyPr wrap="square" rtlCol="0">
            <a:spAutoFit/>
          </a:bodyPr>
          <a:lstStyle/>
          <a:p>
            <a:r>
              <a:rPr lang="en-US" sz="2000" dirty="0">
                <a:solidFill>
                  <a:srgbClr val="FF0000"/>
                </a:solidFill>
              </a:rPr>
              <a:t>s</a:t>
            </a:r>
            <a:r>
              <a:rPr lang="en-US" sz="2000" dirty="0" smtClean="0">
                <a:solidFill>
                  <a:srgbClr val="FF0000"/>
                </a:solidFill>
              </a:rPr>
              <a:t>ex-linked. Boys are affected, but girls are only carriers. (Almost always.)</a:t>
            </a:r>
            <a:endParaRPr lang="en-US" sz="2000" dirty="0">
              <a:solidFill>
                <a:srgbClr val="FF0000"/>
              </a:solidFill>
            </a:endParaRPr>
          </a:p>
        </p:txBody>
      </p:sp>
      <p:sp>
        <p:nvSpPr>
          <p:cNvPr id="8" name="TextBox 7"/>
          <p:cNvSpPr txBox="1"/>
          <p:nvPr/>
        </p:nvSpPr>
        <p:spPr>
          <a:xfrm>
            <a:off x="381000" y="6038730"/>
            <a:ext cx="8458200" cy="400110"/>
          </a:xfrm>
          <a:prstGeom prst="rect">
            <a:avLst/>
          </a:prstGeom>
          <a:noFill/>
        </p:spPr>
        <p:txBody>
          <a:bodyPr wrap="square" rtlCol="0">
            <a:spAutoFit/>
          </a:bodyPr>
          <a:lstStyle/>
          <a:p>
            <a:r>
              <a:rPr lang="en-US" sz="2000" dirty="0">
                <a:solidFill>
                  <a:srgbClr val="FF0000"/>
                </a:solidFill>
              </a:rPr>
              <a:t>w</a:t>
            </a:r>
            <a:r>
              <a:rPr lang="en-US" sz="2000" dirty="0" smtClean="0">
                <a:solidFill>
                  <a:srgbClr val="FF0000"/>
                </a:solidFill>
              </a:rPr>
              <a:t>ould have to be a carrier and her father would have to be color-blind.</a:t>
            </a:r>
            <a:endParaRPr lang="en-US" sz="2000" dirty="0">
              <a:solidFill>
                <a:srgbClr val="FF0000"/>
              </a:solidFill>
            </a:endParaRPr>
          </a:p>
        </p:txBody>
      </p:sp>
      <p:sp>
        <p:nvSpPr>
          <p:cNvPr id="10" name="TextBox 9"/>
          <p:cNvSpPr txBox="1"/>
          <p:nvPr/>
        </p:nvSpPr>
        <p:spPr>
          <a:xfrm>
            <a:off x="6534150" y="4076700"/>
            <a:ext cx="2628900" cy="400110"/>
          </a:xfrm>
          <a:prstGeom prst="rect">
            <a:avLst/>
          </a:prstGeom>
          <a:noFill/>
        </p:spPr>
        <p:txBody>
          <a:bodyPr wrap="square" rtlCol="0">
            <a:spAutoFit/>
          </a:bodyPr>
          <a:lstStyle/>
          <a:p>
            <a:r>
              <a:rPr lang="en-US" sz="2000" dirty="0" smtClean="0">
                <a:solidFill>
                  <a:srgbClr val="FF0000"/>
                </a:solidFill>
              </a:rPr>
              <a:t>Sex-linked recessive</a:t>
            </a:r>
            <a:endParaRPr lang="en-US" sz="2000" dirty="0">
              <a:solidFill>
                <a:srgbClr val="FF0000"/>
              </a:solidFill>
            </a:endParaRPr>
          </a:p>
        </p:txBody>
      </p:sp>
    </p:spTree>
    <p:extLst>
      <p:ext uri="{BB962C8B-B14F-4D97-AF65-F5344CB8AC3E}">
        <p14:creationId xmlns:p14="http://schemas.microsoft.com/office/powerpoint/2010/main" val="40940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199" y="152400"/>
            <a:ext cx="8943391" cy="4800600"/>
          </a:xfrm>
          <a:prstGeom prst="rect">
            <a:avLst/>
          </a:prstGeom>
        </p:spPr>
      </p:pic>
      <p:sp>
        <p:nvSpPr>
          <p:cNvPr id="3" name="TextBox 2"/>
          <p:cNvSpPr txBox="1"/>
          <p:nvPr/>
        </p:nvSpPr>
        <p:spPr>
          <a:xfrm>
            <a:off x="7391400" y="1295400"/>
            <a:ext cx="990600" cy="400110"/>
          </a:xfrm>
          <a:prstGeom prst="rect">
            <a:avLst/>
          </a:prstGeom>
          <a:noFill/>
        </p:spPr>
        <p:txBody>
          <a:bodyPr wrap="square" rtlCol="0">
            <a:spAutoFit/>
          </a:bodyPr>
          <a:lstStyle/>
          <a:p>
            <a:r>
              <a:rPr lang="en-US" sz="2000" dirty="0" smtClean="0">
                <a:solidFill>
                  <a:srgbClr val="FF0000"/>
                </a:solidFill>
              </a:rPr>
              <a:t>50%</a:t>
            </a:r>
            <a:endParaRPr lang="en-US" sz="2000" dirty="0">
              <a:solidFill>
                <a:srgbClr val="FF0000"/>
              </a:solidFill>
            </a:endParaRPr>
          </a:p>
        </p:txBody>
      </p:sp>
      <p:sp>
        <p:nvSpPr>
          <p:cNvPr id="4" name="TextBox 3"/>
          <p:cNvSpPr txBox="1"/>
          <p:nvPr/>
        </p:nvSpPr>
        <p:spPr>
          <a:xfrm>
            <a:off x="7214895" y="1600200"/>
            <a:ext cx="990600" cy="400110"/>
          </a:xfrm>
          <a:prstGeom prst="rect">
            <a:avLst/>
          </a:prstGeom>
          <a:noFill/>
        </p:spPr>
        <p:txBody>
          <a:bodyPr wrap="square" rtlCol="0">
            <a:spAutoFit/>
          </a:bodyPr>
          <a:lstStyle/>
          <a:p>
            <a:r>
              <a:rPr lang="en-US" sz="2000" dirty="0" smtClean="0">
                <a:solidFill>
                  <a:srgbClr val="FF0000"/>
                </a:solidFill>
              </a:rPr>
              <a:t>50%</a:t>
            </a:r>
            <a:endParaRPr lang="en-US" sz="2000" dirty="0">
              <a:solidFill>
                <a:srgbClr val="FF0000"/>
              </a:solidFill>
            </a:endParaRPr>
          </a:p>
        </p:txBody>
      </p:sp>
      <p:sp>
        <p:nvSpPr>
          <p:cNvPr id="5" name="TextBox 4"/>
          <p:cNvSpPr txBox="1"/>
          <p:nvPr/>
        </p:nvSpPr>
        <p:spPr>
          <a:xfrm>
            <a:off x="6484961" y="3733800"/>
            <a:ext cx="990600" cy="400110"/>
          </a:xfrm>
          <a:prstGeom prst="rect">
            <a:avLst/>
          </a:prstGeom>
          <a:noFill/>
        </p:spPr>
        <p:txBody>
          <a:bodyPr wrap="square" rtlCol="0">
            <a:spAutoFit/>
          </a:bodyPr>
          <a:lstStyle/>
          <a:p>
            <a:r>
              <a:rPr lang="en-US" sz="2000" dirty="0" smtClean="0">
                <a:solidFill>
                  <a:srgbClr val="FF0000"/>
                </a:solidFill>
              </a:rPr>
              <a:t>0%</a:t>
            </a:r>
            <a:endParaRPr lang="en-US" sz="2000" dirty="0">
              <a:solidFill>
                <a:srgbClr val="FF0000"/>
              </a:solidFill>
            </a:endParaRPr>
          </a:p>
        </p:txBody>
      </p:sp>
      <p:sp>
        <p:nvSpPr>
          <p:cNvPr id="6" name="TextBox 5"/>
          <p:cNvSpPr txBox="1"/>
          <p:nvPr/>
        </p:nvSpPr>
        <p:spPr>
          <a:xfrm>
            <a:off x="6980261" y="4133910"/>
            <a:ext cx="990600" cy="400110"/>
          </a:xfrm>
          <a:prstGeom prst="rect">
            <a:avLst/>
          </a:prstGeom>
          <a:noFill/>
        </p:spPr>
        <p:txBody>
          <a:bodyPr wrap="square" rtlCol="0">
            <a:spAutoFit/>
          </a:bodyPr>
          <a:lstStyle/>
          <a:p>
            <a:r>
              <a:rPr lang="en-US" sz="2000" dirty="0" smtClean="0">
                <a:solidFill>
                  <a:srgbClr val="FF0000"/>
                </a:solidFill>
              </a:rPr>
              <a:t>100%</a:t>
            </a:r>
            <a:endParaRPr lang="en-US" sz="2000" dirty="0">
              <a:solidFill>
                <a:srgbClr val="FF0000"/>
              </a:solidFill>
            </a:endParaRPr>
          </a:p>
        </p:txBody>
      </p:sp>
      <p:sp>
        <p:nvSpPr>
          <p:cNvPr id="7" name="TextBox 6"/>
          <p:cNvSpPr txBox="1"/>
          <p:nvPr/>
        </p:nvSpPr>
        <p:spPr>
          <a:xfrm>
            <a:off x="7391400" y="4419264"/>
            <a:ext cx="990600" cy="400110"/>
          </a:xfrm>
          <a:prstGeom prst="rect">
            <a:avLst/>
          </a:prstGeom>
          <a:noFill/>
        </p:spPr>
        <p:txBody>
          <a:bodyPr wrap="square" rtlCol="0">
            <a:spAutoFit/>
          </a:bodyPr>
          <a:lstStyle/>
          <a:p>
            <a:r>
              <a:rPr lang="en-US" sz="2000" dirty="0" smtClean="0">
                <a:solidFill>
                  <a:srgbClr val="FF0000"/>
                </a:solidFill>
              </a:rPr>
              <a:t>0%</a:t>
            </a:r>
            <a:endParaRPr lang="en-US" sz="2000" dirty="0">
              <a:solidFill>
                <a:srgbClr val="FF0000"/>
              </a:solidFill>
            </a:endParaRPr>
          </a:p>
        </p:txBody>
      </p:sp>
    </p:spTree>
    <p:extLst>
      <p:ext uri="{BB962C8B-B14F-4D97-AF65-F5344CB8AC3E}">
        <p14:creationId xmlns:p14="http://schemas.microsoft.com/office/powerpoint/2010/main" val="325628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457200" y="252761"/>
            <a:ext cx="8229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dirty="0" smtClean="0">
                <a:solidFill>
                  <a:srgbClr val="FFFFFF"/>
                </a:solidFill>
                <a:latin typeface="Comic Sans MS" panose="030F0702030302020204" pitchFamily="66" charset="0"/>
                <a:ea typeface="ＭＳ Ｐゴシック"/>
                <a:cs typeface="ＭＳ Ｐゴシック"/>
              </a:rPr>
              <a:t>5 Minute Final</a:t>
            </a:r>
            <a:endParaRPr lang="en-US" sz="4400" dirty="0">
              <a:solidFill>
                <a:srgbClr val="FFFFFF"/>
              </a:solidFill>
              <a:latin typeface="Comic Sans MS" panose="030F0702030302020204" pitchFamily="66" charset="0"/>
              <a:ea typeface="ＭＳ Ｐゴシック"/>
              <a:cs typeface="ＭＳ Ｐゴシック"/>
            </a:endParaRPr>
          </a:p>
        </p:txBody>
      </p:sp>
      <p:sp>
        <p:nvSpPr>
          <p:cNvPr id="58370" name="Text Box 2"/>
          <p:cNvSpPr txBox="1">
            <a:spLocks noChangeArrowheads="1"/>
          </p:cNvSpPr>
          <p:nvPr/>
        </p:nvSpPr>
        <p:spPr bwMode="auto">
          <a:xfrm>
            <a:off x="457200" y="1600200"/>
            <a:ext cx="8229600" cy="4530725"/>
          </a:xfrm>
          <a:prstGeom prst="rect">
            <a:avLst/>
          </a:prstGeom>
          <a:noFill/>
          <a:ln w="9525">
            <a:noFill/>
            <a:miter lim="800000"/>
            <a:headEnd/>
            <a:tailEnd/>
          </a:ln>
        </p:spPr>
        <p:txBody>
          <a:bodyPr/>
          <a:lstStyle/>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a:solidFill>
                  <a:srgbClr val="FFFFFF"/>
                </a:solidFill>
                <a:latin typeface="Comic Sans MS" panose="030F0702030302020204" pitchFamily="66" charset="0"/>
                <a:ea typeface="ＭＳ Ｐゴシック"/>
                <a:cs typeface="ＭＳ Ｐゴシック"/>
                <a:hlinkClick r:id="rId4"/>
              </a:rPr>
              <a:t>https://play.kahoot.it/#/</a:t>
            </a:r>
            <a:r>
              <a:rPr lang="en-US" sz="3200" dirty="0" smtClean="0">
                <a:solidFill>
                  <a:srgbClr val="FFFFFF"/>
                </a:solidFill>
                <a:latin typeface="Comic Sans MS" panose="030F0702030302020204" pitchFamily="66" charset="0"/>
                <a:ea typeface="ＭＳ Ｐゴシック"/>
                <a:cs typeface="ＭＳ Ｐゴシック"/>
                <a:hlinkClick r:id="rId4"/>
              </a:rPr>
              <a:t>k/f5c6bf08-8656-487b-a06e-20a4d2c93000</a:t>
            </a:r>
            <a:endParaRPr lang="en-US" sz="3200" dirty="0" smtClean="0">
              <a:solidFill>
                <a:srgbClr val="FFFFFF"/>
              </a:solidFill>
              <a:latin typeface="Comic Sans MS" panose="030F0702030302020204" pitchFamily="66" charset="0"/>
              <a:ea typeface="ＭＳ Ｐゴシック"/>
              <a:cs typeface="ＭＳ Ｐゴシック"/>
            </a:endParaRPr>
          </a:p>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3200" dirty="0">
              <a:solidFill>
                <a:srgbClr val="FFFFFF"/>
              </a:solidFill>
              <a:latin typeface="Comic Sans MS" panose="030F0702030302020204" pitchFamily="66" charset="0"/>
              <a:ea typeface="ＭＳ Ｐゴシック"/>
              <a:cs typeface="ＭＳ Ｐゴシック"/>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Title 1"/>
          <p:cNvSpPr>
            <a:spLocks noGrp="1"/>
          </p:cNvSpPr>
          <p:nvPr>
            <p:ph type="ctrTitle"/>
          </p:nvPr>
        </p:nvSpPr>
        <p:spPr/>
        <p:txBody>
          <a:bodyPr/>
          <a:lstStyle/>
          <a:p>
            <a:endParaRPr lang="en-US" smtClean="0"/>
          </a:p>
        </p:txBody>
      </p:sp>
      <p:sp>
        <p:nvSpPr>
          <p:cNvPr id="208899" name="Subtitle 2"/>
          <p:cNvSpPr>
            <a:spLocks noGrp="1"/>
          </p:cNvSpPr>
          <p:nvPr>
            <p:ph type="subTitle" idx="1"/>
          </p:nvPr>
        </p:nvSpPr>
        <p:spPr/>
        <p:txBody>
          <a:bodyPr/>
          <a:lstStyle/>
          <a:p>
            <a:endParaRPr lang="en-US" dirty="0" smtClean="0"/>
          </a:p>
        </p:txBody>
      </p:sp>
      <p:pic>
        <p:nvPicPr>
          <p:cNvPr id="208900" name="Picture 7"/>
          <p:cNvPicPr>
            <a:picLocks noChangeAspect="1"/>
          </p:cNvPicPr>
          <p:nvPr/>
        </p:nvPicPr>
        <p:blipFill rotWithShape="1">
          <a:blip r:embed="rId2">
            <a:extLst>
              <a:ext uri="{28A0092B-C50C-407E-A947-70E740481C1C}">
                <a14:useLocalDpi xmlns:a14="http://schemas.microsoft.com/office/drawing/2010/main" val="0"/>
              </a:ext>
            </a:extLst>
          </a:blip>
          <a:srcRect t="22715" b="30457"/>
          <a:stretch/>
        </p:blipFill>
        <p:spPr bwMode="auto">
          <a:xfrm>
            <a:off x="0" y="2076450"/>
            <a:ext cx="9144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a:spLocks noChangeArrowheads="1"/>
          </p:cNvSpPr>
          <p:nvPr/>
        </p:nvSpPr>
        <p:spPr bwMode="auto">
          <a:xfrm>
            <a:off x="1066800" y="3276600"/>
            <a:ext cx="381000" cy="3810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p>
            <a:pPr defTabSz="914400" eaLnBrk="1" hangingPunct="1"/>
            <a:endParaRPr lang="en-US">
              <a:solidFill>
                <a:schemeClr val="tx1"/>
              </a:solidFill>
              <a:latin typeface="Times New Roman" pitchFamily="18" charset="0"/>
            </a:endParaRPr>
          </a:p>
        </p:txBody>
      </p:sp>
    </p:spTree>
    <p:extLst>
      <p:ext uri="{BB962C8B-B14F-4D97-AF65-F5344CB8AC3E}">
        <p14:creationId xmlns:p14="http://schemas.microsoft.com/office/powerpoint/2010/main" val="27551891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0946" name="Picture 1"/>
          <p:cNvPicPr>
            <a:picLocks noChangeAspect="1"/>
          </p:cNvPicPr>
          <p:nvPr/>
        </p:nvPicPr>
        <p:blipFill rotWithShape="1">
          <a:blip r:embed="rId2">
            <a:extLst>
              <a:ext uri="{28A0092B-C50C-407E-A947-70E740481C1C}">
                <a14:useLocalDpi xmlns:a14="http://schemas.microsoft.com/office/drawing/2010/main" val="0"/>
              </a:ext>
            </a:extLst>
          </a:blip>
          <a:srcRect b="23355"/>
          <a:stretch/>
        </p:blipFill>
        <p:spPr bwMode="auto">
          <a:xfrm>
            <a:off x="228600" y="228600"/>
            <a:ext cx="8828088"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a:spLocks noChangeArrowheads="1"/>
          </p:cNvSpPr>
          <p:nvPr/>
        </p:nvSpPr>
        <p:spPr bwMode="auto">
          <a:xfrm>
            <a:off x="1524000" y="3200400"/>
            <a:ext cx="381000" cy="3810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p>
            <a:pPr defTabSz="914400" eaLnBrk="1" hangingPunct="1"/>
            <a:endParaRPr lang="en-US">
              <a:solidFill>
                <a:schemeClr val="tx1"/>
              </a:solidFill>
              <a:latin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29" y="5086350"/>
            <a:ext cx="841383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4319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19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915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p:cNvSpPr txBox="1">
            <a:spLocks noChangeArrowheads="1"/>
          </p:cNvSpPr>
          <p:nvPr/>
        </p:nvSpPr>
        <p:spPr bwMode="auto">
          <a:xfrm>
            <a:off x="990600" y="1981200"/>
            <a:ext cx="3540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r>
              <a:rPr lang="en-US" sz="2000">
                <a:solidFill>
                  <a:srgbClr val="FF0000"/>
                </a:solidFill>
                <a:latin typeface="Comic Sans MS" pitchFamily="66" charset="0"/>
                <a:cs typeface="Times New Roman" pitchFamily="18" charset="0"/>
              </a:rPr>
              <a:t>2</a:t>
            </a:r>
            <a:endParaRPr lang="en-US" sz="1200">
              <a:latin typeface="Times New Roman" pitchFamily="18" charset="0"/>
              <a:cs typeface="Times New Roman" pitchFamily="18" charset="0"/>
            </a:endParaRPr>
          </a:p>
        </p:txBody>
      </p:sp>
      <p:sp>
        <p:nvSpPr>
          <p:cNvPr id="7" name="Text Box 13"/>
          <p:cNvSpPr txBox="1">
            <a:spLocks noChangeArrowheads="1"/>
          </p:cNvSpPr>
          <p:nvPr/>
        </p:nvSpPr>
        <p:spPr bwMode="auto">
          <a:xfrm>
            <a:off x="990600" y="2286000"/>
            <a:ext cx="3540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r>
              <a:rPr lang="en-US" sz="2000">
                <a:solidFill>
                  <a:srgbClr val="FF0000"/>
                </a:solidFill>
                <a:latin typeface="Comic Sans MS" pitchFamily="66" charset="0"/>
                <a:cs typeface="Times New Roman" pitchFamily="18" charset="0"/>
              </a:rPr>
              <a:t>1</a:t>
            </a:r>
            <a:endParaRPr lang="en-US" sz="1200">
              <a:latin typeface="Times New Roman" pitchFamily="18" charset="0"/>
              <a:cs typeface="Times New Roman" pitchFamily="18" charset="0"/>
            </a:endParaRPr>
          </a:p>
        </p:txBody>
      </p:sp>
      <p:sp>
        <p:nvSpPr>
          <p:cNvPr id="8" name="Text Box 13"/>
          <p:cNvSpPr txBox="1">
            <a:spLocks noChangeArrowheads="1"/>
          </p:cNvSpPr>
          <p:nvPr/>
        </p:nvSpPr>
        <p:spPr bwMode="auto">
          <a:xfrm>
            <a:off x="990600" y="2552700"/>
            <a:ext cx="3540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r>
              <a:rPr lang="en-US" sz="2000">
                <a:solidFill>
                  <a:srgbClr val="FF0000"/>
                </a:solidFill>
                <a:latin typeface="Comic Sans MS" pitchFamily="66" charset="0"/>
                <a:cs typeface="Times New Roman" pitchFamily="18" charset="0"/>
              </a:rPr>
              <a:t>3</a:t>
            </a:r>
            <a:endParaRPr lang="en-US" sz="1200">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124200"/>
            <a:ext cx="34750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81400"/>
            <a:ext cx="1100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4613" y="4343400"/>
            <a:ext cx="11699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1163" y="5105400"/>
            <a:ext cx="8334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6796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29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863" y="762000"/>
            <a:ext cx="89471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981200"/>
            <a:ext cx="18843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6938" y="3276600"/>
            <a:ext cx="17748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335463"/>
            <a:ext cx="1219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0532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40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685800"/>
            <a:ext cx="8961437"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71600"/>
            <a:ext cx="41148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438400"/>
            <a:ext cx="41148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638550"/>
            <a:ext cx="4114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419600"/>
            <a:ext cx="199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4816475"/>
            <a:ext cx="7620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07958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60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
            <a:ext cx="62484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562600"/>
            <a:ext cx="7318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342063"/>
            <a:ext cx="67008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03780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70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5715000" cy="636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638800"/>
            <a:ext cx="587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2738" y="6384925"/>
            <a:ext cx="6353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8747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81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031288"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10937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524000"/>
            <a:ext cx="9779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2450" y="1524000"/>
            <a:ext cx="9477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73913" y="1524000"/>
            <a:ext cx="1028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484438"/>
            <a:ext cx="12954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2355850"/>
            <a:ext cx="13112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95925" y="2336800"/>
            <a:ext cx="1155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85025" y="2401888"/>
            <a:ext cx="11747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3576638"/>
            <a:ext cx="1011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38600" y="3589338"/>
            <a:ext cx="11128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26088" y="3627438"/>
            <a:ext cx="10890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80250" y="3589338"/>
            <a:ext cx="117316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438400" y="5224463"/>
            <a:ext cx="1400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038600" y="5154613"/>
            <a:ext cx="132556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562600" y="5145088"/>
            <a:ext cx="12350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307263" y="5095875"/>
            <a:ext cx="8953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53067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913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990600"/>
            <a:ext cx="9021763" cy="47831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860925"/>
            <a:ext cx="27432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7175" y="5268913"/>
            <a:ext cx="4632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2325" y="2698750"/>
            <a:ext cx="2390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124200"/>
            <a:ext cx="5630863"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0771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016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1524000"/>
            <a:ext cx="8910637" cy="37909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9525" y="4495800"/>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67275"/>
            <a:ext cx="37750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9525" y="2600325"/>
            <a:ext cx="7302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3513" y="3009900"/>
            <a:ext cx="3498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5764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457200" y="1181100"/>
            <a:ext cx="8229600" cy="2286000"/>
          </a:xfrm>
          <a:prstGeom prst="rect">
            <a:avLst/>
          </a:prstGeom>
          <a:noFill/>
          <a:ln w="9525">
            <a:noFill/>
            <a:round/>
            <a:headEnd/>
            <a:tailEnd/>
          </a:ln>
          <a:effec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ctr" fontAlgn="auto">
              <a:spcBef>
                <a:spcPts val="0"/>
              </a:spcBef>
              <a:spcAft>
                <a:spcPts val="0"/>
              </a:spcAft>
              <a:defRPr/>
            </a:pPr>
            <a:r>
              <a:rPr lang="en-US" sz="4800" dirty="0">
                <a:solidFill>
                  <a:srgbClr val="FFFF00"/>
                </a:solidFill>
                <a:latin typeface="Comic Sans MS" panose="030F0702030302020204" pitchFamily="66" charset="0"/>
              </a:rPr>
              <a:t>Aim: How can we track two traits using </a:t>
            </a:r>
            <a:r>
              <a:rPr lang="en-US" sz="4800" dirty="0" err="1">
                <a:solidFill>
                  <a:srgbClr val="FFFF00"/>
                </a:solidFill>
                <a:latin typeface="Comic Sans MS" panose="030F0702030302020204" pitchFamily="66" charset="0"/>
              </a:rPr>
              <a:t>Punnett</a:t>
            </a:r>
            <a:r>
              <a:rPr lang="en-US" sz="4800" dirty="0">
                <a:solidFill>
                  <a:srgbClr val="FFFF00"/>
                </a:solidFill>
                <a:latin typeface="Comic Sans MS" panose="030F0702030302020204" pitchFamily="66" charset="0"/>
              </a:rPr>
              <a:t> Squares?</a:t>
            </a:r>
          </a:p>
        </p:txBody>
      </p:sp>
      <p:sp>
        <p:nvSpPr>
          <p:cNvPr id="30722" name="Text Box 2"/>
          <p:cNvSpPr txBox="1">
            <a:spLocks noChangeArrowheads="1"/>
          </p:cNvSpPr>
          <p:nvPr/>
        </p:nvSpPr>
        <p:spPr bwMode="auto">
          <a:xfrm>
            <a:off x="381000" y="3775075"/>
            <a:ext cx="8229600" cy="3082925"/>
          </a:xfrm>
          <a:prstGeom prst="rect">
            <a:avLst/>
          </a:prstGeom>
          <a:noFill/>
          <a:ln w="9525">
            <a:noFill/>
            <a:round/>
            <a:headEnd/>
            <a:tailEnd/>
          </a:ln>
          <a:effectLst/>
        </p:spPr>
        <p:txBody>
          <a:bodyPr/>
          <a:lstStyle/>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Do Now: on your paper</a:t>
            </a:r>
          </a:p>
          <a:p>
            <a:pPr marL="339725" indent="-339725" fontAlgn="auto">
              <a:spcBef>
                <a:spcPts val="800"/>
              </a:spcBef>
              <a:spcAft>
                <a:spcPts val="0"/>
              </a:spcAft>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3200" dirty="0">
              <a:solidFill>
                <a:srgbClr val="FFFFFF"/>
              </a:solidFill>
              <a:latin typeface="Comic Sans MS" panose="030F0702030302020204" pitchFamily="66" charset="0"/>
            </a:endParaRP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Notes are in </a:t>
            </a:r>
            <a:r>
              <a:rPr lang="en-US" sz="3200" dirty="0">
                <a:solidFill>
                  <a:srgbClr val="FFFF00"/>
                </a:solidFill>
                <a:latin typeface="Comic Sans MS" panose="030F0702030302020204" pitchFamily="66" charset="0"/>
              </a:rPr>
              <a:t>yellow.</a:t>
            </a:r>
          </a:p>
          <a:p>
            <a:pPr marL="339725" indent="-339725" fontAlgn="auto">
              <a:spcBef>
                <a:spcPts val="800"/>
              </a:spcBef>
              <a:spcAft>
                <a:spcPts val="0"/>
              </a:spcAft>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3200" dirty="0">
              <a:solidFill>
                <a:srgbClr val="FFC000"/>
              </a:solidFill>
              <a:effectLst>
                <a:outerShdw blurRad="38100" dist="38100" dir="2700000" algn="tl">
                  <a:srgbClr val="000000"/>
                </a:outerShdw>
              </a:effectLst>
              <a:latin typeface="+mn-l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11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4169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3733800"/>
            <a:ext cx="6642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a:spLocks noChangeArrowheads="1"/>
          </p:cNvSpPr>
          <p:nvPr/>
        </p:nvSpPr>
        <p:spPr bwMode="auto">
          <a:xfrm>
            <a:off x="914400" y="5867400"/>
            <a:ext cx="304800" cy="2286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p>
            <a:pPr defTabSz="914400" eaLnBrk="1" hangingPunct="1"/>
            <a:endParaRPr lang="en-US">
              <a:solidFill>
                <a:schemeClr val="tx1"/>
              </a:solidFill>
              <a:latin typeface="Times New Roman" pitchFamily="18" charset="0"/>
            </a:endParaRPr>
          </a:p>
        </p:txBody>
      </p:sp>
    </p:spTree>
    <p:extLst>
      <p:ext uri="{BB962C8B-B14F-4D97-AF65-F5344CB8AC3E}">
        <p14:creationId xmlns:p14="http://schemas.microsoft.com/office/powerpoint/2010/main" val="22097531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 y="1295400"/>
            <a:ext cx="90741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00200"/>
            <a:ext cx="2755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09800"/>
            <a:ext cx="50561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819400"/>
            <a:ext cx="436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2413" y="4259263"/>
            <a:ext cx="8658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8288" y="3505200"/>
            <a:ext cx="5334000" cy="3619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3045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22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a:stretch>
            <a:fillRect/>
          </a:stretch>
        </p:blipFill>
        <p:spPr bwMode="auto">
          <a:xfrm>
            <a:off x="1523998" y="381000"/>
            <a:ext cx="5572125" cy="5276850"/>
          </a:xfrm>
          <a:prstGeom prst="rect">
            <a:avLst/>
          </a:prstGeom>
          <a:noFill/>
          <a:ln w="9525">
            <a:noFill/>
            <a:miter lim="800000"/>
            <a:headEnd/>
            <a:tailEnd/>
          </a:ln>
        </p:spPr>
      </p:pic>
      <p:sp>
        <p:nvSpPr>
          <p:cNvPr id="3" name="Rectangle 2"/>
          <p:cNvSpPr/>
          <p:nvPr/>
        </p:nvSpPr>
        <p:spPr>
          <a:xfrm>
            <a:off x="3395825" y="685800"/>
            <a:ext cx="466794" cy="646331"/>
          </a:xfrm>
          <a:prstGeom prst="rect">
            <a:avLst/>
          </a:prstGeom>
          <a:noFill/>
        </p:spPr>
        <p:txBody>
          <a:bodyPr wrap="none" lIns="91440" tIns="45720" rIns="91440" bIns="4572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Rectangle 3"/>
          <p:cNvSpPr/>
          <p:nvPr/>
        </p:nvSpPr>
        <p:spPr>
          <a:xfrm>
            <a:off x="5474320" y="630289"/>
            <a:ext cx="338555" cy="646331"/>
          </a:xfrm>
          <a:prstGeom prst="rect">
            <a:avLst/>
          </a:prstGeom>
          <a:noFill/>
        </p:spPr>
        <p:txBody>
          <a:bodyPr wrap="non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Rectangle 4"/>
          <p:cNvSpPr/>
          <p:nvPr/>
        </p:nvSpPr>
        <p:spPr>
          <a:xfrm>
            <a:off x="2209800" y="2057400"/>
            <a:ext cx="338555" cy="646331"/>
          </a:xfrm>
          <a:prstGeom prst="rect">
            <a:avLst/>
          </a:prstGeom>
          <a:noFill/>
        </p:spPr>
        <p:txBody>
          <a:bodyPr wrap="non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2215433" y="3962400"/>
            <a:ext cx="338555" cy="646331"/>
          </a:xfrm>
          <a:prstGeom prst="rect">
            <a:avLst/>
          </a:prstGeom>
          <a:noFill/>
        </p:spPr>
        <p:txBody>
          <a:bodyPr wrap="non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Rectangle 6"/>
          <p:cNvSpPr/>
          <p:nvPr/>
        </p:nvSpPr>
        <p:spPr>
          <a:xfrm>
            <a:off x="3254761" y="1429020"/>
            <a:ext cx="620684" cy="646331"/>
          </a:xfrm>
          <a:prstGeom prst="rect">
            <a:avLst/>
          </a:prstGeom>
          <a:noFill/>
        </p:spPr>
        <p:txBody>
          <a:bodyPr wrap="none" lIns="91440" tIns="45720" rIns="91440" bIns="45720">
            <a:spAutoFit/>
          </a:bodyPr>
          <a:lstStyle/>
          <a:p>
            <a:pPr algn="ct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ectangle 7"/>
          <p:cNvSpPr/>
          <p:nvPr/>
        </p:nvSpPr>
        <p:spPr>
          <a:xfrm>
            <a:off x="5549776" y="1429019"/>
            <a:ext cx="492444" cy="646331"/>
          </a:xfrm>
          <a:prstGeom prst="rect">
            <a:avLst/>
          </a:prstGeom>
          <a:noFill/>
        </p:spPr>
        <p:txBody>
          <a:bodyPr wrap="none" lIns="91440" tIns="45720" rIns="91440" bIns="45720">
            <a:spAutoFit/>
          </a:bodyPr>
          <a:lstStyle/>
          <a:p>
            <a:pPr algn="ct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Rectangle 8"/>
          <p:cNvSpPr/>
          <p:nvPr/>
        </p:nvSpPr>
        <p:spPr>
          <a:xfrm>
            <a:off x="3383000" y="3608422"/>
            <a:ext cx="620684" cy="646331"/>
          </a:xfrm>
          <a:prstGeom prst="rect">
            <a:avLst/>
          </a:prstGeom>
          <a:noFill/>
        </p:spPr>
        <p:txBody>
          <a:bodyPr wrap="none" lIns="91440" tIns="45720" rIns="91440" bIns="45720">
            <a:spAutoFit/>
          </a:bodyPr>
          <a:lstStyle/>
          <a:p>
            <a:pPr algn="ct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Rectangle 9"/>
          <p:cNvSpPr/>
          <p:nvPr/>
        </p:nvSpPr>
        <p:spPr>
          <a:xfrm>
            <a:off x="5566653" y="3640506"/>
            <a:ext cx="492444" cy="646331"/>
          </a:xfrm>
          <a:prstGeom prst="rect">
            <a:avLst/>
          </a:prstGeom>
          <a:noFill/>
        </p:spPr>
        <p:txBody>
          <a:bodyPr wrap="none" lIns="91440" tIns="45720" rIns="91440" bIns="45720">
            <a:spAutoFit/>
          </a:bodyPr>
          <a:lstStyle/>
          <a:p>
            <a:pPr algn="ct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Rectangle 10"/>
          <p:cNvSpPr/>
          <p:nvPr/>
        </p:nvSpPr>
        <p:spPr>
          <a:xfrm>
            <a:off x="3220585" y="2368668"/>
            <a:ext cx="945516" cy="646331"/>
          </a:xfrm>
          <a:prstGeom prst="rect">
            <a:avLst/>
          </a:prstGeom>
          <a:noFill/>
        </p:spPr>
        <p:txBody>
          <a:bodyPr wrap="non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Tall</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Rectangle 11"/>
          <p:cNvSpPr/>
          <p:nvPr/>
        </p:nvSpPr>
        <p:spPr>
          <a:xfrm>
            <a:off x="5117815" y="2327646"/>
            <a:ext cx="1390124" cy="646331"/>
          </a:xfrm>
          <a:prstGeom prst="rect">
            <a:avLst/>
          </a:prstGeom>
          <a:noFill/>
        </p:spPr>
        <p:txBody>
          <a:bodyPr wrap="non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Short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Rectangle 12"/>
          <p:cNvSpPr/>
          <p:nvPr/>
        </p:nvSpPr>
        <p:spPr>
          <a:xfrm>
            <a:off x="3352097" y="4419600"/>
            <a:ext cx="945516" cy="646331"/>
          </a:xfrm>
          <a:prstGeom prst="rect">
            <a:avLst/>
          </a:prstGeom>
          <a:noFill/>
        </p:spPr>
        <p:txBody>
          <a:bodyPr wrap="non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Tall</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Rectangle 13"/>
          <p:cNvSpPr/>
          <p:nvPr/>
        </p:nvSpPr>
        <p:spPr>
          <a:xfrm>
            <a:off x="5117814" y="4419600"/>
            <a:ext cx="1390124" cy="646331"/>
          </a:xfrm>
          <a:prstGeom prst="rect">
            <a:avLst/>
          </a:prstGeom>
          <a:noFill/>
        </p:spPr>
        <p:txBody>
          <a:bodyPr wrap="non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Short</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Rectangle 14"/>
          <p:cNvSpPr/>
          <p:nvPr/>
        </p:nvSpPr>
        <p:spPr>
          <a:xfrm>
            <a:off x="2573359" y="5867400"/>
            <a:ext cx="3185488" cy="646331"/>
          </a:xfrm>
          <a:prstGeom prst="rect">
            <a:avLst/>
          </a:prstGeom>
          <a:noFill/>
        </p:spPr>
        <p:txBody>
          <a:bodyPr wrap="non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2- 50% for all!</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00837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2000" fill="hold"/>
                                        <p:tgtEl>
                                          <p:spTgt spid="2"/>
                                        </p:tgtEl>
                                        <p:attrNameLst>
                                          <p:attrName>ppt_x</p:attrName>
                                        </p:attrNameLst>
                                      </p:cBhvr>
                                      <p:tavLst>
                                        <p:tav tm="100000">
                                          <p:val>
                                            <p:strVal val="1+#ppt_w/2"/>
                                          </p:val>
                                        </p:tav>
                                        <p:tav>
                                          <p:val>
                                            <p:strVal val="#ppt_x"/>
                                          </p:val>
                                        </p:tav>
                                      </p:tavLst>
                                    </p:anim>
                                    <p:anim calcmode="lin" valueType="num">
                                      <p:cBhvr additive="repl">
                                        <p:cTn id="8" dur="2000" fill="hold"/>
                                        <p:tgtEl>
                                          <p:spTgt spid="2"/>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dirty="0" smtClean="0">
                <a:solidFill>
                  <a:schemeClr val="bg1"/>
                </a:solidFill>
                <a:latin typeface="Comic Sans MS" panose="030F0702030302020204" pitchFamily="66" charset="0"/>
              </a:rPr>
              <a:t>Dihybrid Crosses</a:t>
            </a:r>
          </a:p>
        </p:txBody>
      </p:sp>
      <p:sp>
        <p:nvSpPr>
          <p:cNvPr id="62466" name="Rectangle 3"/>
          <p:cNvSpPr>
            <a:spLocks noGrp="1" noChangeArrowheads="1"/>
          </p:cNvSpPr>
          <p:nvPr>
            <p:ph type="body" idx="1"/>
          </p:nvPr>
        </p:nvSpPr>
        <p:spPr/>
        <p:txBody>
          <a:bodyPr/>
          <a:lstStyle/>
          <a:p>
            <a:pPr>
              <a:buFont typeface="Times New Roman" pitchFamily="18" charset="0"/>
              <a:buChar char="•"/>
            </a:pPr>
            <a:r>
              <a:rPr lang="en-US" dirty="0" smtClean="0">
                <a:solidFill>
                  <a:schemeClr val="bg1"/>
                </a:solidFill>
                <a:latin typeface="Comic Sans MS" panose="030F0702030302020204" pitchFamily="66" charset="0"/>
              </a:rPr>
              <a:t>We can track </a:t>
            </a:r>
            <a:r>
              <a:rPr lang="en-US" dirty="0" smtClean="0">
                <a:solidFill>
                  <a:srgbClr val="FFFF00"/>
                </a:solidFill>
                <a:latin typeface="Comic Sans MS" panose="030F0702030302020204" pitchFamily="66" charset="0"/>
              </a:rPr>
              <a:t>two traits</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at the same time using a</a:t>
            </a:r>
            <a:r>
              <a:rPr lang="en-US" dirty="0" smtClean="0">
                <a:latin typeface="Comic Sans MS" panose="030F0702030302020204" pitchFamily="66" charset="0"/>
              </a:rPr>
              <a:t> </a:t>
            </a:r>
            <a:r>
              <a:rPr lang="en-US" dirty="0" smtClean="0">
                <a:solidFill>
                  <a:srgbClr val="FFFF00"/>
                </a:solidFill>
                <a:latin typeface="Comic Sans MS" panose="030F0702030302020204" pitchFamily="66" charset="0"/>
              </a:rPr>
              <a:t>bigger Punnett Square</a:t>
            </a:r>
            <a:endParaRPr lang="en-US" dirty="0" smtClean="0">
              <a:latin typeface="Comic Sans MS" panose="030F0702030302020204" pitchFamily="66" charset="0"/>
            </a:endParaRPr>
          </a:p>
          <a:p>
            <a:pPr>
              <a:buFont typeface="Times New Roman" pitchFamily="18" charset="0"/>
              <a:buChar char="•"/>
            </a:pPr>
            <a:r>
              <a:rPr lang="en-US" dirty="0" smtClean="0">
                <a:solidFill>
                  <a:schemeClr val="bg1"/>
                </a:solidFill>
                <a:latin typeface="Comic Sans MS" panose="030F0702030302020204" pitchFamily="66" charset="0"/>
              </a:rPr>
              <a:t>This time, we will be looking at </a:t>
            </a:r>
            <a:r>
              <a:rPr lang="en-US" dirty="0" smtClean="0">
                <a:solidFill>
                  <a:srgbClr val="FFFF00"/>
                </a:solidFill>
                <a:latin typeface="Comic Sans MS" panose="030F0702030302020204" pitchFamily="66" charset="0"/>
              </a:rPr>
              <a:t>16</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babies instead of </a:t>
            </a:r>
            <a:r>
              <a:rPr lang="en-US" dirty="0" smtClean="0">
                <a:solidFill>
                  <a:srgbClr val="FFFF00"/>
                </a:solidFill>
                <a:latin typeface="Comic Sans MS" panose="030F0702030302020204" pitchFamily="66" charset="0"/>
              </a:rPr>
              <a:t>4</a:t>
            </a:r>
          </a:p>
          <a:p>
            <a:pPr>
              <a:buFont typeface="Times New Roman" pitchFamily="18" charset="0"/>
              <a:buChar char="•"/>
            </a:pPr>
            <a:r>
              <a:rPr lang="en-US" dirty="0" smtClean="0">
                <a:solidFill>
                  <a:schemeClr val="bg1"/>
                </a:solidFill>
                <a:latin typeface="Comic Sans MS" panose="030F0702030302020204" pitchFamily="66" charset="0"/>
              </a:rPr>
              <a:t>We</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will have </a:t>
            </a:r>
            <a:r>
              <a:rPr lang="en-US" dirty="0" smtClean="0">
                <a:solidFill>
                  <a:srgbClr val="FFFF00"/>
                </a:solidFill>
                <a:latin typeface="Comic Sans MS" panose="030F0702030302020204" pitchFamily="66" charset="0"/>
              </a:rPr>
              <a:t>4</a:t>
            </a:r>
            <a:r>
              <a:rPr lang="en-US" dirty="0" smtClean="0">
                <a:latin typeface="Comic Sans MS" panose="030F0702030302020204" pitchFamily="66" charset="0"/>
              </a:rPr>
              <a:t> </a:t>
            </a:r>
            <a:r>
              <a:rPr lang="en-US" dirty="0" smtClean="0">
                <a:solidFill>
                  <a:srgbClr val="FFFF00"/>
                </a:solidFill>
                <a:latin typeface="Comic Sans MS" panose="030F0702030302020204" pitchFamily="66" charset="0"/>
              </a:rPr>
              <a:t>possible phenotypes</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instead of </a:t>
            </a:r>
            <a:r>
              <a:rPr lang="en-US" dirty="0" smtClean="0">
                <a:solidFill>
                  <a:srgbClr val="FFFF00"/>
                </a:solidFill>
                <a:latin typeface="Comic Sans MS" panose="030F0702030302020204" pitchFamily="66" charset="0"/>
              </a:rPr>
              <a:t>2</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dirty="0" smtClean="0">
                <a:solidFill>
                  <a:schemeClr val="bg1"/>
                </a:solidFill>
                <a:latin typeface="Comic Sans MS" panose="030F0702030302020204" pitchFamily="66" charset="0"/>
              </a:rPr>
              <a:t>Let’s look at guinea pigs! </a:t>
            </a:r>
          </a:p>
        </p:txBody>
      </p:sp>
      <p:sp>
        <p:nvSpPr>
          <p:cNvPr id="63490" name="Rectangle 3"/>
          <p:cNvSpPr>
            <a:spLocks noGrp="1" noChangeArrowheads="1"/>
          </p:cNvSpPr>
          <p:nvPr>
            <p:ph type="body" idx="1"/>
          </p:nvPr>
        </p:nvSpPr>
        <p:spPr>
          <a:xfrm>
            <a:off x="457200" y="1600200"/>
            <a:ext cx="8382000" cy="4527550"/>
          </a:xfrm>
        </p:spPr>
        <p:txBody>
          <a:bodyPr/>
          <a:lstStyle/>
          <a:p>
            <a:pPr>
              <a:buFont typeface="Times New Roman" pitchFamily="18" charset="0"/>
              <a:buChar char="•"/>
            </a:pPr>
            <a:r>
              <a:rPr lang="en-US" dirty="0" smtClean="0">
                <a:solidFill>
                  <a:schemeClr val="bg1"/>
                </a:solidFill>
                <a:latin typeface="Comic Sans MS" panose="030F0702030302020204" pitchFamily="66" charset="0"/>
              </a:rPr>
              <a:t>We will examine two traits, </a:t>
            </a:r>
            <a:r>
              <a:rPr lang="en-US" dirty="0" smtClean="0">
                <a:solidFill>
                  <a:srgbClr val="FFFF00"/>
                </a:solidFill>
                <a:latin typeface="Comic Sans MS" panose="030F0702030302020204" pitchFamily="66" charset="0"/>
              </a:rPr>
              <a:t>hair color</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and</a:t>
            </a:r>
            <a:r>
              <a:rPr lang="en-US" dirty="0" smtClean="0">
                <a:latin typeface="Comic Sans MS" panose="030F0702030302020204" pitchFamily="66" charset="0"/>
              </a:rPr>
              <a:t> </a:t>
            </a:r>
            <a:r>
              <a:rPr lang="en-US" dirty="0" smtClean="0">
                <a:solidFill>
                  <a:srgbClr val="FFFF00"/>
                </a:solidFill>
                <a:latin typeface="Comic Sans MS" panose="030F0702030302020204" pitchFamily="66" charset="0"/>
              </a:rPr>
              <a:t>hair length</a:t>
            </a:r>
            <a:r>
              <a:rPr lang="en-US" dirty="0" smtClean="0">
                <a:solidFill>
                  <a:schemeClr val="bg1"/>
                </a:solidFill>
                <a:latin typeface="Comic Sans MS" panose="030F0702030302020204" pitchFamily="66" charset="0"/>
              </a:rPr>
              <a:t>.</a:t>
            </a:r>
          </a:p>
          <a:p>
            <a:pPr>
              <a:buFont typeface="Times New Roman" pitchFamily="18" charset="0"/>
              <a:buChar char="•"/>
            </a:pPr>
            <a:r>
              <a:rPr lang="en-US" dirty="0" smtClean="0">
                <a:solidFill>
                  <a:srgbClr val="FFFF00"/>
                </a:solidFill>
                <a:latin typeface="Comic Sans MS" panose="030F0702030302020204" pitchFamily="66" charset="0"/>
              </a:rPr>
              <a:t>Black</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is</a:t>
            </a:r>
            <a:r>
              <a:rPr lang="en-US" dirty="0" smtClean="0">
                <a:latin typeface="Comic Sans MS" panose="030F0702030302020204" pitchFamily="66" charset="0"/>
              </a:rPr>
              <a:t> </a:t>
            </a:r>
            <a:r>
              <a:rPr lang="en-US" dirty="0" smtClean="0">
                <a:solidFill>
                  <a:srgbClr val="FFFF00"/>
                </a:solidFill>
                <a:latin typeface="Comic Sans MS" panose="030F0702030302020204" pitchFamily="66" charset="0"/>
              </a:rPr>
              <a:t>dominant</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over</a:t>
            </a:r>
            <a:r>
              <a:rPr lang="en-US" dirty="0" smtClean="0">
                <a:latin typeface="Comic Sans MS" panose="030F0702030302020204" pitchFamily="66" charset="0"/>
              </a:rPr>
              <a:t> </a:t>
            </a:r>
            <a:r>
              <a:rPr lang="en-US" dirty="0" smtClean="0">
                <a:solidFill>
                  <a:srgbClr val="FFFF00"/>
                </a:solidFill>
                <a:latin typeface="Comic Sans MS" panose="030F0702030302020204" pitchFamily="66" charset="0"/>
              </a:rPr>
              <a:t>white</a:t>
            </a:r>
          </a:p>
          <a:p>
            <a:pPr>
              <a:buFont typeface="Times New Roman" pitchFamily="18" charset="0"/>
              <a:buChar char="•"/>
            </a:pPr>
            <a:r>
              <a:rPr lang="en-US" dirty="0" smtClean="0">
                <a:solidFill>
                  <a:srgbClr val="FFFF00"/>
                </a:solidFill>
                <a:latin typeface="Comic Sans MS" panose="030F0702030302020204" pitchFamily="66" charset="0"/>
              </a:rPr>
              <a:t>Short </a:t>
            </a:r>
            <a:r>
              <a:rPr lang="en-US" dirty="0" smtClean="0">
                <a:solidFill>
                  <a:schemeClr val="bg1"/>
                </a:solidFill>
                <a:latin typeface="Comic Sans MS" panose="030F0702030302020204" pitchFamily="66" charset="0"/>
              </a:rPr>
              <a:t>is</a:t>
            </a:r>
            <a:r>
              <a:rPr lang="en-US" dirty="0" smtClean="0">
                <a:latin typeface="Comic Sans MS" panose="030F0702030302020204" pitchFamily="66" charset="0"/>
              </a:rPr>
              <a:t> </a:t>
            </a:r>
            <a:r>
              <a:rPr lang="en-US" dirty="0" smtClean="0">
                <a:solidFill>
                  <a:srgbClr val="FFFF00"/>
                </a:solidFill>
                <a:latin typeface="Comic Sans MS" panose="030F0702030302020204" pitchFamily="66" charset="0"/>
              </a:rPr>
              <a:t>dominant</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over</a:t>
            </a:r>
            <a:r>
              <a:rPr lang="en-US" dirty="0" smtClean="0">
                <a:latin typeface="Comic Sans MS" panose="030F0702030302020204" pitchFamily="66" charset="0"/>
              </a:rPr>
              <a:t> </a:t>
            </a:r>
            <a:r>
              <a:rPr lang="en-US" dirty="0" smtClean="0">
                <a:solidFill>
                  <a:srgbClr val="FFFF00"/>
                </a:solidFill>
                <a:latin typeface="Comic Sans MS" panose="030F0702030302020204" pitchFamily="66" charset="0"/>
              </a:rPr>
              <a:t>long</a:t>
            </a:r>
          </a:p>
          <a:p>
            <a:pPr>
              <a:buFont typeface="Times New Roman" pitchFamily="18" charset="0"/>
              <a:buChar char="•"/>
            </a:pPr>
            <a:r>
              <a:rPr lang="en-US" dirty="0" smtClean="0">
                <a:solidFill>
                  <a:schemeClr val="bg1"/>
                </a:solidFill>
                <a:latin typeface="Comic Sans MS" panose="030F0702030302020204" pitchFamily="66" charset="0"/>
              </a:rPr>
              <a:t>BB= </a:t>
            </a:r>
            <a:r>
              <a:rPr lang="en-US" dirty="0" smtClean="0">
                <a:solidFill>
                  <a:srgbClr val="FFFF00"/>
                </a:solidFill>
                <a:latin typeface="Comic Sans MS" panose="030F0702030302020204" pitchFamily="66" charset="0"/>
              </a:rPr>
              <a:t>black </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HH = </a:t>
            </a:r>
            <a:r>
              <a:rPr lang="en-US" dirty="0" smtClean="0">
                <a:solidFill>
                  <a:srgbClr val="FFFF00"/>
                </a:solidFill>
                <a:latin typeface="Comic Sans MS" panose="030F0702030302020204" pitchFamily="66" charset="0"/>
              </a:rPr>
              <a:t>short</a:t>
            </a:r>
          </a:p>
          <a:p>
            <a:pPr>
              <a:buFont typeface="Times New Roman" pitchFamily="18" charset="0"/>
              <a:buChar char="•"/>
            </a:pPr>
            <a:r>
              <a:rPr lang="en-US" dirty="0" smtClean="0">
                <a:solidFill>
                  <a:schemeClr val="bg1"/>
                </a:solidFill>
                <a:latin typeface="Comic Sans MS" panose="030F0702030302020204" pitchFamily="66" charset="0"/>
              </a:rPr>
              <a:t>Bb = </a:t>
            </a:r>
            <a:r>
              <a:rPr lang="en-US" dirty="0" smtClean="0">
                <a:solidFill>
                  <a:srgbClr val="FFFF00"/>
                </a:solidFill>
                <a:latin typeface="Comic Sans MS" panose="030F0702030302020204" pitchFamily="66" charset="0"/>
              </a:rPr>
              <a:t>black		</a:t>
            </a:r>
            <a:r>
              <a:rPr lang="en-US" dirty="0" smtClean="0">
                <a:latin typeface="Comic Sans MS" panose="030F0702030302020204" pitchFamily="66" charset="0"/>
              </a:rPr>
              <a:t>		</a:t>
            </a:r>
            <a:r>
              <a:rPr lang="en-US" dirty="0" err="1" smtClean="0">
                <a:solidFill>
                  <a:schemeClr val="bg1"/>
                </a:solidFill>
                <a:latin typeface="Comic Sans MS" panose="030F0702030302020204" pitchFamily="66" charset="0"/>
              </a:rPr>
              <a:t>Hh</a:t>
            </a:r>
            <a:r>
              <a:rPr lang="en-US" dirty="0" smtClean="0">
                <a:solidFill>
                  <a:schemeClr val="bg1"/>
                </a:solidFill>
                <a:latin typeface="Comic Sans MS" panose="030F0702030302020204" pitchFamily="66" charset="0"/>
              </a:rPr>
              <a:t> = </a:t>
            </a:r>
            <a:r>
              <a:rPr lang="en-US" dirty="0" smtClean="0">
                <a:solidFill>
                  <a:srgbClr val="FFFF00"/>
                </a:solidFill>
                <a:latin typeface="Comic Sans MS" panose="030F0702030302020204" pitchFamily="66" charset="0"/>
              </a:rPr>
              <a:t>short</a:t>
            </a:r>
          </a:p>
          <a:p>
            <a:pPr>
              <a:buFont typeface="Times New Roman" pitchFamily="18" charset="0"/>
              <a:buChar char="•"/>
            </a:pPr>
            <a:r>
              <a:rPr lang="en-US" dirty="0" smtClean="0">
                <a:solidFill>
                  <a:schemeClr val="bg1"/>
                </a:solidFill>
                <a:latin typeface="Comic Sans MS" panose="030F0702030302020204" pitchFamily="66" charset="0"/>
              </a:rPr>
              <a:t>bb = </a:t>
            </a:r>
            <a:r>
              <a:rPr lang="en-US" dirty="0" smtClean="0">
                <a:solidFill>
                  <a:srgbClr val="FFFF00"/>
                </a:solidFill>
                <a:latin typeface="Comic Sans MS" panose="030F0702030302020204" pitchFamily="66" charset="0"/>
              </a:rPr>
              <a:t>white	</a:t>
            </a:r>
            <a:r>
              <a:rPr lang="en-US" dirty="0" smtClean="0">
                <a:latin typeface="Comic Sans MS" panose="030F0702030302020204" pitchFamily="66" charset="0"/>
              </a:rPr>
              <a:t>			</a:t>
            </a:r>
            <a:r>
              <a:rPr lang="en-US" dirty="0" err="1" smtClean="0">
                <a:solidFill>
                  <a:schemeClr val="bg1"/>
                </a:solidFill>
                <a:latin typeface="Comic Sans MS" panose="030F0702030302020204" pitchFamily="66" charset="0"/>
              </a:rPr>
              <a:t>hh</a:t>
            </a:r>
            <a:r>
              <a:rPr lang="en-US" dirty="0" smtClean="0">
                <a:solidFill>
                  <a:schemeClr val="bg1"/>
                </a:solidFill>
                <a:latin typeface="Comic Sans MS" panose="030F0702030302020204" pitchFamily="66" charset="0"/>
              </a:rPr>
              <a:t> = </a:t>
            </a:r>
            <a:r>
              <a:rPr lang="en-US" dirty="0" smtClean="0">
                <a:solidFill>
                  <a:srgbClr val="FFFF00"/>
                </a:solidFill>
                <a:latin typeface="Comic Sans MS" panose="030F0702030302020204" pitchFamily="66" charset="0"/>
              </a:rPr>
              <a:t>long</a:t>
            </a:r>
            <a:endParaRPr lang="en-US" dirty="0"/>
          </a:p>
          <a:p>
            <a:pPr>
              <a:buFont typeface="Times New Roman" pitchFamily="18" charset="0"/>
              <a:buChar char="•"/>
            </a:pPr>
            <a:r>
              <a:rPr lang="en-US" sz="2800" dirty="0" smtClean="0">
                <a:solidFill>
                  <a:schemeClr val="bg1"/>
                </a:solidFill>
                <a:latin typeface="Comic Sans MS" panose="030F0702030302020204" pitchFamily="66" charset="0"/>
              </a:rPr>
              <a:t>(I’m using “H” for hair instead of “S” for short because big S and little s look so much alike.)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11" y="236951"/>
            <a:ext cx="8239125" cy="39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3" name="Rectangle 2"/>
          <p:cNvSpPr>
            <a:spLocks noGrp="1" noChangeArrowheads="1"/>
          </p:cNvSpPr>
          <p:nvPr>
            <p:ph type="title"/>
          </p:nvPr>
        </p:nvSpPr>
        <p:spPr/>
        <p:txBody>
          <a:bodyPr/>
          <a:lstStyle/>
          <a:p>
            <a:endParaRPr lang="en-US" dirty="0" smtClean="0"/>
          </a:p>
        </p:txBody>
      </p:sp>
      <p:sp>
        <p:nvSpPr>
          <p:cNvPr id="64514" name="Rectangle 3"/>
          <p:cNvSpPr>
            <a:spLocks noGrp="1" noChangeArrowheads="1"/>
          </p:cNvSpPr>
          <p:nvPr>
            <p:ph type="body" idx="1"/>
          </p:nvPr>
        </p:nvSpPr>
        <p:spPr/>
        <p:txBody>
          <a:bodyPr/>
          <a:lstStyle/>
          <a:p>
            <a:endParaRPr lang="en-US" dirty="0" smtClean="0"/>
          </a:p>
        </p:txBody>
      </p:sp>
      <p:sp>
        <p:nvSpPr>
          <p:cNvPr id="401413" name="Text Box 5"/>
          <p:cNvSpPr txBox="1">
            <a:spLocks noChangeArrowheads="1"/>
          </p:cNvSpPr>
          <p:nvPr/>
        </p:nvSpPr>
        <p:spPr bwMode="auto">
          <a:xfrm>
            <a:off x="1676400" y="2895600"/>
            <a:ext cx="609600" cy="369332"/>
          </a:xfrm>
          <a:prstGeom prst="rect">
            <a:avLst/>
          </a:prstGeom>
          <a:noFill/>
          <a:ln w="9525">
            <a:noFill/>
            <a:miter lim="800000"/>
            <a:headEnd/>
            <a:tailEnd/>
          </a:ln>
        </p:spPr>
        <p:txBody>
          <a:bodyPr>
            <a:spAutoFit/>
          </a:bodyPr>
          <a:lstStyle/>
          <a:p>
            <a:pPr>
              <a:spcBef>
                <a:spcPct val="50000"/>
              </a:spcBef>
            </a:pPr>
            <a:r>
              <a:rPr lang="en-US" dirty="0" smtClean="0">
                <a:latin typeface="Calibri" pitchFamily="34" charset="0"/>
              </a:rPr>
              <a:t>BH</a:t>
            </a:r>
            <a:endParaRPr lang="en-US" dirty="0">
              <a:latin typeface="Calibri" pitchFamily="34" charset="0"/>
            </a:endParaRPr>
          </a:p>
        </p:txBody>
      </p:sp>
      <p:sp>
        <p:nvSpPr>
          <p:cNvPr id="401414" name="Text Box 6"/>
          <p:cNvSpPr txBox="1">
            <a:spLocks noChangeArrowheads="1"/>
          </p:cNvSpPr>
          <p:nvPr/>
        </p:nvSpPr>
        <p:spPr bwMode="auto">
          <a:xfrm>
            <a:off x="2438400" y="2895600"/>
            <a:ext cx="609600" cy="369332"/>
          </a:xfrm>
          <a:prstGeom prst="rect">
            <a:avLst/>
          </a:prstGeom>
          <a:noFill/>
          <a:ln w="9525">
            <a:noFill/>
            <a:miter lim="800000"/>
            <a:headEnd/>
            <a:tailEnd/>
          </a:ln>
        </p:spPr>
        <p:txBody>
          <a:bodyPr>
            <a:spAutoFit/>
          </a:bodyPr>
          <a:lstStyle/>
          <a:p>
            <a:pPr>
              <a:spcBef>
                <a:spcPct val="50000"/>
              </a:spcBef>
            </a:pPr>
            <a:r>
              <a:rPr lang="en-US" dirty="0" smtClean="0">
                <a:latin typeface="Calibri" pitchFamily="34" charset="0"/>
              </a:rPr>
              <a:t>BH</a:t>
            </a:r>
            <a:endParaRPr lang="en-US" dirty="0">
              <a:latin typeface="Calibri" pitchFamily="34" charset="0"/>
            </a:endParaRPr>
          </a:p>
        </p:txBody>
      </p:sp>
      <p:sp>
        <p:nvSpPr>
          <p:cNvPr id="401415" name="Text Box 7"/>
          <p:cNvSpPr txBox="1">
            <a:spLocks noChangeArrowheads="1"/>
          </p:cNvSpPr>
          <p:nvPr/>
        </p:nvSpPr>
        <p:spPr bwMode="auto">
          <a:xfrm>
            <a:off x="3276600" y="2895600"/>
            <a:ext cx="609600" cy="369332"/>
          </a:xfrm>
          <a:prstGeom prst="rect">
            <a:avLst/>
          </a:prstGeom>
          <a:noFill/>
          <a:ln w="9525">
            <a:noFill/>
            <a:miter lim="800000"/>
            <a:headEnd/>
            <a:tailEnd/>
          </a:ln>
        </p:spPr>
        <p:txBody>
          <a:bodyPr>
            <a:spAutoFit/>
          </a:bodyPr>
          <a:lstStyle/>
          <a:p>
            <a:pPr>
              <a:spcBef>
                <a:spcPct val="50000"/>
              </a:spcBef>
            </a:pPr>
            <a:r>
              <a:rPr lang="en-US" dirty="0" smtClean="0">
                <a:latin typeface="Calibri" pitchFamily="34" charset="0"/>
              </a:rPr>
              <a:t>BH</a:t>
            </a:r>
            <a:endParaRPr lang="en-US" dirty="0">
              <a:latin typeface="Calibri" pitchFamily="34" charset="0"/>
            </a:endParaRPr>
          </a:p>
        </p:txBody>
      </p:sp>
      <p:sp>
        <p:nvSpPr>
          <p:cNvPr id="401416" name="Text Box 8"/>
          <p:cNvSpPr txBox="1">
            <a:spLocks noChangeArrowheads="1"/>
          </p:cNvSpPr>
          <p:nvPr/>
        </p:nvSpPr>
        <p:spPr bwMode="auto">
          <a:xfrm>
            <a:off x="4038600" y="2895600"/>
            <a:ext cx="609600" cy="369332"/>
          </a:xfrm>
          <a:prstGeom prst="rect">
            <a:avLst/>
          </a:prstGeom>
          <a:noFill/>
          <a:ln w="9525">
            <a:noFill/>
            <a:miter lim="800000"/>
            <a:headEnd/>
            <a:tailEnd/>
          </a:ln>
        </p:spPr>
        <p:txBody>
          <a:bodyPr>
            <a:spAutoFit/>
          </a:bodyPr>
          <a:lstStyle/>
          <a:p>
            <a:pPr>
              <a:spcBef>
                <a:spcPct val="50000"/>
              </a:spcBef>
            </a:pPr>
            <a:r>
              <a:rPr lang="en-US" dirty="0" smtClean="0">
                <a:latin typeface="Calibri" pitchFamily="34" charset="0"/>
              </a:rPr>
              <a:t>BH</a:t>
            </a:r>
            <a:endParaRPr lang="en-US" dirty="0">
              <a:latin typeface="Calibri" pitchFamily="34" charset="0"/>
            </a:endParaRPr>
          </a:p>
        </p:txBody>
      </p:sp>
      <p:sp>
        <p:nvSpPr>
          <p:cNvPr id="401417" name="Text Box 9"/>
          <p:cNvSpPr txBox="1">
            <a:spLocks noChangeArrowheads="1"/>
          </p:cNvSpPr>
          <p:nvPr/>
        </p:nvSpPr>
        <p:spPr bwMode="auto">
          <a:xfrm>
            <a:off x="5553205" y="2851510"/>
            <a:ext cx="457200" cy="369332"/>
          </a:xfrm>
          <a:prstGeom prst="rect">
            <a:avLst/>
          </a:prstGeom>
          <a:noFill/>
          <a:ln w="9525">
            <a:noFill/>
            <a:miter lim="800000"/>
            <a:headEnd/>
            <a:tailEnd/>
          </a:ln>
        </p:spPr>
        <p:txBody>
          <a:bodyPr>
            <a:spAutoFit/>
          </a:bodyPr>
          <a:lstStyle/>
          <a:p>
            <a:pPr>
              <a:spcBef>
                <a:spcPct val="50000"/>
              </a:spcBef>
            </a:pPr>
            <a:r>
              <a:rPr lang="en-US" dirty="0" err="1" smtClean="0">
                <a:latin typeface="Calibri" pitchFamily="34" charset="0"/>
              </a:rPr>
              <a:t>bh</a:t>
            </a:r>
            <a:endParaRPr lang="en-US" dirty="0">
              <a:latin typeface="Calibri" pitchFamily="34" charset="0"/>
            </a:endParaRPr>
          </a:p>
        </p:txBody>
      </p:sp>
      <p:sp>
        <p:nvSpPr>
          <p:cNvPr id="401418" name="Text Box 10"/>
          <p:cNvSpPr txBox="1">
            <a:spLocks noChangeArrowheads="1"/>
          </p:cNvSpPr>
          <p:nvPr/>
        </p:nvSpPr>
        <p:spPr bwMode="auto">
          <a:xfrm>
            <a:off x="6248400" y="2875518"/>
            <a:ext cx="457200" cy="369332"/>
          </a:xfrm>
          <a:prstGeom prst="rect">
            <a:avLst/>
          </a:prstGeom>
          <a:noFill/>
          <a:ln w="9525">
            <a:noFill/>
            <a:miter lim="800000"/>
            <a:headEnd/>
            <a:tailEnd/>
          </a:ln>
        </p:spPr>
        <p:txBody>
          <a:bodyPr>
            <a:spAutoFit/>
          </a:bodyPr>
          <a:lstStyle/>
          <a:p>
            <a:pPr>
              <a:spcBef>
                <a:spcPct val="50000"/>
              </a:spcBef>
            </a:pPr>
            <a:r>
              <a:rPr lang="en-US" dirty="0" err="1" smtClean="0">
                <a:latin typeface="Calibri" pitchFamily="34" charset="0"/>
              </a:rPr>
              <a:t>bh</a:t>
            </a:r>
            <a:endParaRPr lang="en-US" dirty="0">
              <a:latin typeface="Calibri" pitchFamily="34" charset="0"/>
            </a:endParaRPr>
          </a:p>
        </p:txBody>
      </p:sp>
      <p:sp>
        <p:nvSpPr>
          <p:cNvPr id="401419" name="Text Box 11"/>
          <p:cNvSpPr txBox="1">
            <a:spLocks noChangeArrowheads="1"/>
          </p:cNvSpPr>
          <p:nvPr/>
        </p:nvSpPr>
        <p:spPr bwMode="auto">
          <a:xfrm>
            <a:off x="7086600" y="2852554"/>
            <a:ext cx="457200" cy="369332"/>
          </a:xfrm>
          <a:prstGeom prst="rect">
            <a:avLst/>
          </a:prstGeom>
          <a:noFill/>
          <a:ln w="9525">
            <a:noFill/>
            <a:miter lim="800000"/>
            <a:headEnd/>
            <a:tailEnd/>
          </a:ln>
        </p:spPr>
        <p:txBody>
          <a:bodyPr>
            <a:spAutoFit/>
          </a:bodyPr>
          <a:lstStyle/>
          <a:p>
            <a:pPr>
              <a:spcBef>
                <a:spcPct val="50000"/>
              </a:spcBef>
            </a:pPr>
            <a:r>
              <a:rPr lang="en-US" dirty="0" err="1" smtClean="0">
                <a:latin typeface="Calibri" pitchFamily="34" charset="0"/>
              </a:rPr>
              <a:t>bh</a:t>
            </a:r>
            <a:endParaRPr lang="en-US" dirty="0">
              <a:latin typeface="Calibri" pitchFamily="34" charset="0"/>
            </a:endParaRPr>
          </a:p>
        </p:txBody>
      </p:sp>
      <p:sp>
        <p:nvSpPr>
          <p:cNvPr id="401420" name="Text Box 12"/>
          <p:cNvSpPr txBox="1">
            <a:spLocks noChangeArrowheads="1"/>
          </p:cNvSpPr>
          <p:nvPr/>
        </p:nvSpPr>
        <p:spPr bwMode="auto">
          <a:xfrm>
            <a:off x="7935238" y="2842116"/>
            <a:ext cx="457200" cy="369332"/>
          </a:xfrm>
          <a:prstGeom prst="rect">
            <a:avLst/>
          </a:prstGeom>
          <a:noFill/>
          <a:ln w="9525">
            <a:noFill/>
            <a:miter lim="800000"/>
            <a:headEnd/>
            <a:tailEnd/>
          </a:ln>
        </p:spPr>
        <p:txBody>
          <a:bodyPr>
            <a:spAutoFit/>
          </a:bodyPr>
          <a:lstStyle/>
          <a:p>
            <a:pPr>
              <a:spcBef>
                <a:spcPct val="50000"/>
              </a:spcBef>
            </a:pPr>
            <a:r>
              <a:rPr lang="en-US" dirty="0" err="1" smtClean="0">
                <a:latin typeface="Calibri" pitchFamily="34" charset="0"/>
              </a:rPr>
              <a:t>bh</a:t>
            </a:r>
            <a:endParaRPr lang="en-US" dirty="0">
              <a:latin typeface="Calibri" pitchFamily="34" charset="0"/>
            </a:endParaRPr>
          </a:p>
        </p:txBody>
      </p:sp>
      <p:pic>
        <p:nvPicPr>
          <p:cNvPr id="401421" name="Picture 13" descr="MC900441498[1]"/>
          <p:cNvPicPr>
            <a:picLocks noChangeAspect="1" noChangeArrowheads="1"/>
          </p:cNvPicPr>
          <p:nvPr/>
        </p:nvPicPr>
        <p:blipFill>
          <a:blip r:embed="rId3"/>
          <a:srcRect/>
          <a:stretch>
            <a:fillRect/>
          </a:stretch>
        </p:blipFill>
        <p:spPr bwMode="auto">
          <a:xfrm>
            <a:off x="3810000" y="4038600"/>
            <a:ext cx="2667000" cy="2667000"/>
          </a:xfrm>
          <a:prstGeom prst="rect">
            <a:avLst/>
          </a:prstGeom>
          <a:noFill/>
          <a:ln w="9525">
            <a:noFill/>
            <a:miter lim="800000"/>
            <a:headEnd/>
            <a:tailEnd/>
          </a:ln>
        </p:spPr>
      </p:pic>
      <p:sp>
        <p:nvSpPr>
          <p:cNvPr id="64525" name="Freeform 14"/>
          <p:cNvSpPr>
            <a:spLocks/>
          </p:cNvSpPr>
          <p:nvPr/>
        </p:nvSpPr>
        <p:spPr bwMode="auto">
          <a:xfrm>
            <a:off x="1265238" y="3244850"/>
            <a:ext cx="388937" cy="292100"/>
          </a:xfrm>
          <a:custGeom>
            <a:avLst/>
            <a:gdLst>
              <a:gd name="T0" fmla="*/ 388937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4526" name="Freeform 15"/>
          <p:cNvSpPr>
            <a:spLocks/>
          </p:cNvSpPr>
          <p:nvPr/>
        </p:nvSpPr>
        <p:spPr bwMode="auto">
          <a:xfrm>
            <a:off x="2133600" y="32766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4527" name="Freeform 16"/>
          <p:cNvSpPr>
            <a:spLocks/>
          </p:cNvSpPr>
          <p:nvPr/>
        </p:nvSpPr>
        <p:spPr bwMode="auto">
          <a:xfrm>
            <a:off x="2895600" y="32766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4528" name="Freeform 17"/>
          <p:cNvSpPr>
            <a:spLocks/>
          </p:cNvSpPr>
          <p:nvPr/>
        </p:nvSpPr>
        <p:spPr bwMode="auto">
          <a:xfrm>
            <a:off x="3733800" y="33528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14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14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14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14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0141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141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141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1420">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1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p:bldP spid="401414" grpId="0"/>
      <p:bldP spid="401415" grpId="0"/>
      <p:bldP spid="4014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37" name="Rectangle 2"/>
          <p:cNvSpPr>
            <a:spLocks noGrp="1" noChangeArrowheads="1"/>
          </p:cNvSpPr>
          <p:nvPr>
            <p:ph type="title"/>
          </p:nvPr>
        </p:nvSpPr>
        <p:spPr/>
        <p:txBody>
          <a:bodyPr/>
          <a:lstStyle/>
          <a:p>
            <a:endParaRPr lang="en-US" smtClean="0"/>
          </a:p>
        </p:txBody>
      </p:sp>
      <p:sp>
        <p:nvSpPr>
          <p:cNvPr id="65538" name="Rectangle 3"/>
          <p:cNvSpPr>
            <a:spLocks noGrp="1" noChangeArrowheads="1"/>
          </p:cNvSpPr>
          <p:nvPr>
            <p:ph type="body" idx="1"/>
          </p:nvPr>
        </p:nvSpPr>
        <p:spPr/>
        <p:txBody>
          <a:bodyPr/>
          <a:lstStyle/>
          <a:p>
            <a:endParaRPr lang="en-US" smtClean="0"/>
          </a:p>
        </p:txBody>
      </p:sp>
      <p:sp>
        <p:nvSpPr>
          <p:cNvPr id="65540" name="Freeform 5"/>
          <p:cNvSpPr>
            <a:spLocks/>
          </p:cNvSpPr>
          <p:nvPr/>
        </p:nvSpPr>
        <p:spPr bwMode="auto">
          <a:xfrm>
            <a:off x="609600" y="28194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5541" name="Freeform 6"/>
          <p:cNvSpPr>
            <a:spLocks/>
          </p:cNvSpPr>
          <p:nvPr/>
        </p:nvSpPr>
        <p:spPr bwMode="auto">
          <a:xfrm>
            <a:off x="609600" y="39624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5542" name="Freeform 7"/>
          <p:cNvSpPr>
            <a:spLocks/>
          </p:cNvSpPr>
          <p:nvPr/>
        </p:nvSpPr>
        <p:spPr bwMode="auto">
          <a:xfrm>
            <a:off x="609600" y="51816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5543" name="Freeform 8"/>
          <p:cNvSpPr>
            <a:spLocks/>
          </p:cNvSpPr>
          <p:nvPr/>
        </p:nvSpPr>
        <p:spPr bwMode="auto">
          <a:xfrm>
            <a:off x="609600" y="63246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457200" y="0"/>
            <a:ext cx="8229600" cy="1143000"/>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How are traits inherited?</a:t>
            </a:r>
          </a:p>
        </p:txBody>
      </p:sp>
      <p:sp>
        <p:nvSpPr>
          <p:cNvPr id="17410" name="Text Box 2"/>
          <p:cNvSpPr txBox="1">
            <a:spLocks noChangeArrowheads="1"/>
          </p:cNvSpPr>
          <p:nvPr/>
        </p:nvSpPr>
        <p:spPr bwMode="auto">
          <a:xfrm>
            <a:off x="381000" y="990600"/>
            <a:ext cx="4800600" cy="5029200"/>
          </a:xfrm>
          <a:prstGeom prst="rect">
            <a:avLst/>
          </a:prstGeom>
          <a:noFill/>
          <a:ln w="9525">
            <a:noFill/>
            <a:miter lim="800000"/>
            <a:headEnd/>
            <a:tailEnd/>
          </a:ln>
        </p:spPr>
        <p:txBody>
          <a:bodyPr/>
          <a:lstStyle/>
          <a:p>
            <a:pPr marL="339725" indent="-339725">
              <a:spcBef>
                <a:spcPts val="6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dirty="0">
                <a:solidFill>
                  <a:srgbClr val="FFFFFF"/>
                </a:solidFill>
                <a:latin typeface="Comic Sans MS" panose="030F0702030302020204" pitchFamily="66" charset="0"/>
                <a:ea typeface="ＭＳ Ｐゴシック"/>
                <a:cs typeface="ＭＳ Ｐゴシック"/>
              </a:rPr>
              <a:t>Before Mendel, people thought that when organisms bred, traits got </a:t>
            </a:r>
            <a:r>
              <a:rPr lang="en-US" sz="2400" dirty="0">
                <a:solidFill>
                  <a:srgbClr val="FFFF00"/>
                </a:solidFill>
                <a:latin typeface="Comic Sans MS" panose="030F0702030302020204" pitchFamily="66" charset="0"/>
                <a:ea typeface="ＭＳ Ｐゴシック"/>
                <a:cs typeface="ＭＳ Ｐゴシック"/>
              </a:rPr>
              <a:t>mixed</a:t>
            </a:r>
            <a:r>
              <a:rPr lang="en-US" sz="2400" dirty="0">
                <a:solidFill>
                  <a:srgbClr val="FFFFFF"/>
                </a:solidFill>
                <a:latin typeface="Comic Sans MS" panose="030F0702030302020204" pitchFamily="66" charset="0"/>
                <a:ea typeface="ＭＳ Ｐゴシック"/>
                <a:cs typeface="ＭＳ Ｐゴシック"/>
              </a:rPr>
              <a:t>.  </a:t>
            </a:r>
          </a:p>
          <a:p>
            <a:pPr marL="339725" indent="-339725">
              <a:spcBef>
                <a:spcPts val="6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dirty="0">
                <a:solidFill>
                  <a:srgbClr val="FFFFFF"/>
                </a:solidFill>
                <a:latin typeface="Comic Sans MS" panose="030F0702030302020204" pitchFamily="66" charset="0"/>
                <a:ea typeface="ＭＳ Ｐゴシック"/>
                <a:cs typeface="ＭＳ Ｐゴシック"/>
              </a:rPr>
              <a:t>This makes sense- in humans, lots of traits end up being half-way between their parents.  (Skin color, height, etc.)</a:t>
            </a:r>
          </a:p>
          <a:p>
            <a:pPr marL="339725" indent="-339725">
              <a:spcBef>
                <a:spcPts val="6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dirty="0">
                <a:solidFill>
                  <a:srgbClr val="FFFFFF"/>
                </a:solidFill>
                <a:latin typeface="Comic Sans MS" panose="030F0702030302020204" pitchFamily="66" charset="0"/>
                <a:ea typeface="ＭＳ Ｐゴシック"/>
                <a:cs typeface="ＭＳ Ｐゴシック"/>
              </a:rPr>
              <a:t>But this </a:t>
            </a:r>
            <a:r>
              <a:rPr lang="en-US" sz="2400" dirty="0">
                <a:solidFill>
                  <a:srgbClr val="FFFF00"/>
                </a:solidFill>
                <a:latin typeface="Comic Sans MS" panose="030F0702030302020204" pitchFamily="66" charset="0"/>
                <a:ea typeface="ＭＳ Ｐゴシック"/>
                <a:cs typeface="ＭＳ Ｐゴシック"/>
              </a:rPr>
              <a:t>is not how genes work</a:t>
            </a:r>
            <a:r>
              <a:rPr lang="en-US" sz="2400" dirty="0">
                <a:solidFill>
                  <a:srgbClr val="FFFFFF"/>
                </a:solidFill>
                <a:latin typeface="Comic Sans MS" panose="030F0702030302020204" pitchFamily="66" charset="0"/>
                <a:ea typeface="ＭＳ Ｐゴシック"/>
                <a:cs typeface="ＭＳ Ｐゴシック"/>
              </a:rPr>
              <a:t>. (Traits that do work this way are controlled by lots of genes, which is why they’re so confusing.)</a:t>
            </a:r>
          </a:p>
        </p:txBody>
      </p:sp>
      <p:pic>
        <p:nvPicPr>
          <p:cNvPr id="2" name="Picture 3"/>
          <p:cNvPicPr>
            <a:picLocks noChangeAspect="1" noChangeArrowheads="1"/>
          </p:cNvPicPr>
          <p:nvPr/>
        </p:nvPicPr>
        <p:blipFill>
          <a:blip r:embed="rId4"/>
          <a:srcRect/>
          <a:stretch>
            <a:fillRect/>
          </a:stretch>
        </p:blipFill>
        <p:spPr bwMode="auto">
          <a:xfrm>
            <a:off x="5105400" y="1143000"/>
            <a:ext cx="3733800" cy="4237038"/>
          </a:xfrm>
          <a:prstGeom prst="rect">
            <a:avLst/>
          </a:prstGeom>
          <a:noFill/>
          <a:ln w="9525">
            <a:noFill/>
            <a:miter lim="800000"/>
            <a:headEnd/>
            <a:tailEnd/>
          </a:ln>
        </p:spPr>
      </p:pic>
      <p:sp>
        <p:nvSpPr>
          <p:cNvPr id="17412" name="Text Box 4"/>
          <p:cNvSpPr txBox="1">
            <a:spLocks noChangeArrowheads="1"/>
          </p:cNvSpPr>
          <p:nvPr/>
        </p:nvSpPr>
        <p:spPr bwMode="auto">
          <a:xfrm>
            <a:off x="5105400" y="5486400"/>
            <a:ext cx="3886200" cy="1017844"/>
          </a:xfrm>
          <a:prstGeom prst="rect">
            <a:avLst/>
          </a:prstGeom>
          <a:noFill/>
          <a:ln w="9525">
            <a:noFill/>
            <a:miter lim="800000"/>
            <a:headEnd/>
            <a:tailEnd/>
          </a:ln>
        </p:spPr>
        <p:txBody>
          <a:bodyPr wrap="squar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FFFFFF"/>
                </a:solidFill>
                <a:latin typeface="Comic Sans MS" panose="030F0702030302020204" pitchFamily="66" charset="0"/>
                <a:ea typeface="ＭＳ Ｐゴシック"/>
                <a:cs typeface="ＭＳ Ｐゴシック"/>
              </a:rPr>
              <a:t>Mrs. </a:t>
            </a:r>
            <a:r>
              <a:rPr lang="en-US" sz="2000" dirty="0" err="1" smtClean="0">
                <a:solidFill>
                  <a:srgbClr val="FFFFFF"/>
                </a:solidFill>
                <a:latin typeface="Comic Sans MS" panose="030F0702030302020204" pitchFamily="66" charset="0"/>
                <a:ea typeface="ＭＳ Ｐゴシック"/>
                <a:cs typeface="ＭＳ Ｐゴシック"/>
              </a:rPr>
              <a:t>Pokela’s</a:t>
            </a:r>
            <a:r>
              <a:rPr lang="en-US" sz="2000" dirty="0" smtClean="0">
                <a:solidFill>
                  <a:srgbClr val="FFFFFF"/>
                </a:solidFill>
                <a:latin typeface="Comic Sans MS" panose="030F0702030302020204" pitchFamily="66" charset="0"/>
                <a:ea typeface="ＭＳ Ｐゴシック"/>
                <a:cs typeface="ＭＳ Ｐゴシック"/>
              </a:rPr>
              <a:t> sister Sara, her husband Maurice, </a:t>
            </a:r>
            <a:r>
              <a:rPr lang="en-US" sz="2000" dirty="0" smtClean="0">
                <a:solidFill>
                  <a:srgbClr val="FFFFFF"/>
                </a:solidFill>
                <a:latin typeface="Comic Sans MS" panose="030F0702030302020204" pitchFamily="66" charset="0"/>
                <a:ea typeface="ＭＳ Ｐゴシック"/>
                <a:cs typeface="ＭＳ Ｐゴシック"/>
              </a:rPr>
              <a:t>and </a:t>
            </a:r>
            <a:r>
              <a:rPr lang="en-US" sz="2000" dirty="0" smtClean="0">
                <a:solidFill>
                  <a:srgbClr val="FFFFFF"/>
                </a:solidFill>
                <a:latin typeface="Comic Sans MS" panose="030F0702030302020204" pitchFamily="66" charset="0"/>
                <a:ea typeface="ＭＳ Ｐゴシック"/>
                <a:cs typeface="ＭＳ Ｐゴシック"/>
              </a:rPr>
              <a:t>daughter Naomi.</a:t>
            </a:r>
            <a:endParaRPr lang="en-US" sz="2000" dirty="0">
              <a:solidFill>
                <a:srgbClr val="FFFFFF"/>
              </a:solidFill>
              <a:latin typeface="Comic Sans MS" panose="030F0702030302020204" pitchFamily="66" charset="0"/>
              <a:ea typeface="ＭＳ Ｐゴシック"/>
              <a:cs typeface="ＭＳ Ｐゴシック"/>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25" y="209680"/>
            <a:ext cx="8591550" cy="64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1" name="Rectangle 2"/>
          <p:cNvSpPr>
            <a:spLocks noGrp="1" noChangeArrowheads="1"/>
          </p:cNvSpPr>
          <p:nvPr>
            <p:ph type="title"/>
          </p:nvPr>
        </p:nvSpPr>
        <p:spPr/>
        <p:txBody>
          <a:bodyPr/>
          <a:lstStyle/>
          <a:p>
            <a:endParaRPr lang="en-US" smtClean="0"/>
          </a:p>
        </p:txBody>
      </p:sp>
      <p:sp>
        <p:nvSpPr>
          <p:cNvPr id="66562" name="Rectangle 3"/>
          <p:cNvSpPr>
            <a:spLocks noGrp="1" noChangeArrowheads="1"/>
          </p:cNvSpPr>
          <p:nvPr>
            <p:ph type="body" idx="1"/>
          </p:nvPr>
        </p:nvSpPr>
        <p:spPr/>
        <p:txBody>
          <a:bodyPr/>
          <a:lstStyle/>
          <a:p>
            <a:endParaRPr lang="en-US" dirty="0" smtClean="0"/>
          </a:p>
        </p:txBody>
      </p:sp>
      <p:sp>
        <p:nvSpPr>
          <p:cNvPr id="66564" name="Freeform 5"/>
          <p:cNvSpPr>
            <a:spLocks/>
          </p:cNvSpPr>
          <p:nvPr/>
        </p:nvSpPr>
        <p:spPr bwMode="auto">
          <a:xfrm>
            <a:off x="762000" y="26670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6565" name="Freeform 6"/>
          <p:cNvSpPr>
            <a:spLocks/>
          </p:cNvSpPr>
          <p:nvPr/>
        </p:nvSpPr>
        <p:spPr bwMode="auto">
          <a:xfrm>
            <a:off x="762000" y="37338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6566" name="Freeform 7"/>
          <p:cNvSpPr>
            <a:spLocks/>
          </p:cNvSpPr>
          <p:nvPr/>
        </p:nvSpPr>
        <p:spPr bwMode="auto">
          <a:xfrm>
            <a:off x="685800" y="49530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6567" name="Freeform 8"/>
          <p:cNvSpPr>
            <a:spLocks/>
          </p:cNvSpPr>
          <p:nvPr/>
        </p:nvSpPr>
        <p:spPr bwMode="auto">
          <a:xfrm>
            <a:off x="762000" y="61722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07" y="450328"/>
            <a:ext cx="8763000" cy="6262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5" name="Rectangle 2"/>
          <p:cNvSpPr>
            <a:spLocks noGrp="1" noChangeArrowheads="1"/>
          </p:cNvSpPr>
          <p:nvPr>
            <p:ph type="title"/>
          </p:nvPr>
        </p:nvSpPr>
        <p:spPr/>
        <p:txBody>
          <a:bodyPr/>
          <a:lstStyle/>
          <a:p>
            <a:endParaRPr lang="en-US" smtClean="0"/>
          </a:p>
        </p:txBody>
      </p:sp>
      <p:sp>
        <p:nvSpPr>
          <p:cNvPr id="67586" name="Rectangle 3"/>
          <p:cNvSpPr>
            <a:spLocks noGrp="1" noChangeArrowheads="1"/>
          </p:cNvSpPr>
          <p:nvPr>
            <p:ph type="body" idx="1"/>
          </p:nvPr>
        </p:nvSpPr>
        <p:spPr/>
        <p:txBody>
          <a:bodyPr/>
          <a:lstStyle/>
          <a:p>
            <a:endParaRPr lang="en-US" dirty="0" smtClean="0"/>
          </a:p>
        </p:txBody>
      </p:sp>
      <p:sp>
        <p:nvSpPr>
          <p:cNvPr id="67588" name="Freeform 5"/>
          <p:cNvSpPr>
            <a:spLocks/>
          </p:cNvSpPr>
          <p:nvPr/>
        </p:nvSpPr>
        <p:spPr bwMode="auto">
          <a:xfrm>
            <a:off x="1219200" y="35814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7589" name="Freeform 6"/>
          <p:cNvSpPr>
            <a:spLocks/>
          </p:cNvSpPr>
          <p:nvPr/>
        </p:nvSpPr>
        <p:spPr bwMode="auto">
          <a:xfrm>
            <a:off x="1981200" y="35814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7590" name="Freeform 7"/>
          <p:cNvSpPr>
            <a:spLocks/>
          </p:cNvSpPr>
          <p:nvPr/>
        </p:nvSpPr>
        <p:spPr bwMode="auto">
          <a:xfrm>
            <a:off x="2819400" y="35814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
        <p:nvSpPr>
          <p:cNvPr id="67591" name="Freeform 8"/>
          <p:cNvSpPr>
            <a:spLocks/>
          </p:cNvSpPr>
          <p:nvPr/>
        </p:nvSpPr>
        <p:spPr bwMode="auto">
          <a:xfrm>
            <a:off x="3581400" y="3581400"/>
            <a:ext cx="388938" cy="292100"/>
          </a:xfrm>
          <a:custGeom>
            <a:avLst/>
            <a:gdLst>
              <a:gd name="T0" fmla="*/ 388938 w 245"/>
              <a:gd name="T1" fmla="*/ 0 h 184"/>
              <a:gd name="T2" fmla="*/ 276225 w 245"/>
              <a:gd name="T3" fmla="*/ 74612 h 184"/>
              <a:gd name="T4" fmla="*/ 250825 w 245"/>
              <a:gd name="T5" fmla="*/ 200025 h 184"/>
              <a:gd name="T6" fmla="*/ 25400 w 245"/>
              <a:gd name="T7" fmla="*/ 249238 h 184"/>
              <a:gd name="T8" fmla="*/ 0 w 245"/>
              <a:gd name="T9" fmla="*/ 287338 h 184"/>
              <a:gd name="T10" fmla="*/ 0 60000 65536"/>
              <a:gd name="T11" fmla="*/ 0 60000 65536"/>
              <a:gd name="T12" fmla="*/ 0 60000 65536"/>
              <a:gd name="T13" fmla="*/ 0 60000 65536"/>
              <a:gd name="T14" fmla="*/ 0 60000 65536"/>
              <a:gd name="T15" fmla="*/ 0 w 245"/>
              <a:gd name="T16" fmla="*/ 0 h 184"/>
              <a:gd name="T17" fmla="*/ 245 w 245"/>
              <a:gd name="T18" fmla="*/ 184 h 184"/>
            </a:gdLst>
            <a:ahLst/>
            <a:cxnLst>
              <a:cxn ang="T10">
                <a:pos x="T0" y="T1"/>
              </a:cxn>
              <a:cxn ang="T11">
                <a:pos x="T2" y="T3"/>
              </a:cxn>
              <a:cxn ang="T12">
                <a:pos x="T4" y="T5"/>
              </a:cxn>
              <a:cxn ang="T13">
                <a:pos x="T6" y="T7"/>
              </a:cxn>
              <a:cxn ang="T14">
                <a:pos x="T8" y="T9"/>
              </a:cxn>
            </a:cxnLst>
            <a:rect l="T15" t="T16" r="T17" b="T18"/>
            <a:pathLst>
              <a:path w="245" h="184">
                <a:moveTo>
                  <a:pt x="245" y="0"/>
                </a:moveTo>
                <a:cubicBezTo>
                  <a:pt x="205" y="8"/>
                  <a:pt x="186" y="7"/>
                  <a:pt x="174" y="47"/>
                </a:cubicBezTo>
                <a:cubicBezTo>
                  <a:pt x="170" y="74"/>
                  <a:pt x="177" y="107"/>
                  <a:pt x="158" y="126"/>
                </a:cubicBezTo>
                <a:cubicBezTo>
                  <a:pt x="130" y="154"/>
                  <a:pt x="37" y="155"/>
                  <a:pt x="16" y="157"/>
                </a:cubicBezTo>
                <a:cubicBezTo>
                  <a:pt x="7" y="184"/>
                  <a:pt x="16" y="181"/>
                  <a:pt x="0" y="181"/>
                </a:cubicBezTo>
              </a:path>
            </a:pathLst>
          </a:cu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rtlCol="0">
            <a:normAutofit fontScale="90000"/>
          </a:bodyPr>
          <a:lstStyle/>
          <a:p>
            <a:pPr fontAlgn="auto">
              <a:spcAft>
                <a:spcPts val="0"/>
              </a:spcAft>
              <a:defRPr/>
            </a:pPr>
            <a:r>
              <a:rPr lang="en-US" sz="4000" dirty="0" smtClean="0">
                <a:solidFill>
                  <a:schemeClr val="bg1"/>
                </a:solidFill>
                <a:latin typeface="Comic Sans MS" panose="030F0702030302020204" pitchFamily="66" charset="0"/>
              </a:rPr>
              <a:t>What if we cross two individuals from the F1 Generation?</a:t>
            </a:r>
          </a:p>
        </p:txBody>
      </p:sp>
      <p:sp>
        <p:nvSpPr>
          <p:cNvPr id="68610" name="Rectangle 3"/>
          <p:cNvSpPr>
            <a:spLocks noGrp="1" noChangeArrowheads="1"/>
          </p:cNvSpPr>
          <p:nvPr>
            <p:ph type="body" idx="1"/>
          </p:nvPr>
        </p:nvSpPr>
        <p:spPr>
          <a:xfrm>
            <a:off x="228600" y="1600200"/>
            <a:ext cx="8839200" cy="5257800"/>
          </a:xfrm>
        </p:spPr>
        <p:txBody>
          <a:bodyPr/>
          <a:lstStyle/>
          <a:p>
            <a:pPr>
              <a:buFont typeface="Times New Roman" pitchFamily="18" charset="0"/>
              <a:buChar char="•"/>
            </a:pPr>
            <a:r>
              <a:rPr lang="en-US" dirty="0" smtClean="0">
                <a:solidFill>
                  <a:schemeClr val="bg1"/>
                </a:solidFill>
                <a:latin typeface="Comic Sans MS" panose="030F0702030302020204" pitchFamily="66" charset="0"/>
              </a:rPr>
              <a:t>Our parents are </a:t>
            </a:r>
            <a:r>
              <a:rPr lang="en-US" dirty="0" smtClean="0">
                <a:solidFill>
                  <a:srgbClr val="FFFF00"/>
                </a:solidFill>
                <a:latin typeface="Comic Sans MS" panose="030F0702030302020204" pitchFamily="66" charset="0"/>
              </a:rPr>
              <a:t>heterozygous</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for</a:t>
            </a:r>
            <a:r>
              <a:rPr lang="en-US" dirty="0" smtClean="0">
                <a:latin typeface="Comic Sans MS" panose="030F0702030302020204" pitchFamily="66" charset="0"/>
              </a:rPr>
              <a:t> </a:t>
            </a:r>
            <a:r>
              <a:rPr lang="en-US" dirty="0" smtClean="0">
                <a:solidFill>
                  <a:srgbClr val="FFFF00"/>
                </a:solidFill>
                <a:latin typeface="Comic Sans MS" panose="030F0702030302020204" pitchFamily="66" charset="0"/>
              </a:rPr>
              <a:t>both traits</a:t>
            </a:r>
          </a:p>
          <a:p>
            <a:pPr>
              <a:buFont typeface="Times New Roman" pitchFamily="18" charset="0"/>
              <a:buChar char="•"/>
            </a:pPr>
            <a:r>
              <a:rPr lang="en-US" dirty="0" smtClean="0">
                <a:solidFill>
                  <a:schemeClr val="bg1"/>
                </a:solidFill>
                <a:latin typeface="Comic Sans MS" panose="030F0702030302020204" pitchFamily="66" charset="0"/>
              </a:rPr>
              <a:t>They are both </a:t>
            </a:r>
            <a:r>
              <a:rPr lang="en-US" dirty="0" smtClean="0">
                <a:solidFill>
                  <a:srgbClr val="FFFF00"/>
                </a:solidFill>
                <a:latin typeface="Comic Sans MS" panose="030F0702030302020204" pitchFamily="66" charset="0"/>
              </a:rPr>
              <a:t>DIHYBRIDS </a:t>
            </a:r>
          </a:p>
          <a:p>
            <a:pPr marL="0" indent="0">
              <a:buNone/>
            </a:pP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(Di=</a:t>
            </a:r>
            <a:r>
              <a:rPr lang="en-US" dirty="0" smtClean="0">
                <a:solidFill>
                  <a:srgbClr val="FFFF00"/>
                </a:solidFill>
                <a:latin typeface="Comic Sans MS" panose="030F0702030302020204" pitchFamily="66" charset="0"/>
              </a:rPr>
              <a:t>2</a:t>
            </a:r>
            <a:r>
              <a:rPr lang="en-US" dirty="0" smtClean="0">
                <a:solidFill>
                  <a:schemeClr val="bg1"/>
                </a:solidFill>
                <a:latin typeface="Comic Sans MS" panose="030F0702030302020204" pitchFamily="66" charset="0"/>
              </a:rPr>
              <a:t>, hybrid=</a:t>
            </a:r>
            <a:r>
              <a:rPr lang="en-US" dirty="0" smtClean="0">
                <a:solidFill>
                  <a:srgbClr val="FFFF00"/>
                </a:solidFill>
                <a:latin typeface="Comic Sans MS" panose="030F0702030302020204" pitchFamily="66" charset="0"/>
              </a:rPr>
              <a:t>heterozygote</a:t>
            </a:r>
            <a:r>
              <a:rPr lang="en-US" dirty="0" smtClean="0">
                <a:solidFill>
                  <a:schemeClr val="bg1"/>
                </a:solidFill>
                <a:latin typeface="Comic Sans MS" panose="030F0702030302020204" pitchFamily="66" charset="0"/>
              </a:rPr>
              <a:t>)</a:t>
            </a:r>
          </a:p>
          <a:p>
            <a:pPr>
              <a:buFont typeface="Times New Roman" pitchFamily="18" charset="0"/>
              <a:buChar char="•"/>
            </a:pPr>
            <a:r>
              <a:rPr lang="en-US" dirty="0" smtClean="0">
                <a:solidFill>
                  <a:schemeClr val="bg1"/>
                </a:solidFill>
                <a:latin typeface="Comic Sans MS" panose="030F0702030302020204" pitchFamily="66" charset="0"/>
              </a:rPr>
              <a:t>This time, we will </a:t>
            </a:r>
            <a:r>
              <a:rPr lang="en-US" dirty="0" smtClean="0">
                <a:solidFill>
                  <a:srgbClr val="FFFF00"/>
                </a:solidFill>
                <a:latin typeface="Comic Sans MS" panose="030F0702030302020204" pitchFamily="66" charset="0"/>
              </a:rPr>
              <a:t>NOT</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see just one type of offspring. In fact, we will have four.</a:t>
            </a:r>
          </a:p>
          <a:p>
            <a:pPr>
              <a:buFont typeface="Times New Roman" pitchFamily="18" charset="0"/>
              <a:buChar char="•"/>
            </a:pPr>
            <a:r>
              <a:rPr lang="en-US" dirty="0" smtClean="0">
                <a:solidFill>
                  <a:schemeClr val="bg1"/>
                </a:solidFill>
                <a:latin typeface="Comic Sans MS" panose="030F0702030302020204" pitchFamily="66" charset="0"/>
              </a:rPr>
              <a:t>What</a:t>
            </a:r>
            <a:r>
              <a:rPr lang="en-US" dirty="0" smtClean="0">
                <a:latin typeface="Comic Sans MS" panose="030F0702030302020204" pitchFamily="66" charset="0"/>
              </a:rPr>
              <a:t> </a:t>
            </a:r>
            <a:r>
              <a:rPr lang="en-US" dirty="0" smtClean="0">
                <a:solidFill>
                  <a:srgbClr val="FFFF00"/>
                </a:solidFill>
                <a:latin typeface="Comic Sans MS" panose="030F0702030302020204" pitchFamily="66" charset="0"/>
              </a:rPr>
              <a:t>ratio</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should we expect in our offspring?</a:t>
            </a:r>
          </a:p>
          <a:p>
            <a:pPr>
              <a:buFont typeface="Times New Roman" pitchFamily="18" charset="0"/>
              <a:buChar char="•"/>
            </a:pPr>
            <a:r>
              <a:rPr lang="en-US" dirty="0" smtClean="0">
                <a:solidFill>
                  <a:schemeClr val="bg1"/>
                </a:solidFill>
                <a:latin typeface="Comic Sans MS" panose="030F0702030302020204" pitchFamily="66" charset="0"/>
              </a:rPr>
              <a:t>Let’s use a </a:t>
            </a:r>
            <a:r>
              <a:rPr lang="en-US" dirty="0" smtClean="0">
                <a:solidFill>
                  <a:srgbClr val="FFFF00"/>
                </a:solidFill>
                <a:latin typeface="Comic Sans MS" panose="030F0702030302020204" pitchFamily="66" charset="0"/>
              </a:rPr>
              <a:t>dihybrid cross</a:t>
            </a:r>
            <a:r>
              <a:rPr lang="en-US" dirty="0" smtClean="0">
                <a:latin typeface="Comic Sans MS" panose="030F0702030302020204" pitchFamily="66" charset="0"/>
              </a:rPr>
              <a:t> </a:t>
            </a:r>
            <a:r>
              <a:rPr lang="en-US" dirty="0" smtClean="0">
                <a:solidFill>
                  <a:schemeClr val="bg1"/>
                </a:solidFill>
                <a:latin typeface="Comic Sans MS" panose="030F0702030302020204" pitchFamily="66" charset="0"/>
              </a:rPr>
              <a:t>to find out.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rtlCol="0">
            <a:normAutofit fontScale="90000"/>
          </a:bodyPr>
          <a:lstStyle/>
          <a:p>
            <a:pPr fontAlgn="auto">
              <a:spcAft>
                <a:spcPts val="0"/>
              </a:spcAft>
              <a:defRPr/>
            </a:pPr>
            <a:r>
              <a:rPr lang="en-US" sz="4000" dirty="0" smtClean="0">
                <a:solidFill>
                  <a:schemeClr val="bg1"/>
                </a:solidFill>
                <a:latin typeface="Comic Sans MS" panose="030F0702030302020204" pitchFamily="66" charset="0"/>
              </a:rPr>
              <a:t>What possible gametes can our F1 Parents Make?</a:t>
            </a:r>
          </a:p>
        </p:txBody>
      </p:sp>
      <p:sp>
        <p:nvSpPr>
          <p:cNvPr id="69634" name="Rectangle 3"/>
          <p:cNvSpPr>
            <a:spLocks noGrp="1" noChangeArrowheads="1"/>
          </p:cNvSpPr>
          <p:nvPr>
            <p:ph type="body" idx="1"/>
          </p:nvPr>
        </p:nvSpPr>
        <p:spPr/>
        <p:txBody>
          <a:bodyPr/>
          <a:lstStyle/>
          <a:p>
            <a:endParaRPr lang="en-US"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47800"/>
            <a:ext cx="849630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endParaRPr lang="en-US" smtClean="0"/>
          </a:p>
        </p:txBody>
      </p:sp>
      <p:sp>
        <p:nvSpPr>
          <p:cNvPr id="70658" name="Rectangle 3"/>
          <p:cNvSpPr>
            <a:spLocks noGrp="1" noChangeArrowheads="1"/>
          </p:cNvSpPr>
          <p:nvPr>
            <p:ph type="body" idx="1"/>
          </p:nvPr>
        </p:nvSpPr>
        <p:spPr/>
        <p:txBody>
          <a:bodyPr/>
          <a:lstStyle/>
          <a:p>
            <a:endParaRPr lang="en-US"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8906466"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148C8">
            <a:alpha val="83922"/>
          </a:srgbClr>
        </a:solidFill>
        <a:effectLst/>
      </p:bgPr>
    </p:bg>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endParaRPr lang="en-US" smtClean="0"/>
          </a:p>
        </p:txBody>
      </p:sp>
      <p:sp>
        <p:nvSpPr>
          <p:cNvPr id="71682" name="Rectangle 3"/>
          <p:cNvSpPr>
            <a:spLocks noGrp="1" noChangeArrowheads="1"/>
          </p:cNvSpPr>
          <p:nvPr>
            <p:ph type="body" idx="1"/>
          </p:nvPr>
        </p:nvSpPr>
        <p:spPr/>
        <p:txBody>
          <a:bodyPr/>
          <a:lstStyle/>
          <a:p>
            <a:endParaRPr lang="en-US" smtClean="0"/>
          </a:p>
        </p:txBody>
      </p:sp>
      <p:pic>
        <p:nvPicPr>
          <p:cNvPr id="71683" name="Picture 4"/>
          <p:cNvPicPr>
            <a:picLocks noChangeAspect="1" noChangeArrowheads="1"/>
          </p:cNvPicPr>
          <p:nvPr/>
        </p:nvPicPr>
        <p:blipFill>
          <a:blip r:embed="rId2"/>
          <a:srcRect/>
          <a:stretch>
            <a:fillRect/>
          </a:stretch>
        </p:blipFill>
        <p:spPr bwMode="auto">
          <a:xfrm>
            <a:off x="152400" y="152400"/>
            <a:ext cx="8686800" cy="6453188"/>
          </a:xfrm>
          <a:prstGeom prst="rect">
            <a:avLst/>
          </a:prstGeom>
          <a:noFill/>
          <a:ln w="9525">
            <a:noFill/>
            <a:miter lim="800000"/>
            <a:headEnd/>
            <a:tailEnd/>
          </a:ln>
        </p:spPr>
      </p:pic>
      <p:sp>
        <p:nvSpPr>
          <p:cNvPr id="2" name="TextBox 1"/>
          <p:cNvSpPr txBox="1"/>
          <p:nvPr/>
        </p:nvSpPr>
        <p:spPr>
          <a:xfrm>
            <a:off x="2372638" y="847594"/>
            <a:ext cx="762000" cy="461665"/>
          </a:xfrm>
          <a:prstGeom prst="rect">
            <a:avLst/>
          </a:prstGeom>
          <a:noFill/>
        </p:spPr>
        <p:txBody>
          <a:bodyPr wrap="square" rtlCol="0">
            <a:spAutoFit/>
          </a:bodyPr>
          <a:lstStyle/>
          <a:p>
            <a:r>
              <a:rPr lang="en-US" sz="2400" dirty="0" smtClean="0"/>
              <a:t>BH</a:t>
            </a:r>
            <a:endParaRPr lang="en-US" sz="2400" dirty="0"/>
          </a:p>
        </p:txBody>
      </p:sp>
      <p:sp>
        <p:nvSpPr>
          <p:cNvPr id="6" name="TextBox 5"/>
          <p:cNvSpPr txBox="1"/>
          <p:nvPr/>
        </p:nvSpPr>
        <p:spPr>
          <a:xfrm>
            <a:off x="4114800" y="831182"/>
            <a:ext cx="762000" cy="461665"/>
          </a:xfrm>
          <a:prstGeom prst="rect">
            <a:avLst/>
          </a:prstGeom>
          <a:noFill/>
        </p:spPr>
        <p:txBody>
          <a:bodyPr wrap="square" rtlCol="0">
            <a:spAutoFit/>
          </a:bodyPr>
          <a:lstStyle/>
          <a:p>
            <a:r>
              <a:rPr lang="en-US" sz="2400" dirty="0" err="1" smtClean="0"/>
              <a:t>Bh</a:t>
            </a:r>
            <a:endParaRPr lang="en-US" sz="2400" dirty="0"/>
          </a:p>
        </p:txBody>
      </p:sp>
      <p:sp>
        <p:nvSpPr>
          <p:cNvPr id="7" name="TextBox 6"/>
          <p:cNvSpPr txBox="1"/>
          <p:nvPr/>
        </p:nvSpPr>
        <p:spPr>
          <a:xfrm>
            <a:off x="5867400" y="847594"/>
            <a:ext cx="762000" cy="461665"/>
          </a:xfrm>
          <a:prstGeom prst="rect">
            <a:avLst/>
          </a:prstGeom>
          <a:noFill/>
        </p:spPr>
        <p:txBody>
          <a:bodyPr wrap="square" rtlCol="0">
            <a:spAutoFit/>
          </a:bodyPr>
          <a:lstStyle/>
          <a:p>
            <a:r>
              <a:rPr lang="en-US" sz="2400" dirty="0" err="1"/>
              <a:t>b</a:t>
            </a:r>
            <a:r>
              <a:rPr lang="en-US" sz="2400" dirty="0" err="1" smtClean="0"/>
              <a:t>H</a:t>
            </a:r>
            <a:endParaRPr lang="en-US" sz="2400" dirty="0"/>
          </a:p>
        </p:txBody>
      </p:sp>
      <p:sp>
        <p:nvSpPr>
          <p:cNvPr id="8" name="TextBox 7"/>
          <p:cNvSpPr txBox="1"/>
          <p:nvPr/>
        </p:nvSpPr>
        <p:spPr>
          <a:xfrm>
            <a:off x="7620000" y="856234"/>
            <a:ext cx="762000" cy="461665"/>
          </a:xfrm>
          <a:prstGeom prst="rect">
            <a:avLst/>
          </a:prstGeom>
          <a:noFill/>
        </p:spPr>
        <p:txBody>
          <a:bodyPr wrap="square" rtlCol="0">
            <a:spAutoFit/>
          </a:bodyPr>
          <a:lstStyle/>
          <a:p>
            <a:r>
              <a:rPr lang="en-US" sz="2400" dirty="0" err="1" smtClean="0"/>
              <a:t>bh</a:t>
            </a:r>
            <a:endParaRPr lang="en-US" sz="2400" dirty="0"/>
          </a:p>
        </p:txBody>
      </p:sp>
      <p:sp>
        <p:nvSpPr>
          <p:cNvPr id="9" name="TextBox 8"/>
          <p:cNvSpPr txBox="1"/>
          <p:nvPr/>
        </p:nvSpPr>
        <p:spPr>
          <a:xfrm>
            <a:off x="990600" y="2209800"/>
            <a:ext cx="762000" cy="461665"/>
          </a:xfrm>
          <a:prstGeom prst="rect">
            <a:avLst/>
          </a:prstGeom>
          <a:noFill/>
        </p:spPr>
        <p:txBody>
          <a:bodyPr wrap="square" rtlCol="0">
            <a:spAutoFit/>
          </a:bodyPr>
          <a:lstStyle/>
          <a:p>
            <a:r>
              <a:rPr lang="en-US" sz="2400" dirty="0" smtClean="0"/>
              <a:t>BH</a:t>
            </a:r>
            <a:endParaRPr lang="en-US" sz="2400" dirty="0"/>
          </a:p>
        </p:txBody>
      </p:sp>
      <p:sp>
        <p:nvSpPr>
          <p:cNvPr id="10" name="TextBox 9"/>
          <p:cNvSpPr txBox="1"/>
          <p:nvPr/>
        </p:nvSpPr>
        <p:spPr>
          <a:xfrm>
            <a:off x="990600" y="3378994"/>
            <a:ext cx="762000" cy="461665"/>
          </a:xfrm>
          <a:prstGeom prst="rect">
            <a:avLst/>
          </a:prstGeom>
          <a:noFill/>
        </p:spPr>
        <p:txBody>
          <a:bodyPr wrap="square" rtlCol="0">
            <a:spAutoFit/>
          </a:bodyPr>
          <a:lstStyle/>
          <a:p>
            <a:r>
              <a:rPr lang="en-US" sz="2400" dirty="0" err="1" smtClean="0"/>
              <a:t>Bh</a:t>
            </a:r>
            <a:endParaRPr lang="en-US" sz="2400" dirty="0"/>
          </a:p>
        </p:txBody>
      </p:sp>
      <p:sp>
        <p:nvSpPr>
          <p:cNvPr id="11" name="TextBox 10"/>
          <p:cNvSpPr txBox="1"/>
          <p:nvPr/>
        </p:nvSpPr>
        <p:spPr>
          <a:xfrm>
            <a:off x="990600" y="4495800"/>
            <a:ext cx="762000" cy="461665"/>
          </a:xfrm>
          <a:prstGeom prst="rect">
            <a:avLst/>
          </a:prstGeom>
          <a:noFill/>
        </p:spPr>
        <p:txBody>
          <a:bodyPr wrap="square" rtlCol="0">
            <a:spAutoFit/>
          </a:bodyPr>
          <a:lstStyle/>
          <a:p>
            <a:r>
              <a:rPr lang="en-US" sz="2400" dirty="0" err="1"/>
              <a:t>b</a:t>
            </a:r>
            <a:r>
              <a:rPr lang="en-US" sz="2400" dirty="0" err="1" smtClean="0"/>
              <a:t>H</a:t>
            </a:r>
            <a:endParaRPr lang="en-US" sz="2400" dirty="0"/>
          </a:p>
        </p:txBody>
      </p:sp>
      <p:sp>
        <p:nvSpPr>
          <p:cNvPr id="12" name="TextBox 11"/>
          <p:cNvSpPr txBox="1"/>
          <p:nvPr/>
        </p:nvSpPr>
        <p:spPr>
          <a:xfrm>
            <a:off x="990600" y="5638800"/>
            <a:ext cx="762000" cy="461665"/>
          </a:xfrm>
          <a:prstGeom prst="rect">
            <a:avLst/>
          </a:prstGeom>
          <a:noFill/>
        </p:spPr>
        <p:txBody>
          <a:bodyPr wrap="square" rtlCol="0">
            <a:spAutoFit/>
          </a:bodyPr>
          <a:lstStyle/>
          <a:p>
            <a:r>
              <a:rPr lang="en-US" sz="2400" dirty="0" err="1" smtClean="0"/>
              <a:t>bh</a:t>
            </a:r>
            <a:endParaRPr lang="en-US" sz="2400" dirty="0"/>
          </a:p>
        </p:txBody>
      </p:sp>
      <p:sp>
        <p:nvSpPr>
          <p:cNvPr id="13" name="TextBox 12"/>
          <p:cNvSpPr txBox="1"/>
          <p:nvPr/>
        </p:nvSpPr>
        <p:spPr>
          <a:xfrm>
            <a:off x="2286000" y="2440632"/>
            <a:ext cx="1219200" cy="461665"/>
          </a:xfrm>
          <a:prstGeom prst="rect">
            <a:avLst/>
          </a:prstGeom>
          <a:noFill/>
        </p:spPr>
        <p:txBody>
          <a:bodyPr wrap="square" rtlCol="0">
            <a:spAutoFit/>
          </a:bodyPr>
          <a:lstStyle/>
          <a:p>
            <a:r>
              <a:rPr lang="en-US" sz="2400" dirty="0" smtClean="0"/>
              <a:t>BBHH</a:t>
            </a:r>
            <a:endParaRPr lang="en-US" sz="24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1621482"/>
            <a:ext cx="14287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962400" y="2353671"/>
            <a:ext cx="1219200" cy="461665"/>
          </a:xfrm>
          <a:prstGeom prst="rect">
            <a:avLst/>
          </a:prstGeom>
          <a:noFill/>
        </p:spPr>
        <p:txBody>
          <a:bodyPr wrap="square" rtlCol="0">
            <a:spAutoFit/>
          </a:bodyPr>
          <a:lstStyle/>
          <a:p>
            <a:r>
              <a:rPr lang="en-US" sz="2400" dirty="0" err="1" smtClean="0"/>
              <a:t>BBHh</a:t>
            </a:r>
            <a:endParaRPr lang="en-US" sz="2400" dirty="0"/>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1621482"/>
            <a:ext cx="14287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5638800" y="2353670"/>
            <a:ext cx="1219200" cy="461665"/>
          </a:xfrm>
          <a:prstGeom prst="rect">
            <a:avLst/>
          </a:prstGeom>
          <a:noFill/>
        </p:spPr>
        <p:txBody>
          <a:bodyPr wrap="square" rtlCol="0">
            <a:spAutoFit/>
          </a:bodyPr>
          <a:lstStyle/>
          <a:p>
            <a:r>
              <a:rPr lang="en-US" sz="2400" dirty="0" err="1" smtClean="0"/>
              <a:t>BbHH</a:t>
            </a:r>
            <a:endParaRPr lang="en-US" sz="2400" dirty="0"/>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1615446"/>
            <a:ext cx="14287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7391400" y="2353671"/>
            <a:ext cx="1219200" cy="461665"/>
          </a:xfrm>
          <a:prstGeom prst="rect">
            <a:avLst/>
          </a:prstGeom>
          <a:noFill/>
        </p:spPr>
        <p:txBody>
          <a:bodyPr wrap="square" rtlCol="0">
            <a:spAutoFit/>
          </a:bodyPr>
          <a:lstStyle/>
          <a:p>
            <a:r>
              <a:rPr lang="en-US" sz="2400" dirty="0" err="1" smtClean="0"/>
              <a:t>BbHh</a:t>
            </a:r>
            <a:endParaRPr lang="en-US" sz="2400" dirty="0"/>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809" y="1615885"/>
            <a:ext cx="14287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2168046" y="3682955"/>
            <a:ext cx="1219200" cy="461665"/>
          </a:xfrm>
          <a:prstGeom prst="rect">
            <a:avLst/>
          </a:prstGeom>
          <a:noFill/>
        </p:spPr>
        <p:txBody>
          <a:bodyPr wrap="square" rtlCol="0">
            <a:spAutoFit/>
          </a:bodyPr>
          <a:lstStyle/>
          <a:p>
            <a:r>
              <a:rPr lang="en-US" sz="2400" dirty="0" err="1" smtClean="0"/>
              <a:t>BBHh</a:t>
            </a:r>
            <a:endParaRPr lang="en-US" sz="2400" dirty="0"/>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263" y="2902297"/>
            <a:ext cx="14287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3912067" y="3682955"/>
            <a:ext cx="1219200" cy="461665"/>
          </a:xfrm>
          <a:prstGeom prst="rect">
            <a:avLst/>
          </a:prstGeom>
          <a:noFill/>
        </p:spPr>
        <p:txBody>
          <a:bodyPr wrap="square" rtlCol="0">
            <a:spAutoFit/>
          </a:bodyPr>
          <a:lstStyle/>
          <a:p>
            <a:r>
              <a:rPr lang="en-US" sz="2400" dirty="0" err="1" smtClean="0"/>
              <a:t>BBhh</a:t>
            </a:r>
            <a:endParaRPr 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148" y="2889025"/>
            <a:ext cx="1443038" cy="89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5638800" y="3653130"/>
            <a:ext cx="1219200" cy="461665"/>
          </a:xfrm>
          <a:prstGeom prst="rect">
            <a:avLst/>
          </a:prstGeom>
          <a:noFill/>
        </p:spPr>
        <p:txBody>
          <a:bodyPr wrap="square" rtlCol="0">
            <a:spAutoFit/>
          </a:bodyPr>
          <a:lstStyle/>
          <a:p>
            <a:r>
              <a:rPr lang="en-US" sz="2400" dirty="0" err="1" smtClean="0"/>
              <a:t>BbHh</a:t>
            </a:r>
            <a:endParaRPr lang="en-US" sz="2400" dirty="0"/>
          </a:p>
        </p:txBody>
      </p:sp>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902297"/>
            <a:ext cx="14287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7430674" y="3645383"/>
            <a:ext cx="1219200" cy="461665"/>
          </a:xfrm>
          <a:prstGeom prst="rect">
            <a:avLst/>
          </a:prstGeom>
          <a:noFill/>
        </p:spPr>
        <p:txBody>
          <a:bodyPr wrap="square" rtlCol="0">
            <a:spAutoFit/>
          </a:bodyPr>
          <a:lstStyle/>
          <a:p>
            <a:r>
              <a:rPr lang="en-US" sz="2400" dirty="0" err="1" smtClean="0"/>
              <a:t>Bbhh</a:t>
            </a:r>
            <a:endParaRPr lang="en-US" sz="2400" dirty="0"/>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9481" y="2815336"/>
            <a:ext cx="1443038" cy="89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2213584" y="4933006"/>
            <a:ext cx="1219200" cy="461665"/>
          </a:xfrm>
          <a:prstGeom prst="rect">
            <a:avLst/>
          </a:prstGeom>
          <a:noFill/>
        </p:spPr>
        <p:txBody>
          <a:bodyPr wrap="square" rtlCol="0">
            <a:spAutoFit/>
          </a:bodyPr>
          <a:lstStyle/>
          <a:p>
            <a:r>
              <a:rPr lang="en-US" sz="2400" dirty="0" err="1" smtClean="0"/>
              <a:t>BbHH</a:t>
            </a:r>
            <a:endParaRPr lang="en-US" sz="2400" dirty="0"/>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809" y="4115104"/>
            <a:ext cx="14287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4019159" y="4905995"/>
            <a:ext cx="1219200" cy="461665"/>
          </a:xfrm>
          <a:prstGeom prst="rect">
            <a:avLst/>
          </a:prstGeom>
          <a:noFill/>
        </p:spPr>
        <p:txBody>
          <a:bodyPr wrap="square" rtlCol="0">
            <a:spAutoFit/>
          </a:bodyPr>
          <a:lstStyle/>
          <a:p>
            <a:r>
              <a:rPr lang="en-US" sz="2400" dirty="0" err="1" smtClean="0"/>
              <a:t>BbHh</a:t>
            </a:r>
            <a:endParaRPr lang="en-US" sz="2400" dirty="0"/>
          </a:p>
        </p:txBody>
      </p:sp>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0" y="4144620"/>
            <a:ext cx="14287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5627318" y="4877025"/>
            <a:ext cx="1219200" cy="461665"/>
          </a:xfrm>
          <a:prstGeom prst="rect">
            <a:avLst/>
          </a:prstGeom>
          <a:noFill/>
        </p:spPr>
        <p:txBody>
          <a:bodyPr wrap="square" rtlCol="0">
            <a:spAutoFit/>
          </a:bodyPr>
          <a:lstStyle/>
          <a:p>
            <a:r>
              <a:rPr lang="en-US" sz="2400" dirty="0" err="1" smtClean="0"/>
              <a:t>bbHH</a:t>
            </a:r>
            <a:endParaRPr lang="en-US" sz="2400"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1776" y="4087200"/>
            <a:ext cx="14573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7491054" y="4932004"/>
            <a:ext cx="1219200" cy="461665"/>
          </a:xfrm>
          <a:prstGeom prst="rect">
            <a:avLst/>
          </a:prstGeom>
          <a:noFill/>
        </p:spPr>
        <p:txBody>
          <a:bodyPr wrap="square" rtlCol="0">
            <a:spAutoFit/>
          </a:bodyPr>
          <a:lstStyle/>
          <a:p>
            <a:r>
              <a:rPr lang="en-US" sz="2400" dirty="0" err="1" smtClean="0"/>
              <a:t>bbHh</a:t>
            </a:r>
            <a:endParaRPr lang="en-US" sz="2400" dirty="0"/>
          </a:p>
        </p:txBody>
      </p:sp>
      <p:pic>
        <p:nvPicPr>
          <p:cNvPr id="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2649" y="4144620"/>
            <a:ext cx="14573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2181225" y="6072452"/>
            <a:ext cx="1219200" cy="461665"/>
          </a:xfrm>
          <a:prstGeom prst="rect">
            <a:avLst/>
          </a:prstGeom>
          <a:noFill/>
        </p:spPr>
        <p:txBody>
          <a:bodyPr wrap="square" rtlCol="0">
            <a:spAutoFit/>
          </a:bodyPr>
          <a:lstStyle/>
          <a:p>
            <a:r>
              <a:rPr lang="en-US" sz="2400" dirty="0" err="1"/>
              <a:t>B</a:t>
            </a:r>
            <a:r>
              <a:rPr lang="en-US" sz="2400" dirty="0" err="1" smtClean="0"/>
              <a:t>bHh</a:t>
            </a:r>
            <a:endParaRPr lang="en-US" sz="2400" dirty="0"/>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742" y="5394670"/>
            <a:ext cx="1338644" cy="76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3995803" y="6097794"/>
            <a:ext cx="1219200" cy="461665"/>
          </a:xfrm>
          <a:prstGeom prst="rect">
            <a:avLst/>
          </a:prstGeom>
          <a:noFill/>
        </p:spPr>
        <p:txBody>
          <a:bodyPr wrap="square" rtlCol="0">
            <a:spAutoFit/>
          </a:bodyPr>
          <a:lstStyle/>
          <a:p>
            <a:r>
              <a:rPr lang="en-US" sz="2400" dirty="0" err="1" smtClean="0"/>
              <a:t>Bbhh</a:t>
            </a:r>
            <a:endParaRPr lang="en-US" sz="2400" dirty="0"/>
          </a:p>
        </p:txBody>
      </p:sp>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429" y="5394671"/>
            <a:ext cx="1325618" cy="82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5716109" y="6130293"/>
            <a:ext cx="1219200" cy="461665"/>
          </a:xfrm>
          <a:prstGeom prst="rect">
            <a:avLst/>
          </a:prstGeom>
          <a:noFill/>
        </p:spPr>
        <p:txBody>
          <a:bodyPr wrap="square" rtlCol="0">
            <a:spAutoFit/>
          </a:bodyPr>
          <a:lstStyle/>
          <a:p>
            <a:r>
              <a:rPr lang="en-US" sz="2400" dirty="0" err="1" smtClean="0"/>
              <a:t>bbHh</a:t>
            </a:r>
            <a:endParaRPr lang="en-US" sz="2400" dirty="0"/>
          </a:p>
        </p:txBody>
      </p:sp>
      <p:pic>
        <p:nvPicPr>
          <p:cNvPr id="4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808" y="5393669"/>
            <a:ext cx="1359538" cy="826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2"/>
          <p:cNvSpPr txBox="1"/>
          <p:nvPr/>
        </p:nvSpPr>
        <p:spPr>
          <a:xfrm>
            <a:off x="7491054" y="6051860"/>
            <a:ext cx="1219200" cy="461665"/>
          </a:xfrm>
          <a:prstGeom prst="rect">
            <a:avLst/>
          </a:prstGeom>
          <a:noFill/>
        </p:spPr>
        <p:txBody>
          <a:bodyPr wrap="square" rtlCol="0">
            <a:spAutoFit/>
          </a:bodyPr>
          <a:lstStyle/>
          <a:p>
            <a:r>
              <a:rPr lang="en-US" sz="2400" dirty="0" err="1" smtClean="0"/>
              <a:t>bbhh</a:t>
            </a:r>
            <a:endParaRPr lang="en-US" sz="2400" dirty="0"/>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2920" y="5394671"/>
            <a:ext cx="1394708" cy="77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17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717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4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1"/>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4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P spid="13" grpId="0"/>
      <p:bldP spid="15" grpId="0"/>
      <p:bldP spid="17" grpId="0"/>
      <p:bldP spid="19" grpId="0"/>
      <p:bldP spid="21" grpId="0"/>
      <p:bldP spid="23" grpId="0"/>
      <p:bldP spid="25" grpId="0"/>
      <p:bldP spid="27" grpId="0"/>
      <p:bldP spid="29" grpId="0"/>
      <p:bldP spid="31" grpId="0"/>
      <p:bldP spid="33" grpId="0"/>
      <p:bldP spid="35" grpId="0"/>
      <p:bldP spid="37" grpId="0"/>
      <p:bldP spid="39" grpId="0"/>
      <p:bldP spid="41"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alpha val="84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652" y="934836"/>
            <a:ext cx="5588696" cy="417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29" name="Rectangle 2"/>
          <p:cNvSpPr>
            <a:spLocks noGrp="1" noChangeArrowheads="1"/>
          </p:cNvSpPr>
          <p:nvPr>
            <p:ph type="title"/>
          </p:nvPr>
        </p:nvSpPr>
        <p:spPr>
          <a:xfrm>
            <a:off x="457200" y="0"/>
            <a:ext cx="8226425" cy="1139825"/>
          </a:xfrm>
        </p:spPr>
        <p:txBody>
          <a:bodyPr/>
          <a:lstStyle/>
          <a:p>
            <a:r>
              <a:rPr lang="en-US" dirty="0" smtClean="0">
                <a:solidFill>
                  <a:schemeClr val="bg1">
                    <a:lumMod val="95000"/>
                  </a:schemeClr>
                </a:solidFill>
              </a:rPr>
              <a:t>How many of each phenotype?</a:t>
            </a:r>
          </a:p>
        </p:txBody>
      </p:sp>
      <p:sp>
        <p:nvSpPr>
          <p:cNvPr id="73730" name="Rectangle 3"/>
          <p:cNvSpPr>
            <a:spLocks noGrp="1" noChangeArrowheads="1"/>
          </p:cNvSpPr>
          <p:nvPr>
            <p:ph type="body" idx="1"/>
          </p:nvPr>
        </p:nvSpPr>
        <p:spPr>
          <a:xfrm>
            <a:off x="0" y="5105400"/>
            <a:ext cx="9144000" cy="2089150"/>
          </a:xfrm>
        </p:spPr>
        <p:txBody>
          <a:bodyPr/>
          <a:lstStyle/>
          <a:p>
            <a:r>
              <a:rPr lang="en-US" sz="2800" b="1" dirty="0" smtClean="0">
                <a:solidFill>
                  <a:schemeClr val="bg1"/>
                </a:solidFill>
              </a:rPr>
              <a:t>Black, Short: 			White, Short: </a:t>
            </a:r>
          </a:p>
          <a:p>
            <a:r>
              <a:rPr lang="en-US" sz="2800" b="1" dirty="0" smtClean="0">
                <a:solidFill>
                  <a:schemeClr val="bg1"/>
                </a:solidFill>
              </a:rPr>
              <a:t>Black, Long: 			White, Long: </a:t>
            </a:r>
          </a:p>
          <a:p>
            <a:r>
              <a:rPr lang="en-US" sz="2800" b="1" dirty="0" smtClean="0">
                <a:solidFill>
                  <a:schemeClr val="bg1"/>
                </a:solidFill>
              </a:rPr>
              <a:t>In a dihybrid cross, we expect to see a                 ratio!!</a:t>
            </a:r>
            <a:endParaRPr lang="en-US" dirty="0" smtClean="0">
              <a:solidFill>
                <a:schemeClr val="bg1"/>
              </a:solidFill>
            </a:endParaRPr>
          </a:p>
          <a:p>
            <a:endParaRPr lang="en-US" dirty="0" smtClean="0"/>
          </a:p>
          <a:p>
            <a:endParaRPr lang="en-US" dirty="0" smtClean="0"/>
          </a:p>
        </p:txBody>
      </p:sp>
      <p:sp>
        <p:nvSpPr>
          <p:cNvPr id="410629" name="Oval 5"/>
          <p:cNvSpPr>
            <a:spLocks noChangeArrowheads="1"/>
          </p:cNvSpPr>
          <p:nvPr/>
        </p:nvSpPr>
        <p:spPr bwMode="auto">
          <a:xfrm>
            <a:off x="3048000" y="1905000"/>
            <a:ext cx="914400" cy="685800"/>
          </a:xfrm>
          <a:prstGeom prst="ellipse">
            <a:avLst/>
          </a:prstGeom>
          <a:noFill/>
          <a:ln w="19050">
            <a:solidFill>
              <a:srgbClr val="FFFF00"/>
            </a:solidFill>
            <a:round/>
            <a:headEnd/>
            <a:tailEnd/>
          </a:ln>
        </p:spPr>
        <p:txBody>
          <a:bodyPr wrap="none" anchor="ctr"/>
          <a:lstStyle/>
          <a:p>
            <a:endParaRPr lang="en-US">
              <a:latin typeface="Calibri" pitchFamily="34" charset="0"/>
            </a:endParaRPr>
          </a:p>
        </p:txBody>
      </p:sp>
      <p:sp>
        <p:nvSpPr>
          <p:cNvPr id="410630" name="Oval 6"/>
          <p:cNvSpPr>
            <a:spLocks noChangeArrowheads="1"/>
          </p:cNvSpPr>
          <p:nvPr/>
        </p:nvSpPr>
        <p:spPr bwMode="auto">
          <a:xfrm>
            <a:off x="4191000" y="1828800"/>
            <a:ext cx="914400" cy="685800"/>
          </a:xfrm>
          <a:prstGeom prst="ellipse">
            <a:avLst/>
          </a:prstGeom>
          <a:noFill/>
          <a:ln w="19050">
            <a:solidFill>
              <a:srgbClr val="FFFF00"/>
            </a:solidFill>
            <a:round/>
            <a:headEnd/>
            <a:tailEnd/>
          </a:ln>
        </p:spPr>
        <p:txBody>
          <a:bodyPr wrap="none" anchor="ctr"/>
          <a:lstStyle/>
          <a:p>
            <a:endParaRPr lang="en-US">
              <a:latin typeface="Calibri" pitchFamily="34" charset="0"/>
            </a:endParaRPr>
          </a:p>
        </p:txBody>
      </p:sp>
      <p:sp>
        <p:nvSpPr>
          <p:cNvPr id="410631" name="Oval 7"/>
          <p:cNvSpPr>
            <a:spLocks noChangeArrowheads="1"/>
          </p:cNvSpPr>
          <p:nvPr/>
        </p:nvSpPr>
        <p:spPr bwMode="auto">
          <a:xfrm>
            <a:off x="5181600" y="1828800"/>
            <a:ext cx="914400" cy="685800"/>
          </a:xfrm>
          <a:prstGeom prst="ellipse">
            <a:avLst/>
          </a:prstGeom>
          <a:noFill/>
          <a:ln w="19050">
            <a:solidFill>
              <a:srgbClr val="FFFF00"/>
            </a:solidFill>
            <a:round/>
            <a:headEnd/>
            <a:tailEnd/>
          </a:ln>
        </p:spPr>
        <p:txBody>
          <a:bodyPr wrap="none" anchor="ctr"/>
          <a:lstStyle/>
          <a:p>
            <a:endParaRPr lang="en-US">
              <a:latin typeface="Calibri" pitchFamily="34" charset="0"/>
            </a:endParaRPr>
          </a:p>
        </p:txBody>
      </p:sp>
      <p:sp>
        <p:nvSpPr>
          <p:cNvPr id="410632" name="Oval 8"/>
          <p:cNvSpPr>
            <a:spLocks noChangeArrowheads="1"/>
          </p:cNvSpPr>
          <p:nvPr/>
        </p:nvSpPr>
        <p:spPr bwMode="auto">
          <a:xfrm>
            <a:off x="6172200" y="1828800"/>
            <a:ext cx="914400" cy="685800"/>
          </a:xfrm>
          <a:prstGeom prst="ellipse">
            <a:avLst/>
          </a:prstGeom>
          <a:noFill/>
          <a:ln w="19050">
            <a:solidFill>
              <a:srgbClr val="FFFF00"/>
            </a:solidFill>
            <a:round/>
            <a:headEnd/>
            <a:tailEnd/>
          </a:ln>
        </p:spPr>
        <p:txBody>
          <a:bodyPr wrap="none" anchor="ctr"/>
          <a:lstStyle/>
          <a:p>
            <a:endParaRPr lang="en-US">
              <a:latin typeface="Calibri" pitchFamily="34" charset="0"/>
            </a:endParaRPr>
          </a:p>
        </p:txBody>
      </p:sp>
      <p:sp>
        <p:nvSpPr>
          <p:cNvPr id="410633" name="Oval 9"/>
          <p:cNvSpPr>
            <a:spLocks noChangeArrowheads="1"/>
          </p:cNvSpPr>
          <p:nvPr/>
        </p:nvSpPr>
        <p:spPr bwMode="auto">
          <a:xfrm>
            <a:off x="2991633" y="2590800"/>
            <a:ext cx="914400" cy="685800"/>
          </a:xfrm>
          <a:prstGeom prst="ellipse">
            <a:avLst/>
          </a:prstGeom>
          <a:noFill/>
          <a:ln w="19050">
            <a:solidFill>
              <a:srgbClr val="FFFF00"/>
            </a:solidFill>
            <a:round/>
            <a:headEnd/>
            <a:tailEnd/>
          </a:ln>
        </p:spPr>
        <p:txBody>
          <a:bodyPr wrap="none" anchor="ctr"/>
          <a:lstStyle/>
          <a:p>
            <a:endParaRPr lang="en-US">
              <a:latin typeface="Calibri" pitchFamily="34" charset="0"/>
            </a:endParaRPr>
          </a:p>
        </p:txBody>
      </p:sp>
      <p:sp>
        <p:nvSpPr>
          <p:cNvPr id="410634" name="Oval 10"/>
          <p:cNvSpPr>
            <a:spLocks noChangeArrowheads="1"/>
          </p:cNvSpPr>
          <p:nvPr/>
        </p:nvSpPr>
        <p:spPr bwMode="auto">
          <a:xfrm>
            <a:off x="2991633" y="3342362"/>
            <a:ext cx="914400" cy="685800"/>
          </a:xfrm>
          <a:prstGeom prst="ellipse">
            <a:avLst/>
          </a:prstGeom>
          <a:noFill/>
          <a:ln w="19050">
            <a:solidFill>
              <a:srgbClr val="FFFF00"/>
            </a:solidFill>
            <a:round/>
            <a:headEnd/>
            <a:tailEnd/>
          </a:ln>
        </p:spPr>
        <p:txBody>
          <a:bodyPr wrap="none" anchor="ctr"/>
          <a:lstStyle/>
          <a:p>
            <a:endParaRPr lang="en-US">
              <a:latin typeface="Calibri" pitchFamily="34" charset="0"/>
            </a:endParaRPr>
          </a:p>
        </p:txBody>
      </p:sp>
      <p:sp>
        <p:nvSpPr>
          <p:cNvPr id="410635" name="Oval 11"/>
          <p:cNvSpPr>
            <a:spLocks noChangeArrowheads="1"/>
          </p:cNvSpPr>
          <p:nvPr/>
        </p:nvSpPr>
        <p:spPr bwMode="auto">
          <a:xfrm>
            <a:off x="2974932" y="4305300"/>
            <a:ext cx="914400" cy="685800"/>
          </a:xfrm>
          <a:prstGeom prst="ellipse">
            <a:avLst/>
          </a:prstGeom>
          <a:noFill/>
          <a:ln w="19050">
            <a:solidFill>
              <a:srgbClr val="FFFF00"/>
            </a:solidFill>
            <a:round/>
            <a:headEnd/>
            <a:tailEnd/>
          </a:ln>
        </p:spPr>
        <p:txBody>
          <a:bodyPr wrap="none" anchor="ctr"/>
          <a:lstStyle/>
          <a:p>
            <a:endParaRPr lang="en-US">
              <a:latin typeface="Calibri" pitchFamily="34" charset="0"/>
            </a:endParaRPr>
          </a:p>
        </p:txBody>
      </p:sp>
      <p:sp>
        <p:nvSpPr>
          <p:cNvPr id="410636" name="Oval 12"/>
          <p:cNvSpPr>
            <a:spLocks noChangeArrowheads="1"/>
          </p:cNvSpPr>
          <p:nvPr/>
        </p:nvSpPr>
        <p:spPr bwMode="auto">
          <a:xfrm>
            <a:off x="4114800" y="3505200"/>
            <a:ext cx="914400" cy="685800"/>
          </a:xfrm>
          <a:prstGeom prst="ellipse">
            <a:avLst/>
          </a:prstGeom>
          <a:noFill/>
          <a:ln w="19050">
            <a:solidFill>
              <a:srgbClr val="FFFF00"/>
            </a:solidFill>
            <a:round/>
            <a:headEnd/>
            <a:tailEnd/>
          </a:ln>
        </p:spPr>
        <p:txBody>
          <a:bodyPr wrap="none" anchor="ctr"/>
          <a:lstStyle/>
          <a:p>
            <a:endParaRPr lang="en-US">
              <a:latin typeface="Calibri" pitchFamily="34" charset="0"/>
            </a:endParaRPr>
          </a:p>
        </p:txBody>
      </p:sp>
      <p:sp>
        <p:nvSpPr>
          <p:cNvPr id="410637" name="Oval 13"/>
          <p:cNvSpPr>
            <a:spLocks noChangeArrowheads="1"/>
          </p:cNvSpPr>
          <p:nvPr/>
        </p:nvSpPr>
        <p:spPr bwMode="auto">
          <a:xfrm>
            <a:off x="5181600" y="2656562"/>
            <a:ext cx="914400" cy="685800"/>
          </a:xfrm>
          <a:prstGeom prst="ellipse">
            <a:avLst/>
          </a:prstGeom>
          <a:noFill/>
          <a:ln w="19050">
            <a:solidFill>
              <a:srgbClr val="FFFF00"/>
            </a:solidFill>
            <a:round/>
            <a:headEnd/>
            <a:tailEnd/>
          </a:ln>
        </p:spPr>
        <p:txBody>
          <a:bodyPr wrap="none" anchor="ctr"/>
          <a:lstStyle/>
          <a:p>
            <a:endParaRPr lang="en-US">
              <a:latin typeface="Calibri" pitchFamily="34" charset="0"/>
            </a:endParaRPr>
          </a:p>
        </p:txBody>
      </p:sp>
      <p:sp>
        <p:nvSpPr>
          <p:cNvPr id="410638" name="Oval 14"/>
          <p:cNvSpPr>
            <a:spLocks noChangeArrowheads="1"/>
          </p:cNvSpPr>
          <p:nvPr/>
        </p:nvSpPr>
        <p:spPr bwMode="auto">
          <a:xfrm>
            <a:off x="4114800" y="2664912"/>
            <a:ext cx="914400" cy="685800"/>
          </a:xfrm>
          <a:prstGeom prst="ellipse">
            <a:avLst/>
          </a:prstGeom>
          <a:noFill/>
          <a:ln w="19050">
            <a:solidFill>
              <a:srgbClr val="00FF00"/>
            </a:solidFill>
            <a:round/>
            <a:headEnd/>
            <a:tailEnd/>
          </a:ln>
        </p:spPr>
        <p:txBody>
          <a:bodyPr wrap="none" anchor="ctr"/>
          <a:lstStyle/>
          <a:p>
            <a:endParaRPr lang="en-US">
              <a:latin typeface="Calibri" pitchFamily="34" charset="0"/>
            </a:endParaRPr>
          </a:p>
        </p:txBody>
      </p:sp>
      <p:sp>
        <p:nvSpPr>
          <p:cNvPr id="410639" name="Oval 15"/>
          <p:cNvSpPr>
            <a:spLocks noChangeArrowheads="1"/>
          </p:cNvSpPr>
          <p:nvPr/>
        </p:nvSpPr>
        <p:spPr bwMode="auto">
          <a:xfrm>
            <a:off x="6299527" y="2609589"/>
            <a:ext cx="914400" cy="685800"/>
          </a:xfrm>
          <a:prstGeom prst="ellipse">
            <a:avLst/>
          </a:prstGeom>
          <a:noFill/>
          <a:ln w="19050">
            <a:solidFill>
              <a:srgbClr val="00FF00"/>
            </a:solidFill>
            <a:round/>
            <a:headEnd/>
            <a:tailEnd/>
          </a:ln>
        </p:spPr>
        <p:txBody>
          <a:bodyPr wrap="none" anchor="ctr"/>
          <a:lstStyle/>
          <a:p>
            <a:endParaRPr lang="en-US">
              <a:latin typeface="Calibri" pitchFamily="34" charset="0"/>
            </a:endParaRPr>
          </a:p>
        </p:txBody>
      </p:sp>
      <p:sp>
        <p:nvSpPr>
          <p:cNvPr id="410640" name="Oval 16"/>
          <p:cNvSpPr>
            <a:spLocks noChangeArrowheads="1"/>
          </p:cNvSpPr>
          <p:nvPr/>
        </p:nvSpPr>
        <p:spPr bwMode="auto">
          <a:xfrm>
            <a:off x="4162816" y="4191000"/>
            <a:ext cx="914400" cy="685800"/>
          </a:xfrm>
          <a:prstGeom prst="ellipse">
            <a:avLst/>
          </a:prstGeom>
          <a:noFill/>
          <a:ln w="19050">
            <a:solidFill>
              <a:srgbClr val="00FF00"/>
            </a:solidFill>
            <a:round/>
            <a:headEnd/>
            <a:tailEnd/>
          </a:ln>
        </p:spPr>
        <p:txBody>
          <a:bodyPr wrap="none" anchor="ctr"/>
          <a:lstStyle/>
          <a:p>
            <a:endParaRPr lang="en-US">
              <a:latin typeface="Calibri" pitchFamily="34" charset="0"/>
            </a:endParaRPr>
          </a:p>
        </p:txBody>
      </p:sp>
      <p:sp>
        <p:nvSpPr>
          <p:cNvPr id="410641" name="Oval 17"/>
          <p:cNvSpPr>
            <a:spLocks noChangeArrowheads="1"/>
          </p:cNvSpPr>
          <p:nvPr/>
        </p:nvSpPr>
        <p:spPr bwMode="auto">
          <a:xfrm>
            <a:off x="5181600" y="3470753"/>
            <a:ext cx="914400" cy="685800"/>
          </a:xfrm>
          <a:prstGeom prst="ellipse">
            <a:avLst/>
          </a:prstGeom>
          <a:noFill/>
          <a:ln w="19050">
            <a:solidFill>
              <a:srgbClr val="FF00FF"/>
            </a:solidFill>
            <a:round/>
            <a:headEnd/>
            <a:tailEnd/>
          </a:ln>
        </p:spPr>
        <p:txBody>
          <a:bodyPr wrap="none" anchor="ctr"/>
          <a:lstStyle/>
          <a:p>
            <a:endParaRPr lang="en-US">
              <a:latin typeface="Calibri" pitchFamily="34" charset="0"/>
            </a:endParaRPr>
          </a:p>
        </p:txBody>
      </p:sp>
      <p:sp>
        <p:nvSpPr>
          <p:cNvPr id="410642" name="Oval 18"/>
          <p:cNvSpPr>
            <a:spLocks noChangeArrowheads="1"/>
          </p:cNvSpPr>
          <p:nvPr/>
        </p:nvSpPr>
        <p:spPr bwMode="auto">
          <a:xfrm>
            <a:off x="6429354" y="3463968"/>
            <a:ext cx="914400" cy="685800"/>
          </a:xfrm>
          <a:prstGeom prst="ellipse">
            <a:avLst/>
          </a:prstGeom>
          <a:noFill/>
          <a:ln w="19050">
            <a:solidFill>
              <a:srgbClr val="FF00FF"/>
            </a:solidFill>
            <a:round/>
            <a:headEnd/>
            <a:tailEnd/>
          </a:ln>
        </p:spPr>
        <p:txBody>
          <a:bodyPr wrap="none" anchor="ctr"/>
          <a:lstStyle/>
          <a:p>
            <a:endParaRPr lang="en-US">
              <a:latin typeface="Calibri" pitchFamily="34" charset="0"/>
            </a:endParaRPr>
          </a:p>
        </p:txBody>
      </p:sp>
      <p:sp>
        <p:nvSpPr>
          <p:cNvPr id="410643" name="Oval 19"/>
          <p:cNvSpPr>
            <a:spLocks noChangeArrowheads="1"/>
          </p:cNvSpPr>
          <p:nvPr/>
        </p:nvSpPr>
        <p:spPr bwMode="auto">
          <a:xfrm>
            <a:off x="5181600" y="4191000"/>
            <a:ext cx="914400" cy="685800"/>
          </a:xfrm>
          <a:prstGeom prst="ellipse">
            <a:avLst/>
          </a:prstGeom>
          <a:noFill/>
          <a:ln w="19050">
            <a:solidFill>
              <a:srgbClr val="FF00FF"/>
            </a:solidFill>
            <a:round/>
            <a:headEnd/>
            <a:tailEnd/>
          </a:ln>
        </p:spPr>
        <p:txBody>
          <a:bodyPr wrap="none" anchor="ctr"/>
          <a:lstStyle/>
          <a:p>
            <a:endParaRPr lang="en-US">
              <a:latin typeface="Calibri" pitchFamily="34" charset="0"/>
            </a:endParaRPr>
          </a:p>
        </p:txBody>
      </p:sp>
      <p:sp>
        <p:nvSpPr>
          <p:cNvPr id="410644" name="Oval 20"/>
          <p:cNvSpPr>
            <a:spLocks noChangeArrowheads="1"/>
          </p:cNvSpPr>
          <p:nvPr/>
        </p:nvSpPr>
        <p:spPr bwMode="auto">
          <a:xfrm>
            <a:off x="6400800" y="4191000"/>
            <a:ext cx="914400" cy="685800"/>
          </a:xfrm>
          <a:prstGeom prst="ellipse">
            <a:avLst/>
          </a:prstGeom>
          <a:noFill/>
          <a:ln w="19050">
            <a:solidFill>
              <a:srgbClr val="00FFFF"/>
            </a:solidFill>
            <a:round/>
            <a:headEnd/>
            <a:tailEnd/>
          </a:ln>
        </p:spPr>
        <p:txBody>
          <a:bodyPr wrap="none" anchor="ctr"/>
          <a:lstStyle/>
          <a:p>
            <a:endParaRPr lang="en-US">
              <a:latin typeface="Calibri" pitchFamily="34" charset="0"/>
            </a:endParaRPr>
          </a:p>
        </p:txBody>
      </p:sp>
      <p:sp>
        <p:nvSpPr>
          <p:cNvPr id="410645" name="Text Box 21"/>
          <p:cNvSpPr txBox="1">
            <a:spLocks noChangeArrowheads="1"/>
          </p:cNvSpPr>
          <p:nvPr/>
        </p:nvSpPr>
        <p:spPr bwMode="auto">
          <a:xfrm>
            <a:off x="2362200" y="5105400"/>
            <a:ext cx="1219200" cy="519113"/>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latin typeface="Calibri" pitchFamily="34" charset="0"/>
              </a:rPr>
              <a:t>9</a:t>
            </a:r>
          </a:p>
        </p:txBody>
      </p:sp>
      <p:sp>
        <p:nvSpPr>
          <p:cNvPr id="410646" name="Text Box 22"/>
          <p:cNvSpPr txBox="1">
            <a:spLocks noChangeArrowheads="1"/>
          </p:cNvSpPr>
          <p:nvPr/>
        </p:nvSpPr>
        <p:spPr bwMode="auto">
          <a:xfrm>
            <a:off x="2229633" y="5624513"/>
            <a:ext cx="1219200" cy="519113"/>
          </a:xfrm>
          <a:prstGeom prst="rect">
            <a:avLst/>
          </a:prstGeom>
          <a:noFill/>
          <a:ln w="9525">
            <a:noFill/>
            <a:miter lim="800000"/>
            <a:headEnd/>
            <a:tailEnd/>
          </a:ln>
        </p:spPr>
        <p:txBody>
          <a:bodyPr>
            <a:spAutoFit/>
          </a:bodyPr>
          <a:lstStyle/>
          <a:p>
            <a:pPr>
              <a:spcBef>
                <a:spcPct val="50000"/>
              </a:spcBef>
            </a:pPr>
            <a:r>
              <a:rPr lang="en-US" sz="2800" b="1" dirty="0">
                <a:solidFill>
                  <a:srgbClr val="00FF00"/>
                </a:solidFill>
                <a:latin typeface="Calibri" pitchFamily="34" charset="0"/>
              </a:rPr>
              <a:t>3</a:t>
            </a:r>
          </a:p>
        </p:txBody>
      </p:sp>
      <p:sp>
        <p:nvSpPr>
          <p:cNvPr id="410647" name="Text Box 23"/>
          <p:cNvSpPr txBox="1">
            <a:spLocks noChangeArrowheads="1"/>
          </p:cNvSpPr>
          <p:nvPr/>
        </p:nvSpPr>
        <p:spPr bwMode="auto">
          <a:xfrm>
            <a:off x="6734154" y="5133975"/>
            <a:ext cx="1219200" cy="519113"/>
          </a:xfrm>
          <a:prstGeom prst="rect">
            <a:avLst/>
          </a:prstGeom>
          <a:noFill/>
          <a:ln w="9525">
            <a:noFill/>
            <a:miter lim="800000"/>
            <a:headEnd/>
            <a:tailEnd/>
          </a:ln>
        </p:spPr>
        <p:txBody>
          <a:bodyPr>
            <a:spAutoFit/>
          </a:bodyPr>
          <a:lstStyle/>
          <a:p>
            <a:pPr>
              <a:spcBef>
                <a:spcPct val="50000"/>
              </a:spcBef>
            </a:pPr>
            <a:r>
              <a:rPr lang="en-US" sz="2800" b="1" dirty="0">
                <a:solidFill>
                  <a:srgbClr val="FF66FF"/>
                </a:solidFill>
                <a:latin typeface="Calibri" pitchFamily="34" charset="0"/>
              </a:rPr>
              <a:t>3</a:t>
            </a:r>
          </a:p>
        </p:txBody>
      </p:sp>
      <p:sp>
        <p:nvSpPr>
          <p:cNvPr id="410648" name="Text Box 24"/>
          <p:cNvSpPr txBox="1">
            <a:spLocks noChangeArrowheads="1"/>
          </p:cNvSpPr>
          <p:nvPr/>
        </p:nvSpPr>
        <p:spPr bwMode="auto">
          <a:xfrm>
            <a:off x="6601587" y="5624513"/>
            <a:ext cx="1219200" cy="519112"/>
          </a:xfrm>
          <a:prstGeom prst="rect">
            <a:avLst/>
          </a:prstGeom>
          <a:noFill/>
          <a:ln w="9525">
            <a:noFill/>
            <a:miter lim="800000"/>
            <a:headEnd/>
            <a:tailEnd/>
          </a:ln>
        </p:spPr>
        <p:txBody>
          <a:bodyPr>
            <a:spAutoFit/>
          </a:bodyPr>
          <a:lstStyle/>
          <a:p>
            <a:pPr>
              <a:spcBef>
                <a:spcPct val="50000"/>
              </a:spcBef>
            </a:pPr>
            <a:r>
              <a:rPr lang="en-US" sz="2800" b="1">
                <a:solidFill>
                  <a:srgbClr val="00FFFF"/>
                </a:solidFill>
                <a:latin typeface="Calibri" pitchFamily="34" charset="0"/>
              </a:rPr>
              <a:t>1</a:t>
            </a:r>
          </a:p>
        </p:txBody>
      </p:sp>
      <p:sp>
        <p:nvSpPr>
          <p:cNvPr id="410649" name="Text Box 25"/>
          <p:cNvSpPr txBox="1">
            <a:spLocks noChangeArrowheads="1"/>
          </p:cNvSpPr>
          <p:nvPr/>
        </p:nvSpPr>
        <p:spPr bwMode="auto">
          <a:xfrm>
            <a:off x="6096000" y="6172200"/>
            <a:ext cx="1524000" cy="519113"/>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latin typeface="Calibri" pitchFamily="34" charset="0"/>
              </a:rPr>
              <a:t>9:</a:t>
            </a:r>
            <a:r>
              <a:rPr lang="en-US" sz="2800" b="1" dirty="0">
                <a:solidFill>
                  <a:srgbClr val="00FF00"/>
                </a:solidFill>
                <a:latin typeface="Calibri" pitchFamily="34" charset="0"/>
              </a:rPr>
              <a:t>3:</a:t>
            </a:r>
            <a:r>
              <a:rPr lang="en-US" sz="2800" b="1" dirty="0">
                <a:solidFill>
                  <a:srgbClr val="FF66FF"/>
                </a:solidFill>
                <a:latin typeface="Calibri" pitchFamily="34" charset="0"/>
              </a:rPr>
              <a:t>3:</a:t>
            </a:r>
            <a:r>
              <a:rPr lang="en-US" sz="2800" b="1" dirty="0">
                <a:solidFill>
                  <a:srgbClr val="00FFFF"/>
                </a:solidFill>
                <a:latin typeface="Calibri" pitchFamily="34" charset="0"/>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6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06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6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6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06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06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6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06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064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06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06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064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06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06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06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064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064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064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06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0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animBg="1"/>
      <p:bldP spid="410630" grpId="0" animBg="1"/>
      <p:bldP spid="410631" grpId="0" animBg="1"/>
      <p:bldP spid="410632" grpId="0" animBg="1"/>
      <p:bldP spid="410633" grpId="0" animBg="1"/>
      <p:bldP spid="410634" grpId="0" animBg="1"/>
      <p:bldP spid="410635" grpId="0" animBg="1"/>
      <p:bldP spid="410636" grpId="0" animBg="1"/>
      <p:bldP spid="410637" grpId="0" animBg="1"/>
      <p:bldP spid="410638" grpId="0" animBg="1"/>
      <p:bldP spid="410639" grpId="0" animBg="1"/>
      <p:bldP spid="410640" grpId="0" animBg="1"/>
      <p:bldP spid="410641" grpId="0" animBg="1"/>
      <p:bldP spid="410642" grpId="0" animBg="1"/>
      <p:bldP spid="410643" grpId="0" animBg="1"/>
      <p:bldP spid="410644" grpId="0" animBg="1"/>
      <p:bldP spid="410645" grpId="0"/>
      <p:bldP spid="410646" grpId="0"/>
      <p:bldP spid="410647" grpId="0"/>
      <p:bldP spid="410648" grpId="0"/>
      <p:bldP spid="41064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839200" cy="1143000"/>
          </a:xfrm>
        </p:spPr>
        <p:txBody>
          <a:bodyPr rtlCol="0">
            <a:normAutofit fontScale="90000"/>
          </a:bodyPr>
          <a:lstStyle/>
          <a:p>
            <a:pPr fontAlgn="auto">
              <a:spcAft>
                <a:spcPts val="0"/>
              </a:spcAft>
              <a:defRPr/>
            </a:pPr>
            <a:r>
              <a:rPr lang="en-US" sz="4000" b="1" dirty="0" smtClean="0">
                <a:solidFill>
                  <a:srgbClr val="66FF33"/>
                </a:solidFill>
              </a:rPr>
              <a:t>Aim: What are some important exceptions to the Mendel’s rules?</a:t>
            </a:r>
          </a:p>
        </p:txBody>
      </p:sp>
      <p:pic>
        <p:nvPicPr>
          <p:cNvPr id="74754" name="Picture 7"/>
          <p:cNvPicPr>
            <a:picLocks noChangeAspect="1" noChangeArrowheads="1"/>
          </p:cNvPicPr>
          <p:nvPr/>
        </p:nvPicPr>
        <p:blipFill>
          <a:blip r:embed="rId2"/>
          <a:srcRect/>
          <a:stretch>
            <a:fillRect/>
          </a:stretch>
        </p:blipFill>
        <p:spPr bwMode="auto">
          <a:xfrm>
            <a:off x="2057400" y="1676400"/>
            <a:ext cx="5029200" cy="5029200"/>
          </a:xfrm>
          <a:prstGeom prst="rect">
            <a:avLst/>
          </a:prstGeom>
          <a:noFill/>
          <a:ln w="9525">
            <a:noFill/>
            <a:miter lim="800000"/>
            <a:headEnd/>
            <a:tailEnd/>
          </a:ln>
        </p:spPr>
      </p:pic>
      <p:sp>
        <p:nvSpPr>
          <p:cNvPr id="74755" name="Text Box 8"/>
          <p:cNvSpPr txBox="1">
            <a:spLocks noChangeArrowheads="1"/>
          </p:cNvSpPr>
          <p:nvPr/>
        </p:nvSpPr>
        <p:spPr bwMode="auto">
          <a:xfrm>
            <a:off x="273269" y="1634359"/>
            <a:ext cx="1600200" cy="2862322"/>
          </a:xfrm>
          <a:prstGeom prst="rect">
            <a:avLst/>
          </a:prstGeom>
          <a:noFill/>
          <a:ln w="9525">
            <a:noFill/>
            <a:miter lim="800000"/>
            <a:headEnd/>
            <a:tailEnd/>
          </a:ln>
        </p:spPr>
        <p:txBody>
          <a:bodyPr>
            <a:spAutoFit/>
          </a:bodyPr>
          <a:lstStyle/>
          <a:p>
            <a:pPr>
              <a:spcBef>
                <a:spcPct val="50000"/>
              </a:spcBef>
            </a:pPr>
            <a:r>
              <a:rPr lang="en-US" dirty="0">
                <a:solidFill>
                  <a:schemeClr val="bg1"/>
                </a:solidFill>
                <a:latin typeface="Calibri" pitchFamily="34" charset="0"/>
              </a:rPr>
              <a:t>Do Now: Fill in the </a:t>
            </a:r>
            <a:r>
              <a:rPr lang="en-US" dirty="0" err="1">
                <a:solidFill>
                  <a:schemeClr val="bg1"/>
                </a:solidFill>
                <a:latin typeface="Calibri" pitchFamily="34" charset="0"/>
              </a:rPr>
              <a:t>dihybrid</a:t>
            </a:r>
            <a:r>
              <a:rPr lang="en-US" dirty="0">
                <a:solidFill>
                  <a:schemeClr val="bg1"/>
                </a:solidFill>
                <a:latin typeface="Calibri" pitchFamily="34" charset="0"/>
              </a:rPr>
              <a:t> cross chart to the right.</a:t>
            </a:r>
          </a:p>
          <a:p>
            <a:pPr>
              <a:spcBef>
                <a:spcPct val="50000"/>
              </a:spcBef>
            </a:pPr>
            <a:endParaRPr lang="en-US" dirty="0">
              <a:solidFill>
                <a:schemeClr val="bg1"/>
              </a:solidFill>
              <a:latin typeface="Calibri" pitchFamily="34" charset="0"/>
            </a:endParaRPr>
          </a:p>
          <a:p>
            <a:pPr>
              <a:spcBef>
                <a:spcPct val="50000"/>
              </a:spcBef>
            </a:pPr>
            <a:r>
              <a:rPr lang="en-US" dirty="0">
                <a:solidFill>
                  <a:schemeClr val="bg1"/>
                </a:solidFill>
                <a:latin typeface="Calibri" pitchFamily="34" charset="0"/>
              </a:rPr>
              <a:t>What is the phenotype ratio of the offspring?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76400"/>
            <a:ext cx="5071241" cy="507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75777" name="Rectangle 2"/>
          <p:cNvSpPr>
            <a:spLocks noGrp="1" noChangeArrowheads="1"/>
          </p:cNvSpPr>
          <p:nvPr>
            <p:ph type="title" idx="4294967295"/>
          </p:nvPr>
        </p:nvSpPr>
        <p:spPr/>
        <p:txBody>
          <a:bodyPr/>
          <a:lstStyle/>
          <a:p>
            <a:r>
              <a:rPr lang="en-US" dirty="0" smtClean="0">
                <a:solidFill>
                  <a:schemeClr val="bg1"/>
                </a:solidFill>
              </a:rPr>
              <a:t>Do Genes Always Behave as Mendel taught us?</a:t>
            </a:r>
          </a:p>
        </p:txBody>
      </p:sp>
      <p:sp>
        <p:nvSpPr>
          <p:cNvPr id="75778" name="Rectangle 3"/>
          <p:cNvSpPr>
            <a:spLocks noGrp="1" noChangeArrowheads="1"/>
          </p:cNvSpPr>
          <p:nvPr>
            <p:ph type="body" idx="4294967295"/>
          </p:nvPr>
        </p:nvSpPr>
        <p:spPr>
          <a:xfrm>
            <a:off x="685800" y="1524000"/>
            <a:ext cx="7772400" cy="5029200"/>
          </a:xfrm>
        </p:spPr>
        <p:txBody>
          <a:bodyPr/>
          <a:lstStyle/>
          <a:p>
            <a:r>
              <a:rPr lang="en-US" b="1" dirty="0" smtClean="0">
                <a:solidFill>
                  <a:schemeClr val="bg1"/>
                </a:solidFill>
              </a:rPr>
              <a:t>In a word, </a:t>
            </a:r>
            <a:r>
              <a:rPr lang="en-US" b="1" dirty="0" smtClean="0">
                <a:solidFill>
                  <a:srgbClr val="66FF33"/>
                </a:solidFill>
              </a:rPr>
              <a:t>NO</a:t>
            </a:r>
            <a:r>
              <a:rPr lang="en-US" b="1" dirty="0" smtClean="0">
                <a:solidFill>
                  <a:schemeClr val="bg1"/>
                </a:solidFill>
              </a:rPr>
              <a:t>.</a:t>
            </a:r>
          </a:p>
          <a:p>
            <a:r>
              <a:rPr lang="en-US" b="1" dirty="0" smtClean="0">
                <a:solidFill>
                  <a:schemeClr val="bg1"/>
                </a:solidFill>
              </a:rPr>
              <a:t>Traits that behave as Mendel described are called “</a:t>
            </a:r>
            <a:r>
              <a:rPr lang="en-US" b="1" dirty="0" smtClean="0">
                <a:solidFill>
                  <a:srgbClr val="66FF33"/>
                </a:solidFill>
              </a:rPr>
              <a:t>simple</a:t>
            </a:r>
            <a:r>
              <a:rPr lang="en-US" b="1" dirty="0" smtClean="0">
                <a:solidFill>
                  <a:schemeClr val="bg1"/>
                </a:solidFill>
              </a:rPr>
              <a:t>” or “</a:t>
            </a:r>
            <a:r>
              <a:rPr lang="en-US" b="1" dirty="0" smtClean="0">
                <a:solidFill>
                  <a:srgbClr val="66FF33"/>
                </a:solidFill>
              </a:rPr>
              <a:t>Mendelian</a:t>
            </a:r>
            <a:r>
              <a:rPr lang="en-US" b="1" dirty="0" smtClean="0">
                <a:solidFill>
                  <a:schemeClr val="bg1"/>
                </a:solidFill>
              </a:rPr>
              <a:t>” traits</a:t>
            </a:r>
          </a:p>
          <a:p>
            <a:r>
              <a:rPr lang="en-US" b="1" dirty="0" smtClean="0">
                <a:solidFill>
                  <a:srgbClr val="66FF33"/>
                </a:solidFill>
              </a:rPr>
              <a:t>Inheritance</a:t>
            </a:r>
            <a:r>
              <a:rPr lang="en-US" b="1" dirty="0" smtClean="0"/>
              <a:t> </a:t>
            </a:r>
            <a:r>
              <a:rPr lang="en-US" b="1" dirty="0" smtClean="0">
                <a:solidFill>
                  <a:srgbClr val="66FF33"/>
                </a:solidFill>
              </a:rPr>
              <a:t>gets a LOT more complicated</a:t>
            </a:r>
            <a:r>
              <a:rPr lang="en-US" b="1" dirty="0" smtClean="0"/>
              <a:t> </a:t>
            </a:r>
            <a:r>
              <a:rPr lang="en-US" b="1" dirty="0" smtClean="0">
                <a:solidFill>
                  <a:schemeClr val="bg1"/>
                </a:solidFill>
              </a:rPr>
              <a:t>than that.</a:t>
            </a:r>
          </a:p>
          <a:p>
            <a:r>
              <a:rPr lang="en-US" b="1" dirty="0" smtClean="0">
                <a:solidFill>
                  <a:schemeClr val="bg1"/>
                </a:solidFill>
              </a:rPr>
              <a:t>If you want to learn all about inheritance, you’ll need to take a genetics course in college. But we will discuss some important exceptions today.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0"/>
            <a:ext cx="7772400" cy="1143000"/>
          </a:xfrm>
          <a:extLst/>
        </p:spPr>
        <p:txBody>
          <a:bodyPr rtlCol="0">
            <a:normAutofit fontScale="90000"/>
          </a:bodyPr>
          <a:lstStyle/>
          <a:p>
            <a:pPr fontAlgn="auto">
              <a:spcAft>
                <a:spcPts val="0"/>
              </a:spcAft>
              <a:defRPr/>
            </a:pPr>
            <a:r>
              <a:rPr lang="en-US" sz="4000" dirty="0" smtClean="0">
                <a:solidFill>
                  <a:schemeClr val="bg1"/>
                </a:solidFill>
              </a:rPr>
              <a:t>An Interesting Example: </a:t>
            </a:r>
            <a:br>
              <a:rPr lang="en-US" sz="4000" dirty="0" smtClean="0">
                <a:solidFill>
                  <a:schemeClr val="bg1"/>
                </a:solidFill>
              </a:rPr>
            </a:br>
            <a:r>
              <a:rPr lang="en-US" sz="4000" dirty="0" smtClean="0">
                <a:solidFill>
                  <a:srgbClr val="66FF33"/>
                </a:solidFill>
              </a:rPr>
              <a:t>Incomplete Dominance</a:t>
            </a:r>
          </a:p>
        </p:txBody>
      </p:sp>
      <p:sp>
        <p:nvSpPr>
          <p:cNvPr id="76802" name="Rectangle 3"/>
          <p:cNvSpPr>
            <a:spLocks noGrp="1" noChangeArrowheads="1"/>
          </p:cNvSpPr>
          <p:nvPr>
            <p:ph type="body" idx="4294967295"/>
          </p:nvPr>
        </p:nvSpPr>
        <p:spPr>
          <a:xfrm>
            <a:off x="685800" y="1219200"/>
            <a:ext cx="7772400" cy="5410200"/>
          </a:xfrm>
        </p:spPr>
        <p:txBody>
          <a:bodyPr/>
          <a:lstStyle/>
          <a:p>
            <a:pPr>
              <a:buFontTx/>
              <a:buChar char="•"/>
            </a:pPr>
            <a:r>
              <a:rPr lang="en-US" dirty="0" smtClean="0">
                <a:solidFill>
                  <a:schemeClr val="bg1"/>
                </a:solidFill>
              </a:rPr>
              <a:t>In incomplete dominant inheritance, </a:t>
            </a:r>
            <a:r>
              <a:rPr lang="en-US" dirty="0" smtClean="0">
                <a:solidFill>
                  <a:srgbClr val="66FF33"/>
                </a:solidFill>
              </a:rPr>
              <a:t>NEITHER</a:t>
            </a:r>
            <a:r>
              <a:rPr lang="en-US" dirty="0" smtClean="0"/>
              <a:t> </a:t>
            </a:r>
            <a:r>
              <a:rPr lang="en-US" dirty="0" smtClean="0">
                <a:solidFill>
                  <a:schemeClr val="bg1"/>
                </a:solidFill>
              </a:rPr>
              <a:t>trait appears in a </a:t>
            </a:r>
            <a:r>
              <a:rPr lang="en-US" dirty="0" smtClean="0">
                <a:solidFill>
                  <a:srgbClr val="66FF33"/>
                </a:solidFill>
              </a:rPr>
              <a:t>heterozygote</a:t>
            </a:r>
          </a:p>
          <a:p>
            <a:pPr>
              <a:buFontTx/>
              <a:buChar char="•"/>
            </a:pPr>
            <a:r>
              <a:rPr lang="en-US" dirty="0" smtClean="0">
                <a:solidFill>
                  <a:schemeClr val="bg1"/>
                </a:solidFill>
              </a:rPr>
              <a:t>Instead, they </a:t>
            </a:r>
            <a:r>
              <a:rPr lang="en-US" dirty="0" smtClean="0">
                <a:solidFill>
                  <a:srgbClr val="66FF33"/>
                </a:solidFill>
              </a:rPr>
              <a:t>BLEND</a:t>
            </a:r>
          </a:p>
          <a:p>
            <a:pPr>
              <a:buFontTx/>
              <a:buChar char="•"/>
            </a:pPr>
            <a:r>
              <a:rPr lang="en-US" dirty="0" smtClean="0">
                <a:solidFill>
                  <a:schemeClr val="bg1"/>
                </a:solidFill>
              </a:rPr>
              <a:t>Example: </a:t>
            </a:r>
            <a:r>
              <a:rPr lang="en-US" dirty="0" smtClean="0">
                <a:solidFill>
                  <a:srgbClr val="66FF33"/>
                </a:solidFill>
              </a:rPr>
              <a:t>Red</a:t>
            </a:r>
            <a:r>
              <a:rPr lang="en-US" dirty="0" smtClean="0"/>
              <a:t> </a:t>
            </a:r>
            <a:r>
              <a:rPr lang="en-US" dirty="0" smtClean="0">
                <a:solidFill>
                  <a:schemeClr val="bg1"/>
                </a:solidFill>
              </a:rPr>
              <a:t>Flowers X</a:t>
            </a:r>
            <a:r>
              <a:rPr lang="en-US" dirty="0" smtClean="0"/>
              <a:t> </a:t>
            </a:r>
            <a:r>
              <a:rPr lang="en-US" dirty="0" smtClean="0">
                <a:solidFill>
                  <a:srgbClr val="66FF33"/>
                </a:solidFill>
              </a:rPr>
              <a:t>White</a:t>
            </a:r>
            <a:r>
              <a:rPr lang="en-US" dirty="0" smtClean="0"/>
              <a:t> </a:t>
            </a:r>
            <a:r>
              <a:rPr lang="en-US" dirty="0" smtClean="0">
                <a:solidFill>
                  <a:schemeClr val="bg1"/>
                </a:solidFill>
              </a:rPr>
              <a:t>Flowers = </a:t>
            </a:r>
            <a:r>
              <a:rPr lang="en-US" dirty="0" smtClean="0">
                <a:solidFill>
                  <a:srgbClr val="66FF33"/>
                </a:solidFill>
              </a:rPr>
              <a:t>Pink</a:t>
            </a:r>
            <a:r>
              <a:rPr lang="en-US" dirty="0" smtClean="0"/>
              <a:t> </a:t>
            </a:r>
            <a:r>
              <a:rPr lang="en-US" dirty="0" smtClean="0">
                <a:solidFill>
                  <a:schemeClr val="bg1"/>
                </a:solidFill>
              </a:rPr>
              <a:t>Flowers</a:t>
            </a:r>
          </a:p>
        </p:txBody>
      </p:sp>
      <p:pic>
        <p:nvPicPr>
          <p:cNvPr id="76803" name="Picture 8"/>
          <p:cNvPicPr>
            <a:picLocks noChangeAspect="1" noChangeArrowheads="1"/>
          </p:cNvPicPr>
          <p:nvPr/>
        </p:nvPicPr>
        <p:blipFill>
          <a:blip r:embed="rId2"/>
          <a:srcRect/>
          <a:stretch>
            <a:fillRect/>
          </a:stretch>
        </p:blipFill>
        <p:spPr bwMode="auto">
          <a:xfrm>
            <a:off x="0" y="4200525"/>
            <a:ext cx="3638550" cy="2657475"/>
          </a:xfrm>
          <a:prstGeom prst="rect">
            <a:avLst/>
          </a:prstGeom>
          <a:noFill/>
          <a:ln w="9525">
            <a:noFill/>
            <a:miter lim="800000"/>
            <a:headEnd/>
            <a:tailEnd/>
          </a:ln>
        </p:spPr>
      </p:pic>
      <p:pic>
        <p:nvPicPr>
          <p:cNvPr id="76804" name="Picture 10" descr="ANd9GcRqwK3SoUmy-u9E2t40XxpD4NWz10v-gZmfUsoCfYYWwcCqpaayfA610kc2_w"/>
          <p:cNvPicPr>
            <a:picLocks noChangeAspect="1" noChangeArrowheads="1"/>
          </p:cNvPicPr>
          <p:nvPr/>
        </p:nvPicPr>
        <p:blipFill>
          <a:blip r:embed="rId3"/>
          <a:srcRect/>
          <a:stretch>
            <a:fillRect/>
          </a:stretch>
        </p:blipFill>
        <p:spPr bwMode="auto">
          <a:xfrm>
            <a:off x="3581400" y="4198938"/>
            <a:ext cx="2743200" cy="2659062"/>
          </a:xfrm>
          <a:prstGeom prst="rect">
            <a:avLst/>
          </a:prstGeom>
          <a:noFill/>
          <a:ln w="9525">
            <a:noFill/>
            <a:miter lim="800000"/>
            <a:headEnd/>
            <a:tailEnd/>
          </a:ln>
        </p:spPr>
      </p:pic>
      <p:pic>
        <p:nvPicPr>
          <p:cNvPr id="76805" name="Picture 13"/>
          <p:cNvPicPr>
            <a:picLocks noChangeAspect="1" noChangeArrowheads="1"/>
          </p:cNvPicPr>
          <p:nvPr/>
        </p:nvPicPr>
        <p:blipFill>
          <a:blip r:embed="rId4"/>
          <a:srcRect/>
          <a:stretch>
            <a:fillRect/>
          </a:stretch>
        </p:blipFill>
        <p:spPr bwMode="auto">
          <a:xfrm>
            <a:off x="6248400" y="4303713"/>
            <a:ext cx="2895600" cy="2554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685800" y="309563"/>
            <a:ext cx="7772400" cy="833437"/>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err="1">
                <a:solidFill>
                  <a:srgbClr val="FFFFFF"/>
                </a:solidFill>
                <a:latin typeface="Comic Sans MS" panose="030F0702030302020204" pitchFamily="66" charset="0"/>
              </a:rPr>
              <a:t>Gregor</a:t>
            </a:r>
            <a:r>
              <a:rPr lang="en-US" sz="4000" dirty="0">
                <a:solidFill>
                  <a:srgbClr val="FFFFFF"/>
                </a:solidFill>
                <a:latin typeface="Comic Sans MS" panose="030F0702030302020204" pitchFamily="66" charset="0"/>
              </a:rPr>
              <a:t> Mendel</a:t>
            </a:r>
          </a:p>
        </p:txBody>
      </p:sp>
      <p:grpSp>
        <p:nvGrpSpPr>
          <p:cNvPr id="19458" name="Group 2"/>
          <p:cNvGrpSpPr>
            <a:grpSpLocks/>
          </p:cNvGrpSpPr>
          <p:nvPr/>
        </p:nvGrpSpPr>
        <p:grpSpPr bwMode="auto">
          <a:xfrm>
            <a:off x="304800" y="1143000"/>
            <a:ext cx="3656013" cy="3249613"/>
            <a:chOff x="192" y="720"/>
            <a:chExt cx="2303" cy="2047"/>
          </a:xfrm>
        </p:grpSpPr>
        <p:pic>
          <p:nvPicPr>
            <p:cNvPr id="19462" name="Picture 3"/>
            <p:cNvPicPr>
              <a:picLocks noChangeAspect="1" noChangeArrowheads="1"/>
            </p:cNvPicPr>
            <p:nvPr/>
          </p:nvPicPr>
          <p:blipFill>
            <a:blip r:embed="rId3"/>
            <a:srcRect/>
            <a:stretch>
              <a:fillRect/>
            </a:stretch>
          </p:blipFill>
          <p:spPr bwMode="auto">
            <a:xfrm>
              <a:off x="192" y="720"/>
              <a:ext cx="2304" cy="2048"/>
            </a:xfrm>
            <a:prstGeom prst="rect">
              <a:avLst/>
            </a:prstGeom>
            <a:noFill/>
            <a:ln w="9525">
              <a:noFill/>
              <a:miter lim="800000"/>
              <a:headEnd/>
              <a:tailEnd/>
            </a:ln>
          </p:spPr>
        </p:pic>
        <p:sp>
          <p:nvSpPr>
            <p:cNvPr id="19463" name="Text Box 4"/>
            <p:cNvSpPr txBox="1">
              <a:spLocks noChangeArrowheads="1"/>
            </p:cNvSpPr>
            <p:nvPr/>
          </p:nvSpPr>
          <p:spPr bwMode="auto">
            <a:xfrm>
              <a:off x="192" y="720"/>
              <a:ext cx="2304" cy="2048"/>
            </a:xfrm>
            <a:prstGeom prst="rect">
              <a:avLst/>
            </a:prstGeom>
            <a:noFill/>
            <a:ln w="9525">
              <a:noFill/>
              <a:miter lim="800000"/>
              <a:headEnd/>
              <a:tailEnd/>
            </a:ln>
          </p:spPr>
          <p:txBody>
            <a:bodyPr wrap="none" anchor="ctr"/>
            <a:lstStyle/>
            <a:p>
              <a:endParaRPr lang="en-US">
                <a:latin typeface="Calibri" pitchFamily="34" charset="0"/>
              </a:endParaRPr>
            </a:p>
          </p:txBody>
        </p:sp>
      </p:grpSp>
      <p:sp>
        <p:nvSpPr>
          <p:cNvPr id="18437" name="Rectangle 5"/>
          <p:cNvSpPr>
            <a:spLocks noChangeArrowheads="1"/>
          </p:cNvSpPr>
          <p:nvPr/>
        </p:nvSpPr>
        <p:spPr bwMode="auto">
          <a:xfrm>
            <a:off x="533400" y="473075"/>
            <a:ext cx="8153400" cy="1143000"/>
          </a:xfrm>
          <a:prstGeom prst="rect">
            <a:avLst/>
          </a:prstGeom>
          <a:noFill/>
          <a:ln w="9525">
            <a:noFill/>
            <a:round/>
            <a:headEnd/>
            <a:tailEnd/>
          </a:ln>
          <a:effectLst/>
        </p:spPr>
        <p:txBody>
          <a:bodyPr lIns="90000" tIns="46800" rIns="90000" bIns="46800" anchor="b"/>
          <a:lstStyle/>
          <a:p>
            <a:pP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a:solidFill>
                  <a:srgbClr val="FFFFFF"/>
                </a:solidFill>
                <a:effectLst>
                  <a:outerShdw blurRad="38100" dist="38100" dir="2700000" algn="tl">
                    <a:srgbClr val="000000"/>
                  </a:outerShdw>
                </a:effectLst>
                <a:latin typeface="Baskerville Old Face" charset="0"/>
              </a:rPr>
              <a:t/>
            </a:r>
            <a:br>
              <a:rPr lang="en-US" sz="4000">
                <a:solidFill>
                  <a:srgbClr val="FFFFFF"/>
                </a:solidFill>
                <a:effectLst>
                  <a:outerShdw blurRad="38100" dist="38100" dir="2700000" algn="tl">
                    <a:srgbClr val="000000"/>
                  </a:outerShdw>
                </a:effectLst>
                <a:latin typeface="Baskerville Old Face" charset="0"/>
              </a:rPr>
            </a:br>
            <a:endParaRPr lang="en-US" sz="4000">
              <a:solidFill>
                <a:srgbClr val="FFFFFF"/>
              </a:solidFill>
              <a:effectLst>
                <a:outerShdw blurRad="38100" dist="38100" dir="2700000" algn="tl">
                  <a:srgbClr val="000000"/>
                </a:outerShdw>
              </a:effectLst>
              <a:latin typeface="Baskerville Old Face" charset="0"/>
            </a:endParaRPr>
          </a:p>
        </p:txBody>
      </p:sp>
      <p:sp>
        <p:nvSpPr>
          <p:cNvPr id="19460" name="Rectangle 6"/>
          <p:cNvSpPr>
            <a:spLocks noChangeArrowheads="1"/>
          </p:cNvSpPr>
          <p:nvPr/>
        </p:nvSpPr>
        <p:spPr bwMode="auto">
          <a:xfrm>
            <a:off x="3733800" y="1142754"/>
            <a:ext cx="5181600" cy="5080494"/>
          </a:xfrm>
          <a:prstGeom prst="rect">
            <a:avLst/>
          </a:prstGeom>
          <a:noFill/>
          <a:ln w="9525">
            <a:noFill/>
            <a:miter lim="800000"/>
            <a:headEnd/>
            <a:tailEnd/>
          </a:ln>
        </p:spPr>
        <p:txBody>
          <a:bodyPr wrap="square" lIns="90000" tIns="46800" rIns="90000" bIns="46800" anchor="ctr">
            <a:spAutoFit/>
          </a:bodyPr>
          <a:lstStyle/>
          <a:p>
            <a:pPr algn="ctr">
              <a:buClr>
                <a:srgbClr val="FFFFFF"/>
              </a:buClr>
              <a:buFont typeface="Baskerville Old Face"/>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dirty="0" err="1">
                <a:solidFill>
                  <a:srgbClr val="FFFFFF"/>
                </a:solidFill>
                <a:latin typeface="Comic Sans MS" panose="030F0702030302020204" pitchFamily="66" charset="0"/>
              </a:rPr>
              <a:t>Gregor</a:t>
            </a:r>
            <a:r>
              <a:rPr lang="en-US" sz="3600" dirty="0">
                <a:solidFill>
                  <a:srgbClr val="FFFFFF"/>
                </a:solidFill>
                <a:latin typeface="Comic Sans MS" panose="030F0702030302020204" pitchFamily="66" charset="0"/>
              </a:rPr>
              <a:t> Mendel was an Austrian Monk</a:t>
            </a:r>
          </a:p>
          <a:p>
            <a:pPr algn="ctr">
              <a:buClr>
                <a:srgbClr val="FFFFFF"/>
              </a:buClr>
              <a:buFont typeface="Baskerville Old Face"/>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dirty="0">
                <a:solidFill>
                  <a:srgbClr val="FFFFFF"/>
                </a:solidFill>
                <a:latin typeface="Comic Sans MS" panose="030F0702030302020204" pitchFamily="66" charset="0"/>
              </a:rPr>
              <a:t>Studied </a:t>
            </a:r>
            <a:r>
              <a:rPr lang="en-US" sz="3600" dirty="0">
                <a:solidFill>
                  <a:srgbClr val="FFFF00"/>
                </a:solidFill>
                <a:latin typeface="Comic Sans MS" panose="030F0702030302020204" pitchFamily="66" charset="0"/>
              </a:rPr>
              <a:t>Pea Plants</a:t>
            </a:r>
          </a:p>
          <a:p>
            <a:pPr algn="ctr">
              <a:buClr>
                <a:srgbClr val="FFFFFF"/>
              </a:buClr>
              <a:buFont typeface="Baskerville Old Face"/>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dirty="0">
                <a:solidFill>
                  <a:srgbClr val="FFFFFF"/>
                </a:solidFill>
                <a:latin typeface="Comic Sans MS" panose="030F0702030302020204" pitchFamily="66" charset="0"/>
              </a:rPr>
              <a:t>Mendel wanted to know </a:t>
            </a:r>
            <a:r>
              <a:rPr lang="en-US" sz="3600" dirty="0">
                <a:solidFill>
                  <a:srgbClr val="FFFF00"/>
                </a:solidFill>
                <a:latin typeface="Comic Sans MS" panose="030F0702030302020204" pitchFamily="66" charset="0"/>
              </a:rPr>
              <a:t>how traits were inherited </a:t>
            </a:r>
            <a:r>
              <a:rPr lang="en-US" sz="3600" dirty="0">
                <a:solidFill>
                  <a:srgbClr val="FFFFFF"/>
                </a:solidFill>
                <a:latin typeface="Comic Sans MS" panose="030F0702030302020204" pitchFamily="66" charset="0"/>
              </a:rPr>
              <a:t>in peas</a:t>
            </a:r>
          </a:p>
          <a:p>
            <a:pPr algn="ctr">
              <a:buClr>
                <a:srgbClr val="FFFFFF"/>
              </a:buClr>
              <a:buFont typeface="Baskerville Old Face"/>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dirty="0">
                <a:solidFill>
                  <a:srgbClr val="FFFFFF"/>
                </a:solidFill>
                <a:latin typeface="Comic Sans MS" panose="030F0702030302020204" pitchFamily="66" charset="0"/>
              </a:rPr>
              <a:t>His </a:t>
            </a:r>
            <a:r>
              <a:rPr lang="en-US" sz="3600" dirty="0">
                <a:solidFill>
                  <a:srgbClr val="FFFF00"/>
                </a:solidFill>
                <a:latin typeface="Comic Sans MS" panose="030F0702030302020204" pitchFamily="66" charset="0"/>
              </a:rPr>
              <a:t>hypothesis</a:t>
            </a:r>
            <a:r>
              <a:rPr lang="en-US" sz="3600" dirty="0">
                <a:solidFill>
                  <a:srgbClr val="FFFFFF"/>
                </a:solidFill>
                <a:latin typeface="Comic Sans MS" panose="030F0702030302020204" pitchFamily="66" charset="0"/>
              </a:rPr>
              <a:t> </a:t>
            </a:r>
            <a:r>
              <a:rPr lang="en-US" sz="3600" dirty="0" smtClean="0">
                <a:solidFill>
                  <a:srgbClr val="FFFFFF"/>
                </a:solidFill>
                <a:latin typeface="Comic Sans MS" panose="030F0702030302020204" pitchFamily="66" charset="0"/>
              </a:rPr>
              <a:t>was </a:t>
            </a:r>
            <a:r>
              <a:rPr lang="en-US" sz="3600" dirty="0">
                <a:solidFill>
                  <a:srgbClr val="FFFFFF"/>
                </a:solidFill>
                <a:latin typeface="Comic Sans MS" panose="030F0702030302020204" pitchFamily="66" charset="0"/>
              </a:rPr>
              <a:t>that the traits would </a:t>
            </a:r>
            <a:r>
              <a:rPr lang="en-US" sz="3600" dirty="0">
                <a:solidFill>
                  <a:srgbClr val="FFFF00"/>
                </a:solidFill>
                <a:latin typeface="Comic Sans MS" panose="030F0702030302020204" pitchFamily="66" charset="0"/>
              </a:rPr>
              <a:t>perfectly mix. </a:t>
            </a:r>
          </a:p>
        </p:txBody>
      </p:sp>
      <p:sp>
        <p:nvSpPr>
          <p:cNvPr id="19461" name="Text Box 7"/>
          <p:cNvSpPr txBox="1">
            <a:spLocks noChangeArrowheads="1"/>
          </p:cNvSpPr>
          <p:nvPr/>
        </p:nvSpPr>
        <p:spPr bwMode="auto">
          <a:xfrm>
            <a:off x="685800" y="2057400"/>
            <a:ext cx="2057400" cy="1476375"/>
          </a:xfrm>
          <a:prstGeom prst="rect">
            <a:avLst/>
          </a:prstGeom>
          <a:noFill/>
          <a:ln w="9525">
            <a:noFill/>
            <a:miter lim="800000"/>
            <a:headEnd/>
            <a:tailEnd/>
          </a:ln>
        </p:spPr>
        <p:txBody>
          <a:bodyPr lIns="90000" tIns="46800" rIns="90000" bIns="46800">
            <a:spAutoFit/>
          </a:bodyPr>
          <a:lstStyle/>
          <a:p>
            <a:pPr>
              <a:spcBef>
                <a:spcPts val="2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600">
              <a:solidFill>
                <a:srgbClr val="FFFF66"/>
              </a:solidFill>
              <a:ea typeface="ＭＳ Ｐゴシック"/>
              <a:cs typeface="ＭＳ Ｐゴシック"/>
            </a:endParaRPr>
          </a:p>
          <a:p>
            <a:pPr>
              <a:spcBef>
                <a:spcPts val="2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600">
              <a:solidFill>
                <a:srgbClr val="FFFF66"/>
              </a:solidFill>
              <a:ea typeface="ＭＳ Ｐゴシック"/>
              <a:cs typeface="ＭＳ Ｐゴシック"/>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a:xfrm>
            <a:off x="685800" y="0"/>
            <a:ext cx="7772400" cy="1143000"/>
          </a:xfrm>
          <a:extLst/>
        </p:spPr>
        <p:txBody>
          <a:bodyPr rtlCol="0">
            <a:normAutofit fontScale="90000"/>
          </a:bodyPr>
          <a:lstStyle/>
          <a:p>
            <a:pPr fontAlgn="auto">
              <a:spcAft>
                <a:spcPts val="0"/>
              </a:spcAft>
              <a:defRPr/>
            </a:pPr>
            <a:r>
              <a:rPr lang="en-US" sz="4000" dirty="0" smtClean="0">
                <a:solidFill>
                  <a:schemeClr val="bg1"/>
                </a:solidFill>
              </a:rPr>
              <a:t>A Heterozygous Cross Showing</a:t>
            </a:r>
            <a:br>
              <a:rPr lang="en-US" sz="4000" dirty="0" smtClean="0">
                <a:solidFill>
                  <a:schemeClr val="bg1"/>
                </a:solidFill>
              </a:rPr>
            </a:br>
            <a:r>
              <a:rPr lang="en-US" sz="4000" dirty="0" smtClean="0">
                <a:solidFill>
                  <a:schemeClr val="bg1"/>
                </a:solidFill>
              </a:rPr>
              <a:t>Incomplete Dominance</a:t>
            </a:r>
          </a:p>
        </p:txBody>
      </p:sp>
      <p:sp>
        <p:nvSpPr>
          <p:cNvPr id="77826" name="Rectangle 3"/>
          <p:cNvSpPr>
            <a:spLocks noGrp="1" noChangeArrowheads="1"/>
          </p:cNvSpPr>
          <p:nvPr>
            <p:ph type="body" idx="4294967295"/>
          </p:nvPr>
        </p:nvSpPr>
        <p:spPr>
          <a:xfrm>
            <a:off x="381000" y="1066800"/>
            <a:ext cx="8763000" cy="5562600"/>
          </a:xfrm>
        </p:spPr>
        <p:txBody>
          <a:bodyPr/>
          <a:lstStyle/>
          <a:p>
            <a:pPr>
              <a:buFontTx/>
              <a:buChar char="•"/>
            </a:pPr>
            <a:r>
              <a:rPr lang="en-US" dirty="0" smtClean="0">
                <a:solidFill>
                  <a:schemeClr val="bg1"/>
                </a:solidFill>
              </a:rPr>
              <a:t>Because neither trait is recessive, we represent both alleles as a capital letter.</a:t>
            </a:r>
          </a:p>
          <a:p>
            <a:pPr>
              <a:buFontTx/>
              <a:buNone/>
            </a:pPr>
            <a:r>
              <a:rPr lang="en-US" dirty="0" smtClean="0">
                <a:solidFill>
                  <a:schemeClr val="bg1"/>
                </a:solidFill>
              </a:rPr>
              <a:t>                 	  Let’s cross 2 pink flowers. (RW X RW)</a:t>
            </a:r>
          </a:p>
        </p:txBody>
      </p:sp>
      <p:pic>
        <p:nvPicPr>
          <p:cNvPr id="77827" name="Picture 8"/>
          <p:cNvPicPr>
            <a:picLocks noChangeAspect="1" noChangeArrowheads="1"/>
          </p:cNvPicPr>
          <p:nvPr/>
        </p:nvPicPr>
        <p:blipFill>
          <a:blip r:embed="rId2"/>
          <a:srcRect/>
          <a:stretch>
            <a:fillRect/>
          </a:stretch>
        </p:blipFill>
        <p:spPr bwMode="auto">
          <a:xfrm>
            <a:off x="228600" y="2286000"/>
            <a:ext cx="2085975" cy="1247775"/>
          </a:xfrm>
          <a:prstGeom prst="rect">
            <a:avLst/>
          </a:prstGeom>
          <a:noFill/>
          <a:ln w="9525">
            <a:noFill/>
            <a:miter lim="800000"/>
            <a:headEnd/>
            <a:tailEnd/>
          </a:ln>
        </p:spPr>
      </p:pic>
      <p:pic>
        <p:nvPicPr>
          <p:cNvPr id="77828" name="Picture 9"/>
          <p:cNvPicPr>
            <a:picLocks noChangeAspect="1" noChangeArrowheads="1"/>
          </p:cNvPicPr>
          <p:nvPr/>
        </p:nvPicPr>
        <p:blipFill>
          <a:blip r:embed="rId3"/>
          <a:srcRect/>
          <a:stretch>
            <a:fillRect/>
          </a:stretch>
        </p:blipFill>
        <p:spPr bwMode="auto">
          <a:xfrm>
            <a:off x="2895600" y="3173413"/>
            <a:ext cx="4114800" cy="3684587"/>
          </a:xfrm>
          <a:prstGeom prst="rect">
            <a:avLst/>
          </a:prstGeom>
          <a:noFill/>
          <a:ln w="9525">
            <a:noFill/>
            <a:miter lim="800000"/>
            <a:headEnd/>
            <a:tailEnd/>
          </a:ln>
        </p:spPr>
      </p:pic>
      <p:pic>
        <p:nvPicPr>
          <p:cNvPr id="145418" name="Picture 10"/>
          <p:cNvPicPr>
            <a:picLocks noChangeAspect="1" noChangeArrowheads="1"/>
          </p:cNvPicPr>
          <p:nvPr/>
        </p:nvPicPr>
        <p:blipFill>
          <a:blip r:embed="rId4"/>
          <a:srcRect/>
          <a:stretch>
            <a:fillRect/>
          </a:stretch>
        </p:blipFill>
        <p:spPr bwMode="auto">
          <a:xfrm>
            <a:off x="3810000" y="2667000"/>
            <a:ext cx="455613" cy="552450"/>
          </a:xfrm>
          <a:prstGeom prst="rect">
            <a:avLst/>
          </a:prstGeom>
          <a:noFill/>
          <a:ln w="9525">
            <a:noFill/>
            <a:miter lim="800000"/>
            <a:headEnd/>
            <a:tailEnd/>
          </a:ln>
        </p:spPr>
      </p:pic>
      <p:pic>
        <p:nvPicPr>
          <p:cNvPr id="145419" name="Picture 11"/>
          <p:cNvPicPr>
            <a:picLocks noChangeAspect="1" noChangeArrowheads="1"/>
          </p:cNvPicPr>
          <p:nvPr/>
        </p:nvPicPr>
        <p:blipFill>
          <a:blip r:embed="rId4"/>
          <a:srcRect/>
          <a:stretch>
            <a:fillRect/>
          </a:stretch>
        </p:blipFill>
        <p:spPr bwMode="auto">
          <a:xfrm>
            <a:off x="2438400" y="3886200"/>
            <a:ext cx="455613" cy="552450"/>
          </a:xfrm>
          <a:prstGeom prst="rect">
            <a:avLst/>
          </a:prstGeom>
          <a:noFill/>
          <a:ln w="9525">
            <a:noFill/>
            <a:miter lim="800000"/>
            <a:headEnd/>
            <a:tailEnd/>
          </a:ln>
        </p:spPr>
      </p:pic>
      <p:pic>
        <p:nvPicPr>
          <p:cNvPr id="145420" name="Picture 12"/>
          <p:cNvPicPr>
            <a:picLocks noChangeAspect="1" noChangeArrowheads="1"/>
          </p:cNvPicPr>
          <p:nvPr/>
        </p:nvPicPr>
        <p:blipFill>
          <a:blip r:embed="rId5"/>
          <a:srcRect/>
          <a:stretch>
            <a:fillRect/>
          </a:stretch>
        </p:blipFill>
        <p:spPr bwMode="auto">
          <a:xfrm>
            <a:off x="5562600" y="2590800"/>
            <a:ext cx="609600" cy="561975"/>
          </a:xfrm>
          <a:prstGeom prst="rect">
            <a:avLst/>
          </a:prstGeom>
          <a:noFill/>
          <a:ln w="9525">
            <a:noFill/>
            <a:miter lim="800000"/>
            <a:headEnd/>
            <a:tailEnd/>
          </a:ln>
        </p:spPr>
      </p:pic>
      <p:pic>
        <p:nvPicPr>
          <p:cNvPr id="145421" name="Picture 13"/>
          <p:cNvPicPr>
            <a:picLocks noChangeAspect="1" noChangeArrowheads="1"/>
          </p:cNvPicPr>
          <p:nvPr/>
        </p:nvPicPr>
        <p:blipFill>
          <a:blip r:embed="rId5"/>
          <a:srcRect/>
          <a:stretch>
            <a:fillRect/>
          </a:stretch>
        </p:blipFill>
        <p:spPr bwMode="auto">
          <a:xfrm>
            <a:off x="2286000" y="5638800"/>
            <a:ext cx="609600" cy="561975"/>
          </a:xfrm>
          <a:prstGeom prst="rect">
            <a:avLst/>
          </a:prstGeom>
          <a:noFill/>
          <a:ln w="9525">
            <a:noFill/>
            <a:miter lim="800000"/>
            <a:headEnd/>
            <a:tailEnd/>
          </a:ln>
        </p:spPr>
      </p:pic>
      <p:pic>
        <p:nvPicPr>
          <p:cNvPr id="145422" name="Picture 14"/>
          <p:cNvPicPr>
            <a:picLocks noChangeAspect="1" noChangeArrowheads="1"/>
          </p:cNvPicPr>
          <p:nvPr/>
        </p:nvPicPr>
        <p:blipFill>
          <a:blip r:embed="rId6"/>
          <a:srcRect/>
          <a:stretch>
            <a:fillRect/>
          </a:stretch>
        </p:blipFill>
        <p:spPr bwMode="auto">
          <a:xfrm>
            <a:off x="3657600" y="3352800"/>
            <a:ext cx="685800" cy="550863"/>
          </a:xfrm>
          <a:prstGeom prst="rect">
            <a:avLst/>
          </a:prstGeom>
          <a:noFill/>
          <a:ln w="9525">
            <a:noFill/>
            <a:miter lim="800000"/>
            <a:headEnd/>
            <a:tailEnd/>
          </a:ln>
        </p:spPr>
      </p:pic>
      <p:pic>
        <p:nvPicPr>
          <p:cNvPr id="145423" name="Picture 15"/>
          <p:cNvPicPr>
            <a:picLocks noChangeAspect="1" noChangeArrowheads="1"/>
          </p:cNvPicPr>
          <p:nvPr/>
        </p:nvPicPr>
        <p:blipFill>
          <a:blip r:embed="rId7"/>
          <a:srcRect/>
          <a:stretch>
            <a:fillRect/>
          </a:stretch>
        </p:blipFill>
        <p:spPr bwMode="auto">
          <a:xfrm>
            <a:off x="3276600" y="3962400"/>
            <a:ext cx="1371600" cy="1003300"/>
          </a:xfrm>
          <a:prstGeom prst="rect">
            <a:avLst/>
          </a:prstGeom>
          <a:noFill/>
          <a:ln w="9525">
            <a:noFill/>
            <a:miter lim="800000"/>
            <a:headEnd/>
            <a:tailEnd/>
          </a:ln>
        </p:spPr>
      </p:pic>
      <p:pic>
        <p:nvPicPr>
          <p:cNvPr id="145424" name="Picture 16"/>
          <p:cNvPicPr>
            <a:picLocks noChangeAspect="1" noChangeArrowheads="1"/>
          </p:cNvPicPr>
          <p:nvPr/>
        </p:nvPicPr>
        <p:blipFill>
          <a:blip r:embed="rId8"/>
          <a:srcRect/>
          <a:stretch>
            <a:fillRect/>
          </a:stretch>
        </p:blipFill>
        <p:spPr bwMode="auto">
          <a:xfrm>
            <a:off x="5486400" y="3352800"/>
            <a:ext cx="762000" cy="439738"/>
          </a:xfrm>
          <a:prstGeom prst="rect">
            <a:avLst/>
          </a:prstGeom>
          <a:noFill/>
          <a:ln w="9525">
            <a:noFill/>
            <a:miter lim="800000"/>
            <a:headEnd/>
            <a:tailEnd/>
          </a:ln>
        </p:spPr>
      </p:pic>
      <p:pic>
        <p:nvPicPr>
          <p:cNvPr id="77836" name="Picture 17"/>
          <p:cNvPicPr>
            <a:picLocks noChangeAspect="1" noChangeArrowheads="1"/>
          </p:cNvPicPr>
          <p:nvPr/>
        </p:nvPicPr>
        <p:blipFill>
          <a:blip r:embed="rId9"/>
          <a:srcRect/>
          <a:stretch>
            <a:fillRect/>
          </a:stretch>
        </p:blipFill>
        <p:spPr bwMode="auto">
          <a:xfrm>
            <a:off x="2971800" y="2590800"/>
            <a:ext cx="685800" cy="604838"/>
          </a:xfrm>
          <a:prstGeom prst="rect">
            <a:avLst/>
          </a:prstGeom>
          <a:noFill/>
          <a:ln w="9525">
            <a:noFill/>
            <a:miter lim="800000"/>
            <a:headEnd/>
            <a:tailEnd/>
          </a:ln>
        </p:spPr>
      </p:pic>
      <p:pic>
        <p:nvPicPr>
          <p:cNvPr id="77837" name="Picture 18"/>
          <p:cNvPicPr>
            <a:picLocks noChangeAspect="1" noChangeArrowheads="1"/>
          </p:cNvPicPr>
          <p:nvPr/>
        </p:nvPicPr>
        <p:blipFill>
          <a:blip r:embed="rId9"/>
          <a:srcRect/>
          <a:stretch>
            <a:fillRect/>
          </a:stretch>
        </p:blipFill>
        <p:spPr bwMode="auto">
          <a:xfrm>
            <a:off x="1752600" y="3886200"/>
            <a:ext cx="685800" cy="604838"/>
          </a:xfrm>
          <a:prstGeom prst="rect">
            <a:avLst/>
          </a:prstGeom>
          <a:noFill/>
          <a:ln w="9525">
            <a:noFill/>
            <a:miter lim="800000"/>
            <a:headEnd/>
            <a:tailEnd/>
          </a:ln>
        </p:spPr>
      </p:pic>
      <p:pic>
        <p:nvPicPr>
          <p:cNvPr id="145427" name="Picture 19"/>
          <p:cNvPicPr>
            <a:picLocks noChangeAspect="1" noChangeArrowheads="1"/>
          </p:cNvPicPr>
          <p:nvPr/>
        </p:nvPicPr>
        <p:blipFill>
          <a:blip r:embed="rId10"/>
          <a:srcRect/>
          <a:stretch>
            <a:fillRect/>
          </a:stretch>
        </p:blipFill>
        <p:spPr bwMode="auto">
          <a:xfrm>
            <a:off x="5257800" y="3810000"/>
            <a:ext cx="1295400" cy="1143000"/>
          </a:xfrm>
          <a:prstGeom prst="rect">
            <a:avLst/>
          </a:prstGeom>
          <a:noFill/>
          <a:ln w="9525">
            <a:noFill/>
            <a:miter lim="800000"/>
            <a:headEnd/>
            <a:tailEnd/>
          </a:ln>
        </p:spPr>
      </p:pic>
      <p:pic>
        <p:nvPicPr>
          <p:cNvPr id="145428" name="Picture 20"/>
          <p:cNvPicPr>
            <a:picLocks noChangeAspect="1" noChangeArrowheads="1"/>
          </p:cNvPicPr>
          <p:nvPr/>
        </p:nvPicPr>
        <p:blipFill>
          <a:blip r:embed="rId10"/>
          <a:srcRect/>
          <a:stretch>
            <a:fillRect/>
          </a:stretch>
        </p:blipFill>
        <p:spPr bwMode="auto">
          <a:xfrm>
            <a:off x="3429000" y="5562600"/>
            <a:ext cx="1295400" cy="1143000"/>
          </a:xfrm>
          <a:prstGeom prst="rect">
            <a:avLst/>
          </a:prstGeom>
          <a:noFill/>
          <a:ln w="9525">
            <a:noFill/>
            <a:miter lim="800000"/>
            <a:headEnd/>
            <a:tailEnd/>
          </a:ln>
        </p:spPr>
      </p:pic>
      <p:pic>
        <p:nvPicPr>
          <p:cNvPr id="145429" name="Picture 21"/>
          <p:cNvPicPr>
            <a:picLocks noChangeAspect="1" noChangeArrowheads="1"/>
          </p:cNvPicPr>
          <p:nvPr/>
        </p:nvPicPr>
        <p:blipFill>
          <a:blip r:embed="rId8"/>
          <a:srcRect/>
          <a:stretch>
            <a:fillRect/>
          </a:stretch>
        </p:blipFill>
        <p:spPr bwMode="auto">
          <a:xfrm>
            <a:off x="3657600" y="5105400"/>
            <a:ext cx="762000" cy="439738"/>
          </a:xfrm>
          <a:prstGeom prst="rect">
            <a:avLst/>
          </a:prstGeom>
          <a:noFill/>
          <a:ln w="9525">
            <a:noFill/>
            <a:miter lim="800000"/>
            <a:headEnd/>
            <a:tailEnd/>
          </a:ln>
        </p:spPr>
      </p:pic>
      <p:pic>
        <p:nvPicPr>
          <p:cNvPr id="145430" name="Picture 22"/>
          <p:cNvPicPr>
            <a:picLocks noChangeAspect="1" noChangeArrowheads="1"/>
          </p:cNvPicPr>
          <p:nvPr/>
        </p:nvPicPr>
        <p:blipFill>
          <a:blip r:embed="rId11"/>
          <a:srcRect/>
          <a:stretch>
            <a:fillRect/>
          </a:stretch>
        </p:blipFill>
        <p:spPr bwMode="auto">
          <a:xfrm>
            <a:off x="5562600" y="5105400"/>
            <a:ext cx="990600" cy="420688"/>
          </a:xfrm>
          <a:prstGeom prst="rect">
            <a:avLst/>
          </a:prstGeom>
          <a:noFill/>
          <a:ln w="9525">
            <a:noFill/>
            <a:miter lim="800000"/>
            <a:headEnd/>
            <a:tailEnd/>
          </a:ln>
        </p:spPr>
      </p:pic>
      <p:pic>
        <p:nvPicPr>
          <p:cNvPr id="145431" name="Picture 23" descr="ANd9GcRqwK3SoUmy-u9E2t40XxpD4NWz10v-gZmfUsoCfYYWwcCqpaayfA610kc2_w"/>
          <p:cNvPicPr>
            <a:picLocks noChangeAspect="1" noChangeArrowheads="1"/>
          </p:cNvPicPr>
          <p:nvPr/>
        </p:nvPicPr>
        <p:blipFill>
          <a:blip r:embed="rId12"/>
          <a:srcRect/>
          <a:stretch>
            <a:fillRect/>
          </a:stretch>
        </p:blipFill>
        <p:spPr bwMode="auto">
          <a:xfrm>
            <a:off x="5486400" y="5562600"/>
            <a:ext cx="1143000" cy="1108075"/>
          </a:xfrm>
          <a:prstGeom prst="rect">
            <a:avLst/>
          </a:prstGeom>
          <a:noFill/>
          <a:ln w="9525">
            <a:noFill/>
            <a:miter lim="800000"/>
            <a:headEnd/>
            <a:tailEnd/>
          </a:ln>
        </p:spPr>
      </p:pic>
      <p:pic>
        <p:nvPicPr>
          <p:cNvPr id="77843" name="Picture 24"/>
          <p:cNvPicPr>
            <a:picLocks noChangeAspect="1" noChangeArrowheads="1"/>
          </p:cNvPicPr>
          <p:nvPr/>
        </p:nvPicPr>
        <p:blipFill>
          <a:blip r:embed="rId13"/>
          <a:srcRect/>
          <a:stretch>
            <a:fillRect/>
          </a:stretch>
        </p:blipFill>
        <p:spPr bwMode="auto">
          <a:xfrm>
            <a:off x="7067550" y="3657600"/>
            <a:ext cx="2076450" cy="2114550"/>
          </a:xfrm>
          <a:prstGeom prst="rect">
            <a:avLst/>
          </a:prstGeom>
          <a:noFill/>
          <a:ln w="9525">
            <a:noFill/>
            <a:miter lim="800000"/>
            <a:headEnd/>
            <a:tailEnd/>
          </a:ln>
        </p:spPr>
      </p:pic>
      <p:pic>
        <p:nvPicPr>
          <p:cNvPr id="145433" name="Picture 25"/>
          <p:cNvPicPr>
            <a:picLocks noChangeAspect="1" noChangeArrowheads="1"/>
          </p:cNvPicPr>
          <p:nvPr/>
        </p:nvPicPr>
        <p:blipFill>
          <a:blip r:embed="rId14"/>
          <a:srcRect/>
          <a:stretch>
            <a:fillRect/>
          </a:stretch>
        </p:blipFill>
        <p:spPr bwMode="auto">
          <a:xfrm>
            <a:off x="7162800" y="4495800"/>
            <a:ext cx="657225" cy="304800"/>
          </a:xfrm>
          <a:prstGeom prst="rect">
            <a:avLst/>
          </a:prstGeom>
          <a:noFill/>
          <a:ln w="9525">
            <a:noFill/>
            <a:miter lim="800000"/>
            <a:headEnd/>
            <a:tailEnd/>
          </a:ln>
        </p:spPr>
      </p:pic>
      <p:pic>
        <p:nvPicPr>
          <p:cNvPr id="145434" name="Picture 26"/>
          <p:cNvPicPr>
            <a:picLocks noChangeAspect="1" noChangeArrowheads="1"/>
          </p:cNvPicPr>
          <p:nvPr/>
        </p:nvPicPr>
        <p:blipFill>
          <a:blip r:embed="rId15"/>
          <a:srcRect/>
          <a:stretch>
            <a:fillRect/>
          </a:stretch>
        </p:blipFill>
        <p:spPr bwMode="auto">
          <a:xfrm>
            <a:off x="7162800" y="4876800"/>
            <a:ext cx="647700" cy="295275"/>
          </a:xfrm>
          <a:prstGeom prst="rect">
            <a:avLst/>
          </a:prstGeom>
          <a:noFill/>
          <a:ln w="9525">
            <a:noFill/>
            <a:miter lim="800000"/>
            <a:headEnd/>
            <a:tailEnd/>
          </a:ln>
        </p:spPr>
      </p:pic>
      <p:pic>
        <p:nvPicPr>
          <p:cNvPr id="145435" name="Picture 27"/>
          <p:cNvPicPr>
            <a:picLocks noChangeAspect="1" noChangeArrowheads="1"/>
          </p:cNvPicPr>
          <p:nvPr/>
        </p:nvPicPr>
        <p:blipFill>
          <a:blip r:embed="rId16"/>
          <a:srcRect/>
          <a:stretch>
            <a:fillRect/>
          </a:stretch>
        </p:blipFill>
        <p:spPr bwMode="auto">
          <a:xfrm>
            <a:off x="7162800" y="5334000"/>
            <a:ext cx="609600" cy="295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54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4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54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54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54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54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54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54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54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542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4542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54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4543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4543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45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a:xfrm>
            <a:off x="685800" y="152400"/>
            <a:ext cx="7772400" cy="1143000"/>
          </a:xfrm>
          <a:extLst/>
        </p:spPr>
        <p:txBody>
          <a:bodyPr rtlCol="0">
            <a:normAutofit fontScale="90000"/>
          </a:bodyPr>
          <a:lstStyle/>
          <a:p>
            <a:pPr fontAlgn="auto">
              <a:spcAft>
                <a:spcPts val="0"/>
              </a:spcAft>
              <a:defRPr/>
            </a:pPr>
            <a:r>
              <a:rPr lang="en-US" sz="4000" dirty="0" smtClean="0">
                <a:solidFill>
                  <a:schemeClr val="bg1"/>
                </a:solidFill>
              </a:rPr>
              <a:t>An Interesting Example: </a:t>
            </a:r>
            <a:br>
              <a:rPr lang="en-US" sz="4000" dirty="0" smtClean="0">
                <a:solidFill>
                  <a:schemeClr val="bg1"/>
                </a:solidFill>
              </a:rPr>
            </a:br>
            <a:r>
              <a:rPr lang="en-US" sz="4000" dirty="0" smtClean="0">
                <a:solidFill>
                  <a:srgbClr val="66FF33"/>
                </a:solidFill>
              </a:rPr>
              <a:t>Codominance</a:t>
            </a:r>
          </a:p>
        </p:txBody>
      </p:sp>
      <p:sp>
        <p:nvSpPr>
          <p:cNvPr id="78850" name="Rectangle 3"/>
          <p:cNvSpPr>
            <a:spLocks noGrp="1" noChangeArrowheads="1"/>
          </p:cNvSpPr>
          <p:nvPr>
            <p:ph type="body" idx="4294967295"/>
          </p:nvPr>
        </p:nvSpPr>
        <p:spPr>
          <a:xfrm>
            <a:off x="685800" y="1371600"/>
            <a:ext cx="7772400" cy="4724400"/>
          </a:xfrm>
        </p:spPr>
        <p:txBody>
          <a:bodyPr/>
          <a:lstStyle/>
          <a:p>
            <a:pPr>
              <a:buFontTx/>
              <a:buChar char="•"/>
            </a:pPr>
            <a:r>
              <a:rPr lang="en-US" dirty="0" smtClean="0">
                <a:solidFill>
                  <a:schemeClr val="bg1"/>
                </a:solidFill>
              </a:rPr>
              <a:t>In codominant inheritance, </a:t>
            </a:r>
            <a:r>
              <a:rPr lang="en-US" dirty="0" smtClean="0">
                <a:solidFill>
                  <a:srgbClr val="66FF33"/>
                </a:solidFill>
              </a:rPr>
              <a:t>BOTH</a:t>
            </a:r>
            <a:r>
              <a:rPr lang="en-US" dirty="0" smtClean="0"/>
              <a:t> </a:t>
            </a:r>
            <a:r>
              <a:rPr lang="en-US" dirty="0" smtClean="0">
                <a:solidFill>
                  <a:schemeClr val="bg1"/>
                </a:solidFill>
              </a:rPr>
              <a:t>traits appear in the</a:t>
            </a:r>
            <a:r>
              <a:rPr lang="en-US" dirty="0" smtClean="0"/>
              <a:t> </a:t>
            </a:r>
            <a:r>
              <a:rPr lang="en-US" dirty="0" smtClean="0">
                <a:solidFill>
                  <a:srgbClr val="66FF33"/>
                </a:solidFill>
              </a:rPr>
              <a:t>heterozygote</a:t>
            </a:r>
            <a:r>
              <a:rPr lang="en-US" dirty="0" smtClean="0">
                <a:solidFill>
                  <a:schemeClr val="bg1"/>
                </a:solidFill>
              </a:rPr>
              <a:t>.</a:t>
            </a:r>
          </a:p>
          <a:p>
            <a:pPr>
              <a:buFontTx/>
              <a:buChar char="•"/>
            </a:pPr>
            <a:r>
              <a:rPr lang="en-US" dirty="0" smtClean="0">
                <a:solidFill>
                  <a:schemeClr val="bg1"/>
                </a:solidFill>
              </a:rPr>
              <a:t>Example: Blood Type </a:t>
            </a:r>
            <a:r>
              <a:rPr lang="en-US" dirty="0" smtClean="0">
                <a:solidFill>
                  <a:srgbClr val="66FF33"/>
                </a:solidFill>
              </a:rPr>
              <a:t>A </a:t>
            </a:r>
            <a:r>
              <a:rPr lang="en-US" dirty="0" smtClean="0">
                <a:solidFill>
                  <a:schemeClr val="bg1"/>
                </a:solidFill>
              </a:rPr>
              <a:t>X Blood Type </a:t>
            </a:r>
            <a:r>
              <a:rPr lang="en-US" dirty="0" smtClean="0">
                <a:solidFill>
                  <a:srgbClr val="66FF33"/>
                </a:solidFill>
              </a:rPr>
              <a:t>B </a:t>
            </a:r>
            <a:r>
              <a:rPr lang="en-US" dirty="0" smtClean="0">
                <a:solidFill>
                  <a:schemeClr val="bg1"/>
                </a:solidFill>
              </a:rPr>
              <a:t>= Blood Type</a:t>
            </a:r>
            <a:r>
              <a:rPr lang="en-US" dirty="0" smtClean="0">
                <a:solidFill>
                  <a:srgbClr val="66FF33"/>
                </a:solidFill>
              </a:rPr>
              <a:t> AB</a:t>
            </a:r>
            <a:endParaRPr lang="en-US" dirty="0" smtClean="0">
              <a:solidFill>
                <a:schemeClr val="bg1"/>
              </a:solidFill>
            </a:endParaRPr>
          </a:p>
        </p:txBody>
      </p:sp>
      <p:pic>
        <p:nvPicPr>
          <p:cNvPr id="7" name="Picture 3"/>
          <p:cNvPicPr>
            <a:picLocks noChangeAspect="1" noChangeArrowheads="1"/>
          </p:cNvPicPr>
          <p:nvPr/>
        </p:nvPicPr>
        <p:blipFill>
          <a:blip r:embed="rId2" cstate="print"/>
          <a:srcRect/>
          <a:stretch>
            <a:fillRect/>
          </a:stretch>
        </p:blipFill>
        <p:spPr bwMode="auto">
          <a:xfrm>
            <a:off x="317711" y="4191000"/>
            <a:ext cx="2708856" cy="1443037"/>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3126260" y="4191000"/>
            <a:ext cx="2645569" cy="1443037"/>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6096000" y="4191000"/>
            <a:ext cx="2730289" cy="174435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05562" y="3571875"/>
            <a:ext cx="2705100" cy="1981200"/>
          </a:xfrm>
          <a:prstGeom prst="rect">
            <a:avLst/>
          </a:prstGeom>
        </p:spPr>
      </p:pic>
      <p:sp>
        <p:nvSpPr>
          <p:cNvPr id="146434" name="Rectangle 2"/>
          <p:cNvSpPr>
            <a:spLocks noGrp="1" noChangeArrowheads="1"/>
          </p:cNvSpPr>
          <p:nvPr>
            <p:ph type="title" idx="4294967295"/>
          </p:nvPr>
        </p:nvSpPr>
        <p:spPr>
          <a:xfrm>
            <a:off x="685800" y="0"/>
            <a:ext cx="7772400" cy="1143000"/>
          </a:xfrm>
          <a:extLst/>
        </p:spPr>
        <p:txBody>
          <a:bodyPr rtlCol="0">
            <a:normAutofit fontScale="90000"/>
          </a:bodyPr>
          <a:lstStyle/>
          <a:p>
            <a:pPr fontAlgn="auto">
              <a:spcAft>
                <a:spcPts val="0"/>
              </a:spcAft>
              <a:defRPr/>
            </a:pPr>
            <a:r>
              <a:rPr lang="en-US" sz="4000" dirty="0" smtClean="0">
                <a:solidFill>
                  <a:schemeClr val="bg1"/>
                </a:solidFill>
              </a:rPr>
              <a:t>A Heterozygous Cross Showing</a:t>
            </a:r>
            <a:br>
              <a:rPr lang="en-US" sz="4000" dirty="0" smtClean="0">
                <a:solidFill>
                  <a:schemeClr val="bg1"/>
                </a:solidFill>
              </a:rPr>
            </a:br>
            <a:r>
              <a:rPr lang="en-US" sz="4000" dirty="0" smtClean="0">
                <a:solidFill>
                  <a:schemeClr val="bg1"/>
                </a:solidFill>
              </a:rPr>
              <a:t>Codominance</a:t>
            </a:r>
          </a:p>
        </p:txBody>
      </p:sp>
      <p:sp>
        <p:nvSpPr>
          <p:cNvPr id="79874" name="Rectangle 3"/>
          <p:cNvSpPr>
            <a:spLocks noGrp="1" noChangeArrowheads="1"/>
          </p:cNvSpPr>
          <p:nvPr>
            <p:ph type="body" idx="4294967295"/>
          </p:nvPr>
        </p:nvSpPr>
        <p:spPr>
          <a:xfrm>
            <a:off x="381000" y="1066800"/>
            <a:ext cx="8763000" cy="5562600"/>
          </a:xfrm>
        </p:spPr>
        <p:txBody>
          <a:bodyPr/>
          <a:lstStyle/>
          <a:p>
            <a:pPr>
              <a:buFontTx/>
              <a:buChar char="•"/>
            </a:pPr>
            <a:r>
              <a:rPr lang="en-US" sz="2400" dirty="0" smtClean="0">
                <a:solidFill>
                  <a:schemeClr val="bg1"/>
                </a:solidFill>
                <a:latin typeface="Comic Sans MS" panose="030F0702030302020204" pitchFamily="66" charset="0"/>
              </a:rPr>
              <a:t>Because neither trait is recessive, we represent both alleles as a capital letter. We also have to use a big letter I because there are other blood types besides A and B.</a:t>
            </a:r>
          </a:p>
          <a:p>
            <a:pPr>
              <a:buFontTx/>
              <a:buNone/>
            </a:pPr>
            <a:r>
              <a:rPr lang="en-US" sz="2400" dirty="0" smtClean="0">
                <a:latin typeface="Comic Sans MS" panose="030F0702030302020204" pitchFamily="66" charset="0"/>
              </a:rPr>
              <a:t>                 	    </a:t>
            </a:r>
            <a:r>
              <a:rPr lang="en-US" sz="2400" dirty="0" smtClean="0">
                <a:solidFill>
                  <a:schemeClr val="bg1"/>
                </a:solidFill>
                <a:latin typeface="Comic Sans MS" panose="030F0702030302020204" pitchFamily="66" charset="0"/>
              </a:rPr>
              <a:t>Let’s cross 2 people who have blood type AB.  				(I</a:t>
            </a:r>
            <a:r>
              <a:rPr lang="en-US" sz="2400" baseline="30000" dirty="0" smtClean="0">
                <a:solidFill>
                  <a:schemeClr val="bg1"/>
                </a:solidFill>
                <a:latin typeface="Comic Sans MS" panose="030F0702030302020204" pitchFamily="66" charset="0"/>
              </a:rPr>
              <a:t>A</a:t>
            </a:r>
            <a:r>
              <a:rPr lang="en-US" sz="2400" dirty="0" smtClean="0">
                <a:solidFill>
                  <a:schemeClr val="bg1"/>
                </a:solidFill>
                <a:latin typeface="Comic Sans MS" panose="030F0702030302020204" pitchFamily="66" charset="0"/>
              </a:rPr>
              <a:t>I</a:t>
            </a:r>
            <a:r>
              <a:rPr lang="en-US" sz="2400" baseline="30000" dirty="0" smtClean="0">
                <a:solidFill>
                  <a:schemeClr val="bg1"/>
                </a:solidFill>
                <a:latin typeface="Comic Sans MS" panose="030F0702030302020204" pitchFamily="66" charset="0"/>
              </a:rPr>
              <a:t>B</a:t>
            </a:r>
            <a:r>
              <a:rPr lang="en-US" sz="2400" dirty="0" smtClean="0">
                <a:solidFill>
                  <a:schemeClr val="bg1"/>
                </a:solidFill>
                <a:latin typeface="Comic Sans MS" panose="030F0702030302020204" pitchFamily="66" charset="0"/>
              </a:rPr>
              <a:t> X </a:t>
            </a:r>
            <a:r>
              <a:rPr lang="en-US" sz="2400" dirty="0">
                <a:solidFill>
                  <a:schemeClr val="bg1"/>
                </a:solidFill>
                <a:latin typeface="Comic Sans MS" panose="030F0702030302020204" pitchFamily="66" charset="0"/>
              </a:rPr>
              <a:t>I</a:t>
            </a:r>
            <a:r>
              <a:rPr lang="en-US" sz="2400" baseline="30000" dirty="0">
                <a:solidFill>
                  <a:schemeClr val="bg1"/>
                </a:solidFill>
                <a:latin typeface="Comic Sans MS" panose="030F0702030302020204" pitchFamily="66" charset="0"/>
              </a:rPr>
              <a:t>A</a:t>
            </a:r>
            <a:r>
              <a:rPr lang="en-US" sz="2400" dirty="0">
                <a:solidFill>
                  <a:schemeClr val="bg1"/>
                </a:solidFill>
                <a:latin typeface="Comic Sans MS" panose="030F0702030302020204" pitchFamily="66" charset="0"/>
              </a:rPr>
              <a:t>I</a:t>
            </a:r>
            <a:r>
              <a:rPr lang="en-US" sz="2400" baseline="30000" dirty="0">
                <a:solidFill>
                  <a:schemeClr val="bg1"/>
                </a:solidFill>
                <a:latin typeface="Comic Sans MS" panose="030F0702030302020204" pitchFamily="66" charset="0"/>
              </a:rPr>
              <a:t>B</a:t>
            </a:r>
            <a:r>
              <a:rPr lang="en-US" sz="2400" dirty="0" smtClean="0">
                <a:solidFill>
                  <a:schemeClr val="bg1"/>
                </a:solidFill>
                <a:latin typeface="Comic Sans MS" panose="030F0702030302020204" pitchFamily="66" charset="0"/>
              </a:rPr>
              <a:t>)</a:t>
            </a:r>
          </a:p>
        </p:txBody>
      </p:sp>
      <p:pic>
        <p:nvPicPr>
          <p:cNvPr id="146460" name="Picture 28"/>
          <p:cNvPicPr>
            <a:picLocks noChangeAspect="1" noChangeArrowheads="1"/>
          </p:cNvPicPr>
          <p:nvPr/>
        </p:nvPicPr>
        <p:blipFill>
          <a:blip r:embed="rId3"/>
          <a:srcRect/>
          <a:stretch>
            <a:fillRect/>
          </a:stretch>
        </p:blipFill>
        <p:spPr bwMode="auto">
          <a:xfrm>
            <a:off x="6467473" y="4410073"/>
            <a:ext cx="628650" cy="285750"/>
          </a:xfrm>
          <a:prstGeom prst="rect">
            <a:avLst/>
          </a:prstGeom>
          <a:noFill/>
          <a:ln w="9525">
            <a:noFill/>
            <a:miter lim="800000"/>
            <a:headEnd/>
            <a:tailEnd/>
          </a:ln>
        </p:spPr>
      </p:pic>
      <p:pic>
        <p:nvPicPr>
          <p:cNvPr id="146461" name="Picture 29"/>
          <p:cNvPicPr>
            <a:picLocks noChangeAspect="1" noChangeArrowheads="1"/>
          </p:cNvPicPr>
          <p:nvPr/>
        </p:nvPicPr>
        <p:blipFill>
          <a:blip r:embed="rId4"/>
          <a:srcRect/>
          <a:stretch>
            <a:fillRect/>
          </a:stretch>
        </p:blipFill>
        <p:spPr bwMode="auto">
          <a:xfrm>
            <a:off x="6448424" y="4752974"/>
            <a:ext cx="628650" cy="304800"/>
          </a:xfrm>
          <a:prstGeom prst="rect">
            <a:avLst/>
          </a:prstGeom>
          <a:noFill/>
          <a:ln w="9525">
            <a:noFill/>
            <a:miter lim="800000"/>
            <a:headEnd/>
            <a:tailEnd/>
          </a:ln>
        </p:spPr>
      </p:pic>
      <p:pic>
        <p:nvPicPr>
          <p:cNvPr id="146462" name="Picture 30"/>
          <p:cNvPicPr>
            <a:picLocks noChangeAspect="1" noChangeArrowheads="1"/>
          </p:cNvPicPr>
          <p:nvPr/>
        </p:nvPicPr>
        <p:blipFill>
          <a:blip r:embed="rId5"/>
          <a:srcRect/>
          <a:stretch>
            <a:fillRect/>
          </a:stretch>
        </p:blipFill>
        <p:spPr bwMode="auto">
          <a:xfrm>
            <a:off x="6448424" y="5186361"/>
            <a:ext cx="628650" cy="276225"/>
          </a:xfrm>
          <a:prstGeom prst="rect">
            <a:avLst/>
          </a:prstGeom>
          <a:noFill/>
          <a:ln w="9525">
            <a:noFill/>
            <a:miter lim="800000"/>
            <a:headEnd/>
            <a:tailEnd/>
          </a:ln>
        </p:spPr>
      </p:pic>
      <p:pic>
        <p:nvPicPr>
          <p:cNvPr id="3" name="Picture 2"/>
          <p:cNvPicPr>
            <a:picLocks noChangeAspect="1"/>
          </p:cNvPicPr>
          <p:nvPr/>
        </p:nvPicPr>
        <p:blipFill>
          <a:blip r:embed="rId6"/>
          <a:stretch>
            <a:fillRect/>
          </a:stretch>
        </p:blipFill>
        <p:spPr>
          <a:xfrm>
            <a:off x="0" y="2209800"/>
            <a:ext cx="2514600" cy="1060977"/>
          </a:xfrm>
          <a:prstGeom prst="rect">
            <a:avLst/>
          </a:prstGeom>
        </p:spPr>
      </p:pic>
      <p:pic>
        <p:nvPicPr>
          <p:cNvPr id="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2343" y="3124201"/>
            <a:ext cx="3942730" cy="373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 name="Text Box 7"/>
          <p:cNvSpPr txBox="1">
            <a:spLocks noChangeArrowheads="1"/>
          </p:cNvSpPr>
          <p:nvPr/>
        </p:nvSpPr>
        <p:spPr bwMode="auto">
          <a:xfrm>
            <a:off x="3733800" y="3370729"/>
            <a:ext cx="457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buClrTx/>
              <a:buFontTx/>
              <a:buNone/>
            </a:pPr>
            <a:r>
              <a:rPr lang="en-US" sz="2000" b="1" dirty="0">
                <a:solidFill>
                  <a:srgbClr val="161616"/>
                </a:solidFill>
                <a:latin typeface="Comic Sans MS" pitchFamily="66" charset="0"/>
              </a:rPr>
              <a:t>I</a:t>
            </a:r>
            <a:r>
              <a:rPr lang="en-US" sz="2000" b="1" baseline="30000" dirty="0">
                <a:solidFill>
                  <a:srgbClr val="161616"/>
                </a:solidFill>
                <a:latin typeface="Comic Sans MS" pitchFamily="66" charset="0"/>
              </a:rPr>
              <a:t>A</a:t>
            </a:r>
            <a:endParaRPr lang="en-US" sz="2000" b="1" dirty="0">
              <a:solidFill>
                <a:srgbClr val="161616"/>
              </a:solidFill>
            </a:endParaRPr>
          </a:p>
        </p:txBody>
      </p:sp>
      <p:sp>
        <p:nvSpPr>
          <p:cNvPr id="28" name="Text Box 8"/>
          <p:cNvSpPr txBox="1">
            <a:spLocks noChangeArrowheads="1"/>
          </p:cNvSpPr>
          <p:nvPr/>
        </p:nvSpPr>
        <p:spPr bwMode="auto">
          <a:xfrm>
            <a:off x="5323857" y="3370729"/>
            <a:ext cx="457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lvl="0">
              <a:buClrTx/>
              <a:tabLst/>
            </a:pPr>
            <a:r>
              <a:rPr lang="en-US" sz="2000" b="1" dirty="0">
                <a:solidFill>
                  <a:srgbClr val="161616"/>
                </a:solidFill>
                <a:latin typeface="Comic Sans MS" pitchFamily="66" charset="0"/>
              </a:rPr>
              <a:t>I</a:t>
            </a:r>
            <a:r>
              <a:rPr lang="en-US" sz="2000" b="1" baseline="30000" dirty="0">
                <a:solidFill>
                  <a:srgbClr val="161616"/>
                </a:solidFill>
                <a:latin typeface="Comic Sans MS" pitchFamily="66" charset="0"/>
              </a:rPr>
              <a:t>B</a:t>
            </a:r>
            <a:endParaRPr lang="en-US" sz="2000" b="1" dirty="0">
              <a:solidFill>
                <a:srgbClr val="161616"/>
              </a:solidFill>
              <a:latin typeface="Comic Sans MS" pitchFamily="66" charset="0"/>
            </a:endParaRPr>
          </a:p>
        </p:txBody>
      </p:sp>
      <p:sp>
        <p:nvSpPr>
          <p:cNvPr id="29" name="Text Box 9"/>
          <p:cNvSpPr txBox="1">
            <a:spLocks noChangeArrowheads="1"/>
          </p:cNvSpPr>
          <p:nvPr/>
        </p:nvSpPr>
        <p:spPr bwMode="auto">
          <a:xfrm>
            <a:off x="2667000" y="4274483"/>
            <a:ext cx="5334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buClrTx/>
              <a:buFontTx/>
              <a:buNone/>
            </a:pPr>
            <a:r>
              <a:rPr lang="en-US" sz="2000" b="1" dirty="0">
                <a:solidFill>
                  <a:srgbClr val="161616"/>
                </a:solidFill>
                <a:latin typeface="Comic Sans MS" pitchFamily="66" charset="0"/>
              </a:rPr>
              <a:t>I</a:t>
            </a:r>
            <a:r>
              <a:rPr lang="en-US" sz="2000" b="1" baseline="30000" dirty="0">
                <a:solidFill>
                  <a:srgbClr val="161616"/>
                </a:solidFill>
                <a:latin typeface="Comic Sans MS" pitchFamily="66" charset="0"/>
              </a:rPr>
              <a:t>A</a:t>
            </a:r>
            <a:endParaRPr lang="en-US" sz="2000" b="1" dirty="0">
              <a:solidFill>
                <a:srgbClr val="161616"/>
              </a:solidFill>
            </a:endParaRPr>
          </a:p>
        </p:txBody>
      </p:sp>
      <p:sp>
        <p:nvSpPr>
          <p:cNvPr id="30" name="Text Box 10"/>
          <p:cNvSpPr txBox="1">
            <a:spLocks noChangeArrowheads="1"/>
          </p:cNvSpPr>
          <p:nvPr/>
        </p:nvSpPr>
        <p:spPr bwMode="auto">
          <a:xfrm>
            <a:off x="2705100" y="5827056"/>
            <a:ext cx="6096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lvl="0">
              <a:buClrTx/>
              <a:tabLst/>
            </a:pPr>
            <a:r>
              <a:rPr lang="en-US" sz="2000" b="1" dirty="0">
                <a:solidFill>
                  <a:srgbClr val="161616"/>
                </a:solidFill>
                <a:latin typeface="Comic Sans MS" pitchFamily="66" charset="0"/>
              </a:rPr>
              <a:t>I</a:t>
            </a:r>
            <a:r>
              <a:rPr lang="en-US" sz="2000" b="1" baseline="30000" dirty="0">
                <a:solidFill>
                  <a:srgbClr val="161616"/>
                </a:solidFill>
                <a:latin typeface="Comic Sans MS" pitchFamily="66" charset="0"/>
              </a:rPr>
              <a:t>B</a:t>
            </a:r>
            <a:endParaRPr lang="en-US" sz="2000" b="1" dirty="0">
              <a:solidFill>
                <a:srgbClr val="161616"/>
              </a:solidFill>
              <a:latin typeface="Comic Sans MS" pitchFamily="66" charset="0"/>
            </a:endParaRPr>
          </a:p>
        </p:txBody>
      </p:sp>
      <p:sp>
        <p:nvSpPr>
          <p:cNvPr id="31" name="Text Box 11"/>
          <p:cNvSpPr txBox="1">
            <a:spLocks noChangeArrowheads="1"/>
          </p:cNvSpPr>
          <p:nvPr/>
        </p:nvSpPr>
        <p:spPr bwMode="auto">
          <a:xfrm>
            <a:off x="3219448" y="3763348"/>
            <a:ext cx="16764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buClrTx/>
              <a:buFontTx/>
              <a:buNone/>
            </a:pPr>
            <a:r>
              <a:rPr lang="en-US" sz="3200" b="1" dirty="0" smtClean="0">
                <a:solidFill>
                  <a:srgbClr val="161616"/>
                </a:solidFill>
                <a:latin typeface="Comic Sans MS" pitchFamily="66" charset="0"/>
              </a:rPr>
              <a:t>I</a:t>
            </a:r>
            <a:r>
              <a:rPr lang="en-US" sz="3200" b="1" baseline="30000" dirty="0" smtClean="0">
                <a:solidFill>
                  <a:srgbClr val="161616"/>
                </a:solidFill>
                <a:latin typeface="Comic Sans MS" pitchFamily="66" charset="0"/>
              </a:rPr>
              <a:t>A</a:t>
            </a:r>
            <a:r>
              <a:rPr lang="en-US" sz="3200" b="1" dirty="0" smtClean="0">
                <a:solidFill>
                  <a:srgbClr val="161616"/>
                </a:solidFill>
                <a:latin typeface="Comic Sans MS" pitchFamily="66" charset="0"/>
                <a:ea typeface="SimSun" charset="-122"/>
              </a:rPr>
              <a:t>I</a:t>
            </a:r>
            <a:r>
              <a:rPr lang="en-US" sz="3200" b="1" baseline="30000" dirty="0" smtClean="0">
                <a:solidFill>
                  <a:srgbClr val="161616"/>
                </a:solidFill>
                <a:latin typeface="Comic Sans MS" pitchFamily="66" charset="0"/>
                <a:ea typeface="SimSun" charset="-122"/>
              </a:rPr>
              <a:t>A</a:t>
            </a:r>
            <a:endParaRPr lang="en-US" b="1" dirty="0">
              <a:solidFill>
                <a:srgbClr val="161616"/>
              </a:solidFill>
              <a:latin typeface="Comic Sans MS" pitchFamily="66" charset="0"/>
            </a:endParaRPr>
          </a:p>
        </p:txBody>
      </p:sp>
      <p:sp>
        <p:nvSpPr>
          <p:cNvPr id="32" name="Text Box 11"/>
          <p:cNvSpPr txBox="1">
            <a:spLocks noChangeArrowheads="1"/>
          </p:cNvSpPr>
          <p:nvPr/>
        </p:nvSpPr>
        <p:spPr bwMode="auto">
          <a:xfrm>
            <a:off x="3219448" y="4860627"/>
            <a:ext cx="16764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buClrTx/>
              <a:buFontTx/>
              <a:buNone/>
            </a:pPr>
            <a:r>
              <a:rPr lang="en-US" b="1" dirty="0" smtClean="0">
                <a:solidFill>
                  <a:srgbClr val="161616"/>
                </a:solidFill>
              </a:rPr>
              <a:t>Type A</a:t>
            </a:r>
          </a:p>
        </p:txBody>
      </p:sp>
      <p:sp>
        <p:nvSpPr>
          <p:cNvPr id="33" name="Text Box 12"/>
          <p:cNvSpPr txBox="1">
            <a:spLocks noChangeArrowheads="1"/>
          </p:cNvSpPr>
          <p:nvPr/>
        </p:nvSpPr>
        <p:spPr bwMode="auto">
          <a:xfrm>
            <a:off x="4752357" y="3720486"/>
            <a:ext cx="16002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lvl="0">
              <a:buClrTx/>
              <a:tabLst/>
            </a:pPr>
            <a:r>
              <a:rPr lang="en-US" sz="3200" b="1" dirty="0" smtClean="0">
                <a:solidFill>
                  <a:srgbClr val="161616"/>
                </a:solidFill>
                <a:latin typeface="Comic Sans MS" pitchFamily="66" charset="0"/>
              </a:rPr>
              <a:t>I</a:t>
            </a:r>
            <a:r>
              <a:rPr lang="en-US" sz="3200" b="1" baseline="30000" dirty="0" smtClean="0">
                <a:solidFill>
                  <a:srgbClr val="161616"/>
                </a:solidFill>
                <a:latin typeface="Comic Sans MS" pitchFamily="66" charset="0"/>
              </a:rPr>
              <a:t>A</a:t>
            </a:r>
            <a:r>
              <a:rPr lang="en-US" sz="3200" b="1" dirty="0" smtClean="0">
                <a:solidFill>
                  <a:srgbClr val="161616"/>
                </a:solidFill>
                <a:latin typeface="Comic Sans MS" pitchFamily="66" charset="0"/>
              </a:rPr>
              <a:t>I</a:t>
            </a:r>
            <a:r>
              <a:rPr lang="en-US" sz="3200" b="1" baseline="30000" dirty="0" smtClean="0">
                <a:solidFill>
                  <a:srgbClr val="161616"/>
                </a:solidFill>
                <a:latin typeface="Comic Sans MS" pitchFamily="66" charset="0"/>
              </a:rPr>
              <a:t>B</a:t>
            </a:r>
            <a:endParaRPr lang="en-US" sz="3200" b="1" dirty="0">
              <a:solidFill>
                <a:srgbClr val="161616"/>
              </a:solidFill>
              <a:latin typeface="Comic Sans MS" pitchFamily="66" charset="0"/>
            </a:endParaRPr>
          </a:p>
        </p:txBody>
      </p:sp>
      <p:sp>
        <p:nvSpPr>
          <p:cNvPr id="34" name="Text Box 12"/>
          <p:cNvSpPr txBox="1">
            <a:spLocks noChangeArrowheads="1"/>
          </p:cNvSpPr>
          <p:nvPr/>
        </p:nvSpPr>
        <p:spPr bwMode="auto">
          <a:xfrm>
            <a:off x="4678536" y="4817765"/>
            <a:ext cx="16002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buClrTx/>
              <a:buFontTx/>
              <a:buNone/>
            </a:pPr>
            <a:r>
              <a:rPr lang="en-US" b="1" dirty="0" smtClean="0">
                <a:solidFill>
                  <a:srgbClr val="161616"/>
                </a:solidFill>
              </a:rPr>
              <a:t>Type AB</a:t>
            </a:r>
            <a:endParaRPr lang="en-US" b="1" dirty="0">
              <a:solidFill>
                <a:srgbClr val="161616"/>
              </a:solidFill>
            </a:endParaRPr>
          </a:p>
        </p:txBody>
      </p:sp>
      <p:sp>
        <p:nvSpPr>
          <p:cNvPr id="35" name="Text Box 13"/>
          <p:cNvSpPr txBox="1">
            <a:spLocks noChangeArrowheads="1"/>
          </p:cNvSpPr>
          <p:nvPr/>
        </p:nvSpPr>
        <p:spPr bwMode="auto">
          <a:xfrm>
            <a:off x="3281363" y="5264706"/>
            <a:ext cx="1447800" cy="10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lvl="0">
              <a:buClrTx/>
              <a:tabLst/>
            </a:pPr>
            <a:r>
              <a:rPr lang="en-US" sz="3200" b="1" dirty="0">
                <a:solidFill>
                  <a:srgbClr val="161616"/>
                </a:solidFill>
                <a:latin typeface="Comic Sans MS" pitchFamily="66" charset="0"/>
              </a:rPr>
              <a:t>I</a:t>
            </a:r>
            <a:r>
              <a:rPr lang="en-US" sz="3200" b="1" baseline="30000" dirty="0">
                <a:solidFill>
                  <a:srgbClr val="161616"/>
                </a:solidFill>
                <a:latin typeface="Comic Sans MS" pitchFamily="66" charset="0"/>
              </a:rPr>
              <a:t>A</a:t>
            </a:r>
            <a:r>
              <a:rPr lang="en-US" sz="3200" b="1" dirty="0" smtClean="0">
                <a:solidFill>
                  <a:srgbClr val="161616"/>
                </a:solidFill>
                <a:latin typeface="Comic Sans MS" pitchFamily="66" charset="0"/>
              </a:rPr>
              <a:t>I</a:t>
            </a:r>
            <a:r>
              <a:rPr lang="en-US" sz="3200" b="1" baseline="30000" dirty="0" smtClean="0">
                <a:solidFill>
                  <a:srgbClr val="161616"/>
                </a:solidFill>
                <a:latin typeface="Comic Sans MS" pitchFamily="66" charset="0"/>
              </a:rPr>
              <a:t>B</a:t>
            </a:r>
            <a:endParaRPr lang="en-US" sz="3200" b="1" dirty="0">
              <a:solidFill>
                <a:srgbClr val="161616"/>
              </a:solidFill>
              <a:latin typeface="Comic Sans MS" pitchFamily="66" charset="0"/>
            </a:endParaRPr>
          </a:p>
          <a:p>
            <a:pPr>
              <a:buClrTx/>
              <a:buFontTx/>
              <a:buNone/>
            </a:pPr>
            <a:endParaRPr lang="en-US" sz="3200" b="1" dirty="0">
              <a:solidFill>
                <a:srgbClr val="161616"/>
              </a:solidFill>
            </a:endParaRPr>
          </a:p>
        </p:txBody>
      </p:sp>
      <p:sp>
        <p:nvSpPr>
          <p:cNvPr id="36" name="Text Box 13"/>
          <p:cNvSpPr txBox="1">
            <a:spLocks noChangeArrowheads="1"/>
          </p:cNvSpPr>
          <p:nvPr/>
        </p:nvSpPr>
        <p:spPr bwMode="auto">
          <a:xfrm>
            <a:off x="3178347" y="6312259"/>
            <a:ext cx="1447800" cy="9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buClrTx/>
            </a:pPr>
            <a:r>
              <a:rPr lang="en-US" b="1" dirty="0" smtClean="0">
                <a:solidFill>
                  <a:srgbClr val="161616"/>
                </a:solidFill>
              </a:rPr>
              <a:t>Type AB</a:t>
            </a:r>
          </a:p>
          <a:p>
            <a:pPr>
              <a:buClrTx/>
              <a:buFontTx/>
              <a:buNone/>
            </a:pPr>
            <a:endParaRPr lang="en-US" sz="3200" b="1" dirty="0">
              <a:solidFill>
                <a:srgbClr val="161616"/>
              </a:solidFill>
            </a:endParaRPr>
          </a:p>
        </p:txBody>
      </p:sp>
      <p:sp>
        <p:nvSpPr>
          <p:cNvPr id="37" name="Text Box 14"/>
          <p:cNvSpPr txBox="1">
            <a:spLocks noChangeArrowheads="1"/>
          </p:cNvSpPr>
          <p:nvPr/>
        </p:nvSpPr>
        <p:spPr bwMode="auto">
          <a:xfrm>
            <a:off x="4600575" y="5293406"/>
            <a:ext cx="13716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lvl="0">
              <a:buClrTx/>
            </a:pPr>
            <a:r>
              <a:rPr lang="en-US" sz="3200" b="1" dirty="0" smtClean="0">
                <a:solidFill>
                  <a:srgbClr val="161616"/>
                </a:solidFill>
                <a:latin typeface="Comic Sans MS" pitchFamily="66" charset="0"/>
              </a:rPr>
              <a:t>I</a:t>
            </a:r>
            <a:r>
              <a:rPr lang="en-US" sz="3200" b="1" baseline="30000" dirty="0" smtClean="0">
                <a:solidFill>
                  <a:srgbClr val="161616"/>
                </a:solidFill>
                <a:latin typeface="Comic Sans MS" pitchFamily="66" charset="0"/>
              </a:rPr>
              <a:t>B</a:t>
            </a:r>
            <a:r>
              <a:rPr lang="en-US" sz="3200" b="1" dirty="0" smtClean="0">
                <a:solidFill>
                  <a:srgbClr val="161616"/>
                </a:solidFill>
                <a:latin typeface="Comic Sans MS" pitchFamily="66" charset="0"/>
              </a:rPr>
              <a:t>I</a:t>
            </a:r>
            <a:r>
              <a:rPr lang="en-US" sz="3200" b="1" baseline="30000" dirty="0" smtClean="0">
                <a:solidFill>
                  <a:srgbClr val="161616"/>
                </a:solidFill>
                <a:latin typeface="Comic Sans MS" pitchFamily="66" charset="0"/>
              </a:rPr>
              <a:t>B</a:t>
            </a:r>
            <a:endParaRPr lang="en-US" sz="3200" b="1" dirty="0">
              <a:solidFill>
                <a:srgbClr val="161616"/>
              </a:solidFill>
              <a:latin typeface="Comic Sans MS" pitchFamily="66" charset="0"/>
            </a:endParaRPr>
          </a:p>
        </p:txBody>
      </p:sp>
      <p:sp>
        <p:nvSpPr>
          <p:cNvPr id="38" name="Text Box 14"/>
          <p:cNvSpPr txBox="1">
            <a:spLocks noChangeArrowheads="1"/>
          </p:cNvSpPr>
          <p:nvPr/>
        </p:nvSpPr>
        <p:spPr bwMode="auto">
          <a:xfrm>
            <a:off x="4730921" y="6353336"/>
            <a:ext cx="13716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buClrTx/>
              <a:buFontTx/>
              <a:buNone/>
            </a:pPr>
            <a:r>
              <a:rPr lang="en-US" b="1" dirty="0" smtClean="0">
                <a:solidFill>
                  <a:srgbClr val="161616"/>
                </a:solidFill>
              </a:rPr>
              <a:t>Type B</a:t>
            </a:r>
            <a:endParaRPr lang="en-US" b="1" dirty="0">
              <a:solidFill>
                <a:srgbClr val="161616"/>
              </a:solidFill>
            </a:endParaRPr>
          </a:p>
        </p:txBody>
      </p:sp>
      <p:pic>
        <p:nvPicPr>
          <p:cNvPr id="39" name="Picture 3"/>
          <p:cNvPicPr>
            <a:picLocks noChangeAspect="1" noChangeArrowheads="1"/>
          </p:cNvPicPr>
          <p:nvPr/>
        </p:nvPicPr>
        <p:blipFill>
          <a:blip r:embed="rId8" cstate="print"/>
          <a:srcRect/>
          <a:stretch>
            <a:fillRect/>
          </a:stretch>
        </p:blipFill>
        <p:spPr bwMode="auto">
          <a:xfrm>
            <a:off x="3224211" y="4264656"/>
            <a:ext cx="1185863" cy="631722"/>
          </a:xfrm>
          <a:prstGeom prst="rect">
            <a:avLst/>
          </a:prstGeom>
          <a:noFill/>
          <a:ln w="9525">
            <a:noFill/>
            <a:miter lim="800000"/>
            <a:headEnd/>
            <a:tailEnd/>
          </a:ln>
        </p:spPr>
      </p:pic>
      <p:pic>
        <p:nvPicPr>
          <p:cNvPr id="40" name="Picture 5"/>
          <p:cNvPicPr>
            <a:picLocks noChangeAspect="1" noChangeArrowheads="1"/>
          </p:cNvPicPr>
          <p:nvPr/>
        </p:nvPicPr>
        <p:blipFill>
          <a:blip r:embed="rId9" cstate="print"/>
          <a:srcRect/>
          <a:stretch>
            <a:fillRect/>
          </a:stretch>
        </p:blipFill>
        <p:spPr bwMode="auto">
          <a:xfrm>
            <a:off x="4810642" y="4193695"/>
            <a:ext cx="1132341" cy="723441"/>
          </a:xfrm>
          <a:prstGeom prst="rect">
            <a:avLst/>
          </a:prstGeom>
          <a:noFill/>
          <a:ln w="9525">
            <a:noFill/>
            <a:miter lim="800000"/>
            <a:headEnd/>
            <a:tailEnd/>
          </a:ln>
        </p:spPr>
      </p:pic>
      <p:pic>
        <p:nvPicPr>
          <p:cNvPr id="41" name="Picture 5"/>
          <p:cNvPicPr>
            <a:picLocks noChangeAspect="1" noChangeArrowheads="1"/>
          </p:cNvPicPr>
          <p:nvPr/>
        </p:nvPicPr>
        <p:blipFill>
          <a:blip r:embed="rId9" cstate="print"/>
          <a:srcRect/>
          <a:stretch>
            <a:fillRect/>
          </a:stretch>
        </p:blipFill>
        <p:spPr bwMode="auto">
          <a:xfrm>
            <a:off x="3405189" y="5735660"/>
            <a:ext cx="1059038" cy="676608"/>
          </a:xfrm>
          <a:prstGeom prst="rect">
            <a:avLst/>
          </a:prstGeom>
          <a:noFill/>
          <a:ln w="9525">
            <a:noFill/>
            <a:miter lim="800000"/>
            <a:headEnd/>
            <a:tailEnd/>
          </a:ln>
        </p:spPr>
      </p:pic>
      <p:pic>
        <p:nvPicPr>
          <p:cNvPr id="42" name="Picture 4"/>
          <p:cNvPicPr>
            <a:picLocks noChangeAspect="1" noChangeArrowheads="1"/>
          </p:cNvPicPr>
          <p:nvPr/>
        </p:nvPicPr>
        <p:blipFill>
          <a:blip r:embed="rId10" cstate="print"/>
          <a:srcRect/>
          <a:stretch>
            <a:fillRect/>
          </a:stretch>
        </p:blipFill>
        <p:spPr bwMode="auto">
          <a:xfrm>
            <a:off x="4842846" y="5834795"/>
            <a:ext cx="1170958" cy="6387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additive="repl">
                                        <p:cTn id="6" dur="1" fill="hold">
                                          <p:stCondLst>
                                            <p:cond delay="0"/>
                                          </p:stCondLst>
                                        </p:cTn>
                                        <p:tgtEl>
                                          <p:spTgt spid="26"/>
                                        </p:tgtEl>
                                        <p:attrNameLst>
                                          <p:attrName>style.visibility</p:attrName>
                                        </p:attrNameLst>
                                      </p:cBhvr>
                                      <p:to>
                                        <p:strVal val="visible"/>
                                      </p:to>
                                    </p:set>
                                    <p:anim calcmode="lin" valueType="num">
                                      <p:cBhvr additive="repl">
                                        <p:cTn id="7" dur="2000" fill="hold"/>
                                        <p:tgtEl>
                                          <p:spTgt spid="26"/>
                                        </p:tgtEl>
                                        <p:attrNameLst>
                                          <p:attrName>ppt_x</p:attrName>
                                        </p:attrNameLst>
                                      </p:cBhvr>
                                      <p:tavLst>
                                        <p:tav tm="100000">
                                          <p:val>
                                            <p:strVal val="1+#ppt_w/2"/>
                                          </p:val>
                                        </p:tav>
                                        <p:tav>
                                          <p:val>
                                            <p:strVal val="#ppt_x"/>
                                          </p:val>
                                        </p:tav>
                                      </p:tavLst>
                                    </p:anim>
                                    <p:anim calcmode="lin" valueType="num">
                                      <p:cBhvr additive="repl">
                                        <p:cTn id="8" dur="2000" fill="hold"/>
                                        <p:tgtEl>
                                          <p:spTgt spid="26"/>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additive="repl">
                                        <p:cTn id="12" dur="1" fill="hold">
                                          <p:stCondLst>
                                            <p:cond delay="0"/>
                                          </p:stCondLst>
                                        </p:cTn>
                                        <p:tgtEl>
                                          <p:spTgt spid="27"/>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29"/>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additive="repl">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additive="repl">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additive="repl">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additive="repl">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additive="repl">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additive="repl">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fill="hold" nodeType="clickEffect">
                                  <p:stCondLst>
                                    <p:cond delay="0"/>
                                  </p:stCondLst>
                                  <p:childTnLst>
                                    <p:set>
                                      <p:cBhvr additive="repl">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fill="hold" nodeType="clickEffect">
                                  <p:stCondLst>
                                    <p:cond delay="0"/>
                                  </p:stCondLst>
                                  <p:childTnLst>
                                    <p:set>
                                      <p:cBhvr additive="repl">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646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646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6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a:xfrm>
            <a:off x="304800" y="0"/>
            <a:ext cx="8610600" cy="1143000"/>
          </a:xfrm>
        </p:spPr>
        <p:txBody>
          <a:bodyPr/>
          <a:lstStyle/>
          <a:p>
            <a:r>
              <a:rPr lang="en-US" sz="3600" b="1" dirty="0" smtClean="0">
                <a:solidFill>
                  <a:schemeClr val="bg1"/>
                </a:solidFill>
              </a:rPr>
              <a:t>How can we tell the difference between incomplete dominance &amp; codominance? </a:t>
            </a:r>
            <a:endParaRPr lang="en-US" sz="3600" b="1" dirty="0" smtClean="0">
              <a:solidFill>
                <a:srgbClr val="66FF33"/>
              </a:solidFill>
            </a:endParaRPr>
          </a:p>
        </p:txBody>
      </p:sp>
      <p:sp>
        <p:nvSpPr>
          <p:cNvPr id="80898" name="Rectangle 3"/>
          <p:cNvSpPr>
            <a:spLocks noGrp="1" noChangeArrowheads="1"/>
          </p:cNvSpPr>
          <p:nvPr>
            <p:ph type="body" idx="4294967295"/>
          </p:nvPr>
        </p:nvSpPr>
        <p:spPr>
          <a:xfrm>
            <a:off x="0" y="1295400"/>
            <a:ext cx="9144000" cy="4648200"/>
          </a:xfrm>
        </p:spPr>
        <p:txBody>
          <a:bodyPr/>
          <a:lstStyle/>
          <a:p>
            <a:pPr>
              <a:spcBef>
                <a:spcPts val="0"/>
              </a:spcBef>
            </a:pPr>
            <a:r>
              <a:rPr lang="en-US" dirty="0" smtClean="0">
                <a:solidFill>
                  <a:schemeClr val="bg1"/>
                </a:solidFill>
              </a:rPr>
              <a:t>In </a:t>
            </a:r>
            <a:r>
              <a:rPr lang="en-US" dirty="0" smtClean="0">
                <a:solidFill>
                  <a:srgbClr val="92D050"/>
                </a:solidFill>
              </a:rPr>
              <a:t>codominant </a:t>
            </a:r>
            <a:r>
              <a:rPr lang="en-US" dirty="0" smtClean="0">
                <a:solidFill>
                  <a:schemeClr val="bg1"/>
                </a:solidFill>
              </a:rPr>
              <a:t>inheritance, </a:t>
            </a:r>
            <a:r>
              <a:rPr lang="en-US" dirty="0" smtClean="0">
                <a:solidFill>
                  <a:srgbClr val="92D050"/>
                </a:solidFill>
              </a:rPr>
              <a:t>BOTH</a:t>
            </a:r>
            <a:r>
              <a:rPr lang="en-US" dirty="0" smtClean="0">
                <a:solidFill>
                  <a:schemeClr val="bg1"/>
                </a:solidFill>
              </a:rPr>
              <a:t> of the traits are present in the </a:t>
            </a:r>
            <a:r>
              <a:rPr lang="en-US" dirty="0" smtClean="0">
                <a:solidFill>
                  <a:srgbClr val="92D050"/>
                </a:solidFill>
              </a:rPr>
              <a:t>heterozygote</a:t>
            </a:r>
            <a:endParaRPr lang="en-US" dirty="0" smtClean="0">
              <a:solidFill>
                <a:schemeClr val="bg1"/>
              </a:solidFill>
            </a:endParaRPr>
          </a:p>
          <a:p>
            <a:pPr>
              <a:spcBef>
                <a:spcPts val="0"/>
              </a:spcBef>
            </a:pPr>
            <a:r>
              <a:rPr lang="en-US" dirty="0" smtClean="0">
                <a:solidFill>
                  <a:schemeClr val="bg1"/>
                </a:solidFill>
              </a:rPr>
              <a:t>THINK! </a:t>
            </a:r>
            <a:r>
              <a:rPr lang="en-US" dirty="0" smtClean="0">
                <a:solidFill>
                  <a:srgbClr val="92D050"/>
                </a:solidFill>
              </a:rPr>
              <a:t>BOTH + AND  </a:t>
            </a:r>
            <a:r>
              <a:rPr lang="en-US" dirty="0" smtClean="0">
                <a:solidFill>
                  <a:schemeClr val="bg1"/>
                </a:solidFill>
              </a:rPr>
              <a:t>= </a:t>
            </a:r>
            <a:r>
              <a:rPr lang="en-US" dirty="0" smtClean="0">
                <a:solidFill>
                  <a:srgbClr val="92D050"/>
                </a:solidFill>
              </a:rPr>
              <a:t>codominant</a:t>
            </a:r>
            <a:endParaRPr lang="en-US" dirty="0" smtClean="0">
              <a:solidFill>
                <a:schemeClr val="bg1"/>
              </a:solidFill>
            </a:endParaRPr>
          </a:p>
          <a:p>
            <a:pPr>
              <a:spcBef>
                <a:spcPts val="0"/>
              </a:spcBef>
            </a:pPr>
            <a:r>
              <a:rPr lang="en-US" dirty="0" smtClean="0">
                <a:solidFill>
                  <a:schemeClr val="bg1"/>
                </a:solidFill>
              </a:rPr>
              <a:t>For example, </a:t>
            </a:r>
            <a:r>
              <a:rPr lang="en-US" dirty="0" smtClean="0">
                <a:solidFill>
                  <a:srgbClr val="92D050"/>
                </a:solidFill>
              </a:rPr>
              <a:t>blood type AB </a:t>
            </a:r>
            <a:r>
              <a:rPr lang="en-US" dirty="0" smtClean="0">
                <a:solidFill>
                  <a:schemeClr val="bg1"/>
                </a:solidFill>
              </a:rPr>
              <a:t>has </a:t>
            </a:r>
            <a:r>
              <a:rPr lang="en-US" dirty="0" smtClean="0">
                <a:solidFill>
                  <a:srgbClr val="92D050"/>
                </a:solidFill>
              </a:rPr>
              <a:t>BOTH</a:t>
            </a:r>
            <a:r>
              <a:rPr lang="en-US" dirty="0" smtClean="0">
                <a:solidFill>
                  <a:schemeClr val="bg1"/>
                </a:solidFill>
              </a:rPr>
              <a:t> A </a:t>
            </a:r>
            <a:r>
              <a:rPr lang="en-US" dirty="0" smtClean="0">
                <a:solidFill>
                  <a:srgbClr val="92D050"/>
                </a:solidFill>
              </a:rPr>
              <a:t>AND</a:t>
            </a:r>
            <a:r>
              <a:rPr lang="en-US" dirty="0" smtClean="0">
                <a:solidFill>
                  <a:schemeClr val="bg1"/>
                </a:solidFill>
              </a:rPr>
              <a:t> B type proteins.</a:t>
            </a:r>
          </a:p>
          <a:p>
            <a:pPr>
              <a:spcBef>
                <a:spcPts val="0"/>
              </a:spcBef>
            </a:pPr>
            <a:r>
              <a:rPr lang="en-US" dirty="0" smtClean="0">
                <a:solidFill>
                  <a:schemeClr val="bg1"/>
                </a:solidFill>
              </a:rPr>
              <a:t>In </a:t>
            </a:r>
            <a:r>
              <a:rPr lang="en-US" dirty="0" smtClean="0">
                <a:solidFill>
                  <a:srgbClr val="92D050"/>
                </a:solidFill>
              </a:rPr>
              <a:t>incomplete</a:t>
            </a:r>
            <a:r>
              <a:rPr lang="en-US" dirty="0" smtClean="0">
                <a:solidFill>
                  <a:schemeClr val="bg1"/>
                </a:solidFill>
              </a:rPr>
              <a:t> inheritance, </a:t>
            </a:r>
            <a:r>
              <a:rPr lang="en-US" dirty="0" smtClean="0">
                <a:solidFill>
                  <a:srgbClr val="92D050"/>
                </a:solidFill>
              </a:rPr>
              <a:t>NEITHER</a:t>
            </a:r>
            <a:r>
              <a:rPr lang="en-US" dirty="0" smtClean="0">
                <a:solidFill>
                  <a:schemeClr val="bg1"/>
                </a:solidFill>
              </a:rPr>
              <a:t> of the traits are present in the </a:t>
            </a:r>
            <a:r>
              <a:rPr lang="en-US" dirty="0" smtClean="0">
                <a:solidFill>
                  <a:srgbClr val="92D050"/>
                </a:solidFill>
              </a:rPr>
              <a:t>heterozygote</a:t>
            </a:r>
            <a:r>
              <a:rPr lang="en-US" dirty="0" smtClean="0">
                <a:solidFill>
                  <a:schemeClr val="bg1"/>
                </a:solidFill>
              </a:rPr>
              <a:t>. Instead, the heterozygote’s phenotype is in between.</a:t>
            </a:r>
          </a:p>
          <a:p>
            <a:pPr>
              <a:spcBef>
                <a:spcPts val="0"/>
              </a:spcBef>
            </a:pPr>
            <a:r>
              <a:rPr lang="en-US" dirty="0" smtClean="0">
                <a:solidFill>
                  <a:schemeClr val="bg1"/>
                </a:solidFill>
              </a:rPr>
              <a:t>THINK: </a:t>
            </a:r>
            <a:r>
              <a:rPr lang="en-US" dirty="0" smtClean="0">
                <a:solidFill>
                  <a:srgbClr val="92D050"/>
                </a:solidFill>
              </a:rPr>
              <a:t>In between </a:t>
            </a:r>
            <a:r>
              <a:rPr lang="en-US" dirty="0" smtClean="0">
                <a:solidFill>
                  <a:schemeClr val="bg1"/>
                </a:solidFill>
              </a:rPr>
              <a:t>= </a:t>
            </a:r>
            <a:r>
              <a:rPr lang="en-US" dirty="0" smtClean="0">
                <a:solidFill>
                  <a:srgbClr val="92D050"/>
                </a:solidFill>
              </a:rPr>
              <a:t>incomplete</a:t>
            </a:r>
          </a:p>
          <a:p>
            <a:pPr>
              <a:spcBef>
                <a:spcPts val="0"/>
              </a:spcBef>
            </a:pPr>
            <a:r>
              <a:rPr lang="en-US" dirty="0" smtClean="0">
                <a:solidFill>
                  <a:schemeClr val="bg1"/>
                </a:solidFill>
              </a:rPr>
              <a:t>For example, the color </a:t>
            </a:r>
            <a:r>
              <a:rPr lang="en-US" dirty="0" smtClean="0">
                <a:solidFill>
                  <a:srgbClr val="92D050"/>
                </a:solidFill>
              </a:rPr>
              <a:t>pink</a:t>
            </a:r>
            <a:r>
              <a:rPr lang="en-US" dirty="0" smtClean="0">
                <a:solidFill>
                  <a:schemeClr val="bg1"/>
                </a:solidFill>
              </a:rPr>
              <a:t> is </a:t>
            </a:r>
            <a:r>
              <a:rPr lang="en-US" dirty="0" smtClean="0">
                <a:solidFill>
                  <a:srgbClr val="92D050"/>
                </a:solidFill>
              </a:rPr>
              <a:t>in between </a:t>
            </a:r>
            <a:r>
              <a:rPr lang="en-US" dirty="0" smtClean="0">
                <a:solidFill>
                  <a:schemeClr val="bg1"/>
                </a:solidFill>
              </a:rPr>
              <a:t>red and white.</a:t>
            </a:r>
            <a:endParaRPr lang="en-US" dirty="0" smtClean="0">
              <a:solidFill>
                <a:srgbClr val="66FF33"/>
              </a:solidFill>
            </a:endParaRPr>
          </a:p>
          <a:p>
            <a:endParaRPr lang="en-US" dirty="0" smtClean="0"/>
          </a:p>
        </p:txBody>
      </p:sp>
    </p:spTree>
    <p:extLst>
      <p:ext uri="{BB962C8B-B14F-4D97-AF65-F5344CB8AC3E}">
        <p14:creationId xmlns:p14="http://schemas.microsoft.com/office/powerpoint/2010/main" val="35474002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idx="4294967295"/>
          </p:nvPr>
        </p:nvSpPr>
        <p:spPr>
          <a:xfrm>
            <a:off x="685800" y="152400"/>
            <a:ext cx="7772400" cy="1143000"/>
          </a:xfrm>
          <a:extLst/>
        </p:spPr>
        <p:txBody>
          <a:bodyPr rtlCol="0">
            <a:normAutofit fontScale="90000"/>
          </a:bodyPr>
          <a:lstStyle/>
          <a:p>
            <a:pPr fontAlgn="auto">
              <a:spcAft>
                <a:spcPts val="0"/>
              </a:spcAft>
              <a:defRPr/>
            </a:pPr>
            <a:r>
              <a:rPr lang="en-US" sz="4000" dirty="0" smtClean="0">
                <a:solidFill>
                  <a:schemeClr val="bg1"/>
                </a:solidFill>
              </a:rPr>
              <a:t>An Interesting Example: </a:t>
            </a:r>
            <a:br>
              <a:rPr lang="en-US" sz="4000" dirty="0" smtClean="0">
                <a:solidFill>
                  <a:schemeClr val="bg1"/>
                </a:solidFill>
              </a:rPr>
            </a:br>
            <a:r>
              <a:rPr lang="en-US" sz="4000" dirty="0" smtClean="0">
                <a:solidFill>
                  <a:srgbClr val="66FF33"/>
                </a:solidFill>
              </a:rPr>
              <a:t>Sex Linkage</a:t>
            </a:r>
          </a:p>
        </p:txBody>
      </p:sp>
      <p:sp>
        <p:nvSpPr>
          <p:cNvPr id="86018" name="Rectangle 3"/>
          <p:cNvSpPr>
            <a:spLocks noGrp="1" noChangeArrowheads="1"/>
          </p:cNvSpPr>
          <p:nvPr>
            <p:ph type="body" idx="4294967295"/>
          </p:nvPr>
        </p:nvSpPr>
        <p:spPr>
          <a:xfrm>
            <a:off x="228600" y="1295400"/>
            <a:ext cx="8915400" cy="4800600"/>
          </a:xfrm>
        </p:spPr>
        <p:txBody>
          <a:bodyPr/>
          <a:lstStyle/>
          <a:p>
            <a:pPr>
              <a:buFontTx/>
              <a:buChar char="•"/>
            </a:pPr>
            <a:r>
              <a:rPr lang="en-US" dirty="0" err="1" smtClean="0">
                <a:solidFill>
                  <a:srgbClr val="66FF33"/>
                </a:solidFill>
              </a:rPr>
              <a:t>Duchenne</a:t>
            </a:r>
            <a:r>
              <a:rPr lang="en-US" dirty="0" smtClean="0">
                <a:solidFill>
                  <a:srgbClr val="66FF33"/>
                </a:solidFill>
              </a:rPr>
              <a:t> Muscular Dystrophy</a:t>
            </a:r>
            <a:r>
              <a:rPr lang="en-US" dirty="0" smtClean="0"/>
              <a:t> </a:t>
            </a:r>
            <a:r>
              <a:rPr lang="en-US" dirty="0" smtClean="0">
                <a:solidFill>
                  <a:schemeClr val="bg1"/>
                </a:solidFill>
              </a:rPr>
              <a:t>results in progressively worse</a:t>
            </a:r>
            <a:r>
              <a:rPr lang="en-US" dirty="0" smtClean="0"/>
              <a:t> </a:t>
            </a:r>
            <a:r>
              <a:rPr lang="en-US" dirty="0" smtClean="0">
                <a:solidFill>
                  <a:srgbClr val="66FF33"/>
                </a:solidFill>
              </a:rPr>
              <a:t>muscle weakness</a:t>
            </a:r>
            <a:r>
              <a:rPr lang="en-US" dirty="0" smtClean="0"/>
              <a:t> </a:t>
            </a:r>
            <a:r>
              <a:rPr lang="en-US" dirty="0" smtClean="0">
                <a:solidFill>
                  <a:schemeClr val="bg1"/>
                </a:solidFill>
              </a:rPr>
              <a:t>and wasting.</a:t>
            </a:r>
          </a:p>
          <a:p>
            <a:pPr>
              <a:buFontTx/>
              <a:buChar char="•"/>
            </a:pPr>
            <a:r>
              <a:rPr lang="en-US" dirty="0" smtClean="0">
                <a:solidFill>
                  <a:schemeClr val="bg1"/>
                </a:solidFill>
              </a:rPr>
              <a:t>This disease affects</a:t>
            </a:r>
            <a:r>
              <a:rPr lang="en-US" dirty="0" smtClean="0"/>
              <a:t> </a:t>
            </a:r>
            <a:r>
              <a:rPr lang="en-US" dirty="0" smtClean="0">
                <a:solidFill>
                  <a:srgbClr val="66FF33"/>
                </a:solidFill>
              </a:rPr>
              <a:t>ONLY boys</a:t>
            </a:r>
            <a:r>
              <a:rPr lang="en-US" dirty="0" smtClean="0">
                <a:solidFill>
                  <a:schemeClr val="bg1"/>
                </a:solidFill>
              </a:rPr>
              <a:t>. Why??</a:t>
            </a:r>
          </a:p>
          <a:p>
            <a:pPr>
              <a:buFontTx/>
              <a:buChar char="•"/>
            </a:pPr>
            <a:endParaRPr lang="en-US" dirty="0" smtClean="0"/>
          </a:p>
        </p:txBody>
      </p:sp>
      <p:pic>
        <p:nvPicPr>
          <p:cNvPr id="86019" name="Picture 7" descr="459_462_1"/>
          <p:cNvPicPr>
            <a:picLocks noChangeAspect="1" noChangeArrowheads="1"/>
          </p:cNvPicPr>
          <p:nvPr/>
        </p:nvPicPr>
        <p:blipFill>
          <a:blip r:embed="rId2"/>
          <a:srcRect/>
          <a:stretch>
            <a:fillRect/>
          </a:stretch>
        </p:blipFill>
        <p:spPr bwMode="auto">
          <a:xfrm>
            <a:off x="1981200" y="2971800"/>
            <a:ext cx="4267200" cy="3865563"/>
          </a:xfrm>
          <a:prstGeom prst="rect">
            <a:avLst/>
          </a:prstGeom>
          <a:noFill/>
          <a:ln w="9525">
            <a:noFill/>
            <a:miter lim="800000"/>
            <a:headEnd/>
            <a:tailEnd/>
          </a:ln>
        </p:spPr>
      </p:pic>
    </p:spTree>
    <p:extLst>
      <p:ext uri="{BB962C8B-B14F-4D97-AF65-F5344CB8AC3E}">
        <p14:creationId xmlns:p14="http://schemas.microsoft.com/office/powerpoint/2010/main" val="26427545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idx="4294967295"/>
          </p:nvPr>
        </p:nvSpPr>
        <p:spPr>
          <a:xfrm>
            <a:off x="304800" y="0"/>
            <a:ext cx="8153400" cy="685800"/>
          </a:xfrm>
          <a:extLst/>
        </p:spPr>
        <p:txBody>
          <a:bodyPr rtlCol="0">
            <a:normAutofit fontScale="90000"/>
          </a:bodyPr>
          <a:lstStyle/>
          <a:p>
            <a:pPr fontAlgn="auto">
              <a:spcAft>
                <a:spcPts val="0"/>
              </a:spcAft>
              <a:defRPr/>
            </a:pPr>
            <a:r>
              <a:rPr lang="en-US" sz="4000" dirty="0" smtClean="0">
                <a:solidFill>
                  <a:schemeClr val="bg1"/>
                </a:solidFill>
              </a:rPr>
              <a:t>A Cross for Muscular Dystrophy</a:t>
            </a:r>
          </a:p>
        </p:txBody>
      </p:sp>
      <p:sp>
        <p:nvSpPr>
          <p:cNvPr id="87042" name="Rectangle 3"/>
          <p:cNvSpPr>
            <a:spLocks noGrp="1" noChangeArrowheads="1"/>
          </p:cNvSpPr>
          <p:nvPr>
            <p:ph type="body" idx="4294967295"/>
          </p:nvPr>
        </p:nvSpPr>
        <p:spPr>
          <a:xfrm>
            <a:off x="228600" y="609600"/>
            <a:ext cx="8915400" cy="5486400"/>
          </a:xfrm>
        </p:spPr>
        <p:txBody>
          <a:bodyPr/>
          <a:lstStyle/>
          <a:p>
            <a:pPr>
              <a:buFontTx/>
              <a:buNone/>
            </a:pPr>
            <a:r>
              <a:rPr lang="en-US" dirty="0" smtClean="0">
                <a:solidFill>
                  <a:schemeClr val="bg1"/>
                </a:solidFill>
              </a:rPr>
              <a:t>Some important genes for muscle development are located on the X chromosome.</a:t>
            </a:r>
          </a:p>
        </p:txBody>
      </p:sp>
      <p:pic>
        <p:nvPicPr>
          <p:cNvPr id="87043" name="Picture 5"/>
          <p:cNvPicPr>
            <a:picLocks noChangeAspect="1" noChangeArrowheads="1"/>
          </p:cNvPicPr>
          <p:nvPr/>
        </p:nvPicPr>
        <p:blipFill>
          <a:blip r:embed="rId2"/>
          <a:srcRect/>
          <a:stretch>
            <a:fillRect/>
          </a:stretch>
        </p:blipFill>
        <p:spPr bwMode="auto">
          <a:xfrm>
            <a:off x="914400" y="2422525"/>
            <a:ext cx="4953000" cy="4435475"/>
          </a:xfrm>
          <a:prstGeom prst="rect">
            <a:avLst/>
          </a:prstGeom>
          <a:noFill/>
          <a:ln w="9525">
            <a:noFill/>
            <a:miter lim="800000"/>
            <a:headEnd/>
            <a:tailEnd/>
          </a:ln>
        </p:spPr>
      </p:pic>
      <p:pic>
        <p:nvPicPr>
          <p:cNvPr id="87044" name="Picture 6"/>
          <p:cNvPicPr>
            <a:picLocks noChangeAspect="1" noChangeArrowheads="1"/>
          </p:cNvPicPr>
          <p:nvPr/>
        </p:nvPicPr>
        <p:blipFill>
          <a:blip r:embed="rId3"/>
          <a:srcRect/>
          <a:stretch>
            <a:fillRect/>
          </a:stretch>
        </p:blipFill>
        <p:spPr bwMode="auto">
          <a:xfrm>
            <a:off x="5943600" y="3352800"/>
            <a:ext cx="3200400" cy="1800225"/>
          </a:xfrm>
          <a:prstGeom prst="rect">
            <a:avLst/>
          </a:prstGeom>
          <a:noFill/>
          <a:ln w="9525">
            <a:noFill/>
            <a:miter lim="800000"/>
            <a:headEnd/>
            <a:tailEnd/>
          </a:ln>
        </p:spPr>
      </p:pic>
      <p:pic>
        <p:nvPicPr>
          <p:cNvPr id="87045" name="Picture 7"/>
          <p:cNvPicPr>
            <a:picLocks noChangeAspect="1" noChangeArrowheads="1"/>
          </p:cNvPicPr>
          <p:nvPr/>
        </p:nvPicPr>
        <p:blipFill>
          <a:blip r:embed="rId4"/>
          <a:srcRect/>
          <a:stretch>
            <a:fillRect/>
          </a:stretch>
        </p:blipFill>
        <p:spPr bwMode="auto">
          <a:xfrm>
            <a:off x="0" y="3276600"/>
            <a:ext cx="838200" cy="695325"/>
          </a:xfrm>
          <a:prstGeom prst="rect">
            <a:avLst/>
          </a:prstGeom>
          <a:noFill/>
          <a:ln w="9525">
            <a:noFill/>
            <a:miter lim="800000"/>
            <a:headEnd/>
            <a:tailEnd/>
          </a:ln>
        </p:spPr>
      </p:pic>
      <p:pic>
        <p:nvPicPr>
          <p:cNvPr id="87046" name="Picture 8"/>
          <p:cNvPicPr>
            <a:picLocks noChangeAspect="1" noChangeArrowheads="1"/>
          </p:cNvPicPr>
          <p:nvPr/>
        </p:nvPicPr>
        <p:blipFill>
          <a:blip r:embed="rId4"/>
          <a:srcRect/>
          <a:stretch>
            <a:fillRect/>
          </a:stretch>
        </p:blipFill>
        <p:spPr bwMode="auto">
          <a:xfrm>
            <a:off x="1524000" y="1676400"/>
            <a:ext cx="838200" cy="695325"/>
          </a:xfrm>
          <a:prstGeom prst="rect">
            <a:avLst/>
          </a:prstGeom>
          <a:noFill/>
          <a:ln w="9525">
            <a:noFill/>
            <a:miter lim="800000"/>
            <a:headEnd/>
            <a:tailEnd/>
          </a:ln>
        </p:spPr>
      </p:pic>
      <p:pic>
        <p:nvPicPr>
          <p:cNvPr id="87047" name="Picture 9"/>
          <p:cNvPicPr>
            <a:picLocks noChangeAspect="1" noChangeArrowheads="1"/>
          </p:cNvPicPr>
          <p:nvPr/>
        </p:nvPicPr>
        <p:blipFill>
          <a:blip r:embed="rId5"/>
          <a:srcRect/>
          <a:stretch>
            <a:fillRect/>
          </a:stretch>
        </p:blipFill>
        <p:spPr bwMode="auto">
          <a:xfrm>
            <a:off x="0" y="5181600"/>
            <a:ext cx="838200" cy="655638"/>
          </a:xfrm>
          <a:prstGeom prst="rect">
            <a:avLst/>
          </a:prstGeom>
          <a:noFill/>
          <a:ln w="9525">
            <a:noFill/>
            <a:miter lim="800000"/>
            <a:headEnd/>
            <a:tailEnd/>
          </a:ln>
        </p:spPr>
      </p:pic>
      <p:pic>
        <p:nvPicPr>
          <p:cNvPr id="87048" name="Picture 10"/>
          <p:cNvPicPr>
            <a:picLocks noChangeAspect="1" noChangeArrowheads="1"/>
          </p:cNvPicPr>
          <p:nvPr/>
        </p:nvPicPr>
        <p:blipFill>
          <a:blip r:embed="rId6"/>
          <a:srcRect/>
          <a:stretch>
            <a:fillRect/>
          </a:stretch>
        </p:blipFill>
        <p:spPr bwMode="auto">
          <a:xfrm>
            <a:off x="4191000" y="1676400"/>
            <a:ext cx="603250" cy="685800"/>
          </a:xfrm>
          <a:prstGeom prst="rect">
            <a:avLst/>
          </a:prstGeom>
          <a:noFill/>
          <a:ln w="9525">
            <a:noFill/>
            <a:miter lim="800000"/>
            <a:headEnd/>
            <a:tailEnd/>
          </a:ln>
        </p:spPr>
      </p:pic>
      <p:pic>
        <p:nvPicPr>
          <p:cNvPr id="152587" name="Picture 11"/>
          <p:cNvPicPr>
            <a:picLocks noChangeAspect="1" noChangeArrowheads="1"/>
          </p:cNvPicPr>
          <p:nvPr/>
        </p:nvPicPr>
        <p:blipFill>
          <a:blip r:embed="rId4"/>
          <a:srcRect/>
          <a:stretch>
            <a:fillRect/>
          </a:stretch>
        </p:blipFill>
        <p:spPr bwMode="auto">
          <a:xfrm>
            <a:off x="1828800" y="2667000"/>
            <a:ext cx="685800" cy="568325"/>
          </a:xfrm>
          <a:prstGeom prst="rect">
            <a:avLst/>
          </a:prstGeom>
          <a:noFill/>
          <a:ln w="9525">
            <a:noFill/>
            <a:miter lim="800000"/>
            <a:headEnd/>
            <a:tailEnd/>
          </a:ln>
        </p:spPr>
      </p:pic>
      <p:pic>
        <p:nvPicPr>
          <p:cNvPr id="152588" name="Picture 12"/>
          <p:cNvPicPr>
            <a:picLocks noChangeAspect="1" noChangeArrowheads="1"/>
          </p:cNvPicPr>
          <p:nvPr/>
        </p:nvPicPr>
        <p:blipFill>
          <a:blip r:embed="rId4"/>
          <a:srcRect/>
          <a:stretch>
            <a:fillRect/>
          </a:stretch>
        </p:blipFill>
        <p:spPr bwMode="auto">
          <a:xfrm>
            <a:off x="2438400" y="2667000"/>
            <a:ext cx="685800" cy="569913"/>
          </a:xfrm>
          <a:prstGeom prst="rect">
            <a:avLst/>
          </a:prstGeom>
          <a:noFill/>
          <a:ln w="9525">
            <a:noFill/>
            <a:miter lim="800000"/>
            <a:headEnd/>
            <a:tailEnd/>
          </a:ln>
        </p:spPr>
      </p:pic>
      <p:pic>
        <p:nvPicPr>
          <p:cNvPr id="152589" name="Picture 13"/>
          <p:cNvPicPr>
            <a:picLocks noChangeAspect="1" noChangeArrowheads="1"/>
          </p:cNvPicPr>
          <p:nvPr/>
        </p:nvPicPr>
        <p:blipFill>
          <a:blip r:embed="rId4"/>
          <a:srcRect/>
          <a:stretch>
            <a:fillRect/>
          </a:stretch>
        </p:blipFill>
        <p:spPr bwMode="auto">
          <a:xfrm>
            <a:off x="4191000" y="2667000"/>
            <a:ext cx="838200" cy="695325"/>
          </a:xfrm>
          <a:prstGeom prst="rect">
            <a:avLst/>
          </a:prstGeom>
          <a:noFill/>
          <a:ln w="9525">
            <a:noFill/>
            <a:miter lim="800000"/>
            <a:headEnd/>
            <a:tailEnd/>
          </a:ln>
        </p:spPr>
      </p:pic>
      <p:pic>
        <p:nvPicPr>
          <p:cNvPr id="152590" name="Picture 14"/>
          <p:cNvPicPr>
            <a:picLocks noChangeAspect="1" noChangeArrowheads="1"/>
          </p:cNvPicPr>
          <p:nvPr/>
        </p:nvPicPr>
        <p:blipFill>
          <a:blip r:embed="rId4"/>
          <a:srcRect/>
          <a:stretch>
            <a:fillRect/>
          </a:stretch>
        </p:blipFill>
        <p:spPr bwMode="auto">
          <a:xfrm>
            <a:off x="1828800" y="4876800"/>
            <a:ext cx="685800" cy="568325"/>
          </a:xfrm>
          <a:prstGeom prst="rect">
            <a:avLst/>
          </a:prstGeom>
          <a:noFill/>
          <a:ln w="9525">
            <a:noFill/>
            <a:miter lim="800000"/>
            <a:headEnd/>
            <a:tailEnd/>
          </a:ln>
        </p:spPr>
      </p:pic>
      <p:pic>
        <p:nvPicPr>
          <p:cNvPr id="152591" name="Picture 15"/>
          <p:cNvPicPr>
            <a:picLocks noChangeAspect="1" noChangeArrowheads="1"/>
          </p:cNvPicPr>
          <p:nvPr/>
        </p:nvPicPr>
        <p:blipFill>
          <a:blip r:embed="rId5"/>
          <a:srcRect/>
          <a:stretch>
            <a:fillRect/>
          </a:stretch>
        </p:blipFill>
        <p:spPr bwMode="auto">
          <a:xfrm>
            <a:off x="2438400" y="4953000"/>
            <a:ext cx="685800" cy="536575"/>
          </a:xfrm>
          <a:prstGeom prst="rect">
            <a:avLst/>
          </a:prstGeom>
          <a:noFill/>
          <a:ln w="9525">
            <a:noFill/>
            <a:miter lim="800000"/>
            <a:headEnd/>
            <a:tailEnd/>
          </a:ln>
        </p:spPr>
      </p:pic>
      <p:pic>
        <p:nvPicPr>
          <p:cNvPr id="152592" name="Picture 16"/>
          <p:cNvPicPr>
            <a:picLocks noChangeAspect="1" noChangeArrowheads="1"/>
          </p:cNvPicPr>
          <p:nvPr/>
        </p:nvPicPr>
        <p:blipFill>
          <a:blip r:embed="rId5"/>
          <a:srcRect/>
          <a:stretch>
            <a:fillRect/>
          </a:stretch>
        </p:blipFill>
        <p:spPr bwMode="auto">
          <a:xfrm>
            <a:off x="4267200" y="4800600"/>
            <a:ext cx="838200" cy="655638"/>
          </a:xfrm>
          <a:prstGeom prst="rect">
            <a:avLst/>
          </a:prstGeom>
          <a:noFill/>
          <a:ln w="9525">
            <a:noFill/>
            <a:miter lim="800000"/>
            <a:headEnd/>
            <a:tailEnd/>
          </a:ln>
        </p:spPr>
      </p:pic>
      <p:pic>
        <p:nvPicPr>
          <p:cNvPr id="152593" name="Picture 17"/>
          <p:cNvPicPr>
            <a:picLocks noChangeAspect="1" noChangeArrowheads="1"/>
          </p:cNvPicPr>
          <p:nvPr/>
        </p:nvPicPr>
        <p:blipFill>
          <a:blip r:embed="rId6"/>
          <a:srcRect/>
          <a:stretch>
            <a:fillRect/>
          </a:stretch>
        </p:blipFill>
        <p:spPr bwMode="auto">
          <a:xfrm>
            <a:off x="5029200" y="2743200"/>
            <a:ext cx="536575" cy="609600"/>
          </a:xfrm>
          <a:prstGeom prst="rect">
            <a:avLst/>
          </a:prstGeom>
          <a:noFill/>
          <a:ln w="9525">
            <a:noFill/>
            <a:miter lim="800000"/>
            <a:headEnd/>
            <a:tailEnd/>
          </a:ln>
        </p:spPr>
      </p:pic>
      <p:pic>
        <p:nvPicPr>
          <p:cNvPr id="152594" name="Picture 18"/>
          <p:cNvPicPr>
            <a:picLocks noChangeAspect="1" noChangeArrowheads="1"/>
          </p:cNvPicPr>
          <p:nvPr/>
        </p:nvPicPr>
        <p:blipFill>
          <a:blip r:embed="rId6"/>
          <a:srcRect/>
          <a:stretch>
            <a:fillRect/>
          </a:stretch>
        </p:blipFill>
        <p:spPr bwMode="auto">
          <a:xfrm>
            <a:off x="5105400" y="4800600"/>
            <a:ext cx="536575" cy="609600"/>
          </a:xfrm>
          <a:prstGeom prst="rect">
            <a:avLst/>
          </a:prstGeom>
          <a:noFill/>
          <a:ln w="9525">
            <a:noFill/>
            <a:miter lim="800000"/>
            <a:headEnd/>
            <a:tailEnd/>
          </a:ln>
        </p:spPr>
      </p:pic>
      <p:pic>
        <p:nvPicPr>
          <p:cNvPr id="152595" name="Picture 19"/>
          <p:cNvPicPr>
            <a:picLocks noChangeAspect="1" noChangeArrowheads="1"/>
          </p:cNvPicPr>
          <p:nvPr/>
        </p:nvPicPr>
        <p:blipFill>
          <a:blip r:embed="rId7"/>
          <a:srcRect/>
          <a:stretch>
            <a:fillRect/>
          </a:stretch>
        </p:blipFill>
        <p:spPr bwMode="auto">
          <a:xfrm>
            <a:off x="1241425" y="3124200"/>
            <a:ext cx="539750" cy="1519238"/>
          </a:xfrm>
          <a:prstGeom prst="rect">
            <a:avLst/>
          </a:prstGeom>
          <a:noFill/>
          <a:ln w="9525">
            <a:noFill/>
            <a:miter lim="800000"/>
            <a:headEnd/>
            <a:tailEnd/>
          </a:ln>
        </p:spPr>
      </p:pic>
      <p:pic>
        <p:nvPicPr>
          <p:cNvPr id="152596" name="Picture 20"/>
          <p:cNvPicPr>
            <a:picLocks noChangeAspect="1" noChangeArrowheads="1"/>
          </p:cNvPicPr>
          <p:nvPr/>
        </p:nvPicPr>
        <p:blipFill>
          <a:blip r:embed="rId8"/>
          <a:srcRect/>
          <a:stretch>
            <a:fillRect/>
          </a:stretch>
        </p:blipFill>
        <p:spPr bwMode="auto">
          <a:xfrm>
            <a:off x="1905000" y="3276600"/>
            <a:ext cx="1171575" cy="714375"/>
          </a:xfrm>
          <a:prstGeom prst="rect">
            <a:avLst/>
          </a:prstGeom>
          <a:noFill/>
          <a:ln w="9525">
            <a:noFill/>
            <a:miter lim="800000"/>
            <a:headEnd/>
            <a:tailEnd/>
          </a:ln>
        </p:spPr>
      </p:pic>
      <p:pic>
        <p:nvPicPr>
          <p:cNvPr id="152597" name="Picture 21"/>
          <p:cNvPicPr>
            <a:picLocks noChangeAspect="1" noChangeArrowheads="1"/>
          </p:cNvPicPr>
          <p:nvPr/>
        </p:nvPicPr>
        <p:blipFill>
          <a:blip r:embed="rId9"/>
          <a:srcRect/>
          <a:stretch>
            <a:fillRect/>
          </a:stretch>
        </p:blipFill>
        <p:spPr bwMode="auto">
          <a:xfrm>
            <a:off x="1981200" y="5638800"/>
            <a:ext cx="1171575" cy="723900"/>
          </a:xfrm>
          <a:prstGeom prst="rect">
            <a:avLst/>
          </a:prstGeom>
          <a:noFill/>
          <a:ln w="9525">
            <a:noFill/>
            <a:miter lim="800000"/>
            <a:headEnd/>
            <a:tailEnd/>
          </a:ln>
        </p:spPr>
      </p:pic>
      <p:pic>
        <p:nvPicPr>
          <p:cNvPr id="152598" name="Picture 22"/>
          <p:cNvPicPr>
            <a:picLocks noChangeAspect="1" noChangeArrowheads="1"/>
          </p:cNvPicPr>
          <p:nvPr/>
        </p:nvPicPr>
        <p:blipFill>
          <a:blip r:embed="rId7"/>
          <a:srcRect/>
          <a:stretch>
            <a:fillRect/>
          </a:stretch>
        </p:blipFill>
        <p:spPr bwMode="auto">
          <a:xfrm>
            <a:off x="1143000" y="5029200"/>
            <a:ext cx="539750" cy="1519238"/>
          </a:xfrm>
          <a:prstGeom prst="rect">
            <a:avLst/>
          </a:prstGeom>
          <a:noFill/>
          <a:ln w="9525">
            <a:noFill/>
            <a:miter lim="800000"/>
            <a:headEnd/>
            <a:tailEnd/>
          </a:ln>
        </p:spPr>
      </p:pic>
      <p:pic>
        <p:nvPicPr>
          <p:cNvPr id="152599" name="Picture 23"/>
          <p:cNvPicPr>
            <a:picLocks noChangeAspect="1" noChangeArrowheads="1"/>
          </p:cNvPicPr>
          <p:nvPr/>
        </p:nvPicPr>
        <p:blipFill>
          <a:blip r:embed="rId10"/>
          <a:srcRect/>
          <a:stretch>
            <a:fillRect/>
          </a:stretch>
        </p:blipFill>
        <p:spPr bwMode="auto">
          <a:xfrm>
            <a:off x="4419600" y="3429000"/>
            <a:ext cx="1152525" cy="695325"/>
          </a:xfrm>
          <a:prstGeom prst="rect">
            <a:avLst/>
          </a:prstGeom>
          <a:noFill/>
          <a:ln w="9525">
            <a:noFill/>
            <a:miter lim="800000"/>
            <a:headEnd/>
            <a:tailEnd/>
          </a:ln>
        </p:spPr>
      </p:pic>
      <p:pic>
        <p:nvPicPr>
          <p:cNvPr id="152600" name="Picture 24"/>
          <p:cNvPicPr>
            <a:picLocks noChangeAspect="1" noChangeArrowheads="1"/>
          </p:cNvPicPr>
          <p:nvPr/>
        </p:nvPicPr>
        <p:blipFill>
          <a:blip r:embed="rId11"/>
          <a:srcRect/>
          <a:stretch>
            <a:fillRect/>
          </a:stretch>
        </p:blipFill>
        <p:spPr bwMode="auto">
          <a:xfrm>
            <a:off x="4267200" y="5486400"/>
            <a:ext cx="1381125" cy="981075"/>
          </a:xfrm>
          <a:prstGeom prst="rect">
            <a:avLst/>
          </a:prstGeom>
          <a:noFill/>
          <a:ln w="9525">
            <a:noFill/>
            <a:miter lim="800000"/>
            <a:headEnd/>
            <a:tailEnd/>
          </a:ln>
        </p:spPr>
      </p:pic>
      <p:pic>
        <p:nvPicPr>
          <p:cNvPr id="152601" name="Picture 25"/>
          <p:cNvPicPr>
            <a:picLocks noChangeAspect="1" noChangeArrowheads="1"/>
          </p:cNvPicPr>
          <p:nvPr/>
        </p:nvPicPr>
        <p:blipFill>
          <a:blip r:embed="rId12"/>
          <a:srcRect/>
          <a:stretch>
            <a:fillRect/>
          </a:stretch>
        </p:blipFill>
        <p:spPr bwMode="auto">
          <a:xfrm>
            <a:off x="3429000" y="3124200"/>
            <a:ext cx="804863" cy="1495425"/>
          </a:xfrm>
          <a:prstGeom prst="rect">
            <a:avLst/>
          </a:prstGeom>
          <a:noFill/>
          <a:ln w="9525">
            <a:noFill/>
            <a:miter lim="800000"/>
            <a:headEnd/>
            <a:tailEnd/>
          </a:ln>
        </p:spPr>
      </p:pic>
      <p:pic>
        <p:nvPicPr>
          <p:cNvPr id="152602" name="Picture 26"/>
          <p:cNvPicPr>
            <a:picLocks noChangeAspect="1" noChangeArrowheads="1"/>
          </p:cNvPicPr>
          <p:nvPr/>
        </p:nvPicPr>
        <p:blipFill>
          <a:blip r:embed="rId13"/>
          <a:srcRect/>
          <a:stretch>
            <a:fillRect/>
          </a:stretch>
        </p:blipFill>
        <p:spPr bwMode="auto">
          <a:xfrm>
            <a:off x="3352800" y="5334000"/>
            <a:ext cx="890588" cy="1314450"/>
          </a:xfrm>
          <a:prstGeom prst="rect">
            <a:avLst/>
          </a:prstGeom>
          <a:noFill/>
          <a:ln w="9525">
            <a:noFill/>
            <a:miter lim="800000"/>
            <a:headEnd/>
            <a:tailEnd/>
          </a:ln>
        </p:spPr>
      </p:pic>
    </p:spTree>
    <p:extLst>
      <p:ext uri="{BB962C8B-B14F-4D97-AF65-F5344CB8AC3E}">
        <p14:creationId xmlns:p14="http://schemas.microsoft.com/office/powerpoint/2010/main" val="844528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58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25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25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259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25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25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25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259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5260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259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25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259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5260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2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8065" name="Rectangle 2"/>
          <p:cNvSpPr>
            <a:spLocks noGrp="1" noChangeArrowheads="1"/>
          </p:cNvSpPr>
          <p:nvPr>
            <p:ph type="title" idx="4294967295"/>
          </p:nvPr>
        </p:nvSpPr>
        <p:spPr>
          <a:xfrm>
            <a:off x="0" y="0"/>
            <a:ext cx="8915400" cy="1143000"/>
          </a:xfrm>
        </p:spPr>
        <p:txBody>
          <a:bodyPr/>
          <a:lstStyle/>
          <a:p>
            <a:r>
              <a:rPr lang="en-US" sz="4000" dirty="0" smtClean="0">
                <a:solidFill>
                  <a:schemeClr val="bg1"/>
                </a:solidFill>
              </a:rPr>
              <a:t>Phenotypic Ratios in Sex-Linked Traits</a:t>
            </a:r>
          </a:p>
        </p:txBody>
      </p:sp>
      <p:sp>
        <p:nvSpPr>
          <p:cNvPr id="88066" name="Rectangle 3"/>
          <p:cNvSpPr>
            <a:spLocks noGrp="1" noChangeArrowheads="1"/>
          </p:cNvSpPr>
          <p:nvPr>
            <p:ph type="body" idx="4294967295"/>
          </p:nvPr>
        </p:nvSpPr>
        <p:spPr/>
        <p:txBody>
          <a:bodyPr/>
          <a:lstStyle/>
          <a:p>
            <a:endParaRPr lang="en-US" smtClean="0"/>
          </a:p>
        </p:txBody>
      </p:sp>
      <p:pic>
        <p:nvPicPr>
          <p:cNvPr id="88067" name="Picture 4"/>
          <p:cNvPicPr>
            <a:picLocks noChangeAspect="1" noChangeArrowheads="1"/>
          </p:cNvPicPr>
          <p:nvPr/>
        </p:nvPicPr>
        <p:blipFill>
          <a:blip r:embed="rId2"/>
          <a:srcRect/>
          <a:stretch>
            <a:fillRect/>
          </a:stretch>
        </p:blipFill>
        <p:spPr bwMode="auto">
          <a:xfrm>
            <a:off x="0" y="1524000"/>
            <a:ext cx="3286125" cy="4448175"/>
          </a:xfrm>
          <a:prstGeom prst="rect">
            <a:avLst/>
          </a:prstGeom>
          <a:noFill/>
          <a:ln w="9525">
            <a:noFill/>
            <a:miter lim="800000"/>
            <a:headEnd/>
            <a:tailEnd/>
          </a:ln>
        </p:spPr>
      </p:pic>
      <p:pic>
        <p:nvPicPr>
          <p:cNvPr id="153609" name="Picture 9"/>
          <p:cNvPicPr>
            <a:picLocks noChangeAspect="1" noChangeArrowheads="1"/>
          </p:cNvPicPr>
          <p:nvPr/>
        </p:nvPicPr>
        <p:blipFill>
          <a:blip r:embed="rId3"/>
          <a:srcRect/>
          <a:stretch>
            <a:fillRect/>
          </a:stretch>
        </p:blipFill>
        <p:spPr bwMode="auto">
          <a:xfrm>
            <a:off x="3048000" y="1828800"/>
            <a:ext cx="1219200" cy="690563"/>
          </a:xfrm>
          <a:prstGeom prst="rect">
            <a:avLst/>
          </a:prstGeom>
          <a:noFill/>
          <a:ln w="9525">
            <a:noFill/>
            <a:miter lim="800000"/>
            <a:headEnd/>
            <a:tailEnd/>
          </a:ln>
        </p:spPr>
      </p:pic>
      <p:pic>
        <p:nvPicPr>
          <p:cNvPr id="153610" name="Picture 10"/>
          <p:cNvPicPr>
            <a:picLocks noChangeAspect="1" noChangeArrowheads="1"/>
          </p:cNvPicPr>
          <p:nvPr/>
        </p:nvPicPr>
        <p:blipFill>
          <a:blip r:embed="rId3"/>
          <a:srcRect/>
          <a:stretch>
            <a:fillRect/>
          </a:stretch>
        </p:blipFill>
        <p:spPr bwMode="auto">
          <a:xfrm>
            <a:off x="2743200" y="5410200"/>
            <a:ext cx="1219200" cy="690563"/>
          </a:xfrm>
          <a:prstGeom prst="rect">
            <a:avLst/>
          </a:prstGeom>
          <a:noFill/>
          <a:ln w="9525">
            <a:noFill/>
            <a:miter lim="800000"/>
            <a:headEnd/>
            <a:tailEnd/>
          </a:ln>
        </p:spPr>
      </p:pic>
      <p:pic>
        <p:nvPicPr>
          <p:cNvPr id="153611" name="Picture 11"/>
          <p:cNvPicPr>
            <a:picLocks noChangeAspect="1" noChangeArrowheads="1"/>
          </p:cNvPicPr>
          <p:nvPr/>
        </p:nvPicPr>
        <p:blipFill>
          <a:blip r:embed="rId4"/>
          <a:srcRect/>
          <a:stretch>
            <a:fillRect/>
          </a:stretch>
        </p:blipFill>
        <p:spPr bwMode="auto">
          <a:xfrm>
            <a:off x="2590800" y="3048000"/>
            <a:ext cx="1295400" cy="598488"/>
          </a:xfrm>
          <a:prstGeom prst="rect">
            <a:avLst/>
          </a:prstGeom>
          <a:noFill/>
          <a:ln w="9525">
            <a:noFill/>
            <a:miter lim="800000"/>
            <a:headEnd/>
            <a:tailEnd/>
          </a:ln>
        </p:spPr>
      </p:pic>
      <p:pic>
        <p:nvPicPr>
          <p:cNvPr id="153612" name="Picture 12"/>
          <p:cNvPicPr>
            <a:picLocks noChangeAspect="1" noChangeArrowheads="1"/>
          </p:cNvPicPr>
          <p:nvPr/>
        </p:nvPicPr>
        <p:blipFill>
          <a:blip r:embed="rId4"/>
          <a:srcRect/>
          <a:stretch>
            <a:fillRect/>
          </a:stretch>
        </p:blipFill>
        <p:spPr bwMode="auto">
          <a:xfrm>
            <a:off x="3048000" y="4114800"/>
            <a:ext cx="1295400" cy="598488"/>
          </a:xfrm>
          <a:prstGeom prst="rect">
            <a:avLst/>
          </a:prstGeom>
          <a:noFill/>
          <a:ln w="9525">
            <a:noFill/>
            <a:miter lim="800000"/>
            <a:headEnd/>
            <a:tailEnd/>
          </a:ln>
        </p:spPr>
      </p:pic>
      <p:pic>
        <p:nvPicPr>
          <p:cNvPr id="88072" name="Picture 13"/>
          <p:cNvPicPr>
            <a:picLocks noChangeAspect="1" noChangeArrowheads="1"/>
          </p:cNvPicPr>
          <p:nvPr/>
        </p:nvPicPr>
        <p:blipFill>
          <a:blip r:embed="rId5"/>
          <a:srcRect/>
          <a:stretch>
            <a:fillRect/>
          </a:stretch>
        </p:blipFill>
        <p:spPr bwMode="auto">
          <a:xfrm>
            <a:off x="4849813" y="1905000"/>
            <a:ext cx="4294187" cy="3824288"/>
          </a:xfrm>
          <a:prstGeom prst="rect">
            <a:avLst/>
          </a:prstGeom>
          <a:noFill/>
          <a:ln w="9525">
            <a:noFill/>
            <a:miter lim="800000"/>
            <a:headEnd/>
            <a:tailEnd/>
          </a:ln>
        </p:spPr>
      </p:pic>
    </p:spTree>
    <p:extLst>
      <p:ext uri="{BB962C8B-B14F-4D97-AF65-F5344CB8AC3E}">
        <p14:creationId xmlns:p14="http://schemas.microsoft.com/office/powerpoint/2010/main" val="1373851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457200" y="252761"/>
            <a:ext cx="8229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dirty="0" smtClean="0">
                <a:solidFill>
                  <a:srgbClr val="FFFFFF"/>
                </a:solidFill>
                <a:latin typeface="Comic Sans MS" panose="030F0702030302020204" pitchFamily="66" charset="0"/>
                <a:ea typeface="ＭＳ Ｐゴシック"/>
                <a:cs typeface="ＭＳ Ｐゴシック"/>
              </a:rPr>
              <a:t>5 Minute Final</a:t>
            </a:r>
            <a:endParaRPr lang="en-US" sz="4400" dirty="0">
              <a:solidFill>
                <a:srgbClr val="FFFFFF"/>
              </a:solidFill>
              <a:latin typeface="Comic Sans MS" panose="030F0702030302020204" pitchFamily="66" charset="0"/>
              <a:ea typeface="ＭＳ Ｐゴシック"/>
              <a:cs typeface="ＭＳ Ｐゴシック"/>
            </a:endParaRPr>
          </a:p>
        </p:txBody>
      </p:sp>
      <p:sp>
        <p:nvSpPr>
          <p:cNvPr id="58370" name="Text Box 2"/>
          <p:cNvSpPr txBox="1">
            <a:spLocks noChangeArrowheads="1"/>
          </p:cNvSpPr>
          <p:nvPr/>
        </p:nvSpPr>
        <p:spPr bwMode="auto">
          <a:xfrm>
            <a:off x="457200" y="1600200"/>
            <a:ext cx="8229600" cy="4530725"/>
          </a:xfrm>
          <a:prstGeom prst="rect">
            <a:avLst/>
          </a:prstGeom>
          <a:noFill/>
          <a:ln w="9525">
            <a:noFill/>
            <a:miter lim="800000"/>
            <a:headEnd/>
            <a:tailEnd/>
          </a:ln>
        </p:spPr>
        <p:txBody>
          <a:bodyPr/>
          <a:lstStyle/>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a:solidFill>
                  <a:srgbClr val="FFFFFF"/>
                </a:solidFill>
                <a:latin typeface="Comic Sans MS" panose="030F0702030302020204" pitchFamily="66" charset="0"/>
                <a:ea typeface="ＭＳ Ｐゴシック"/>
                <a:cs typeface="ＭＳ Ｐゴシック"/>
                <a:hlinkClick r:id="rId4"/>
              </a:rPr>
              <a:t>https://play.kahoot.it/#/</a:t>
            </a:r>
            <a:r>
              <a:rPr lang="en-US" sz="3200" dirty="0" smtClean="0">
                <a:solidFill>
                  <a:srgbClr val="FFFFFF"/>
                </a:solidFill>
                <a:latin typeface="Comic Sans MS" panose="030F0702030302020204" pitchFamily="66" charset="0"/>
                <a:ea typeface="ＭＳ Ｐゴシック"/>
                <a:cs typeface="ＭＳ Ｐゴシック"/>
                <a:hlinkClick r:id="rId4"/>
              </a:rPr>
              <a:t>k/476a14e3-74ab-4e3d-bb1c-3edeeed78a60</a:t>
            </a:r>
            <a:endParaRPr lang="en-US" sz="3200" dirty="0" smtClean="0">
              <a:solidFill>
                <a:srgbClr val="FFFFFF"/>
              </a:solidFill>
              <a:latin typeface="Comic Sans MS" panose="030F0702030302020204" pitchFamily="66" charset="0"/>
              <a:ea typeface="ＭＳ Ｐゴシック"/>
              <a:cs typeface="ＭＳ Ｐゴシック"/>
            </a:endParaRPr>
          </a:p>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3200" dirty="0">
              <a:solidFill>
                <a:srgbClr val="FFFFFF"/>
              </a:solidFill>
              <a:latin typeface="Comic Sans MS" panose="030F0702030302020204" pitchFamily="66" charset="0"/>
              <a:ea typeface="ＭＳ Ｐゴシック"/>
              <a:cs typeface="ＭＳ Ｐゴシック"/>
            </a:endParaRPr>
          </a:p>
        </p:txBody>
      </p:sp>
    </p:spTree>
    <p:extLst>
      <p:ext uri="{BB962C8B-B14F-4D97-AF65-F5344CB8AC3E}">
        <p14:creationId xmlns:p14="http://schemas.microsoft.com/office/powerpoint/2010/main" val="35552167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839200" cy="1143000"/>
          </a:xfrm>
        </p:spPr>
        <p:txBody>
          <a:bodyPr rtlCol="0">
            <a:normAutofit fontScale="90000"/>
          </a:bodyPr>
          <a:lstStyle/>
          <a:p>
            <a:pPr fontAlgn="auto">
              <a:spcAft>
                <a:spcPts val="0"/>
              </a:spcAft>
              <a:defRPr/>
            </a:pPr>
            <a:r>
              <a:rPr lang="en-US" sz="4000" b="1" dirty="0" smtClean="0">
                <a:solidFill>
                  <a:srgbClr val="66FF33"/>
                </a:solidFill>
              </a:rPr>
              <a:t>Aim: What are some more interesting exceptions to the Mendel’s rules?</a:t>
            </a:r>
          </a:p>
        </p:txBody>
      </p:sp>
      <p:pic>
        <p:nvPicPr>
          <p:cNvPr id="74754" name="Picture 7"/>
          <p:cNvPicPr>
            <a:picLocks noChangeAspect="1" noChangeArrowheads="1"/>
          </p:cNvPicPr>
          <p:nvPr/>
        </p:nvPicPr>
        <p:blipFill>
          <a:blip r:embed="rId2"/>
          <a:srcRect/>
          <a:stretch>
            <a:fillRect/>
          </a:stretch>
        </p:blipFill>
        <p:spPr bwMode="auto">
          <a:xfrm>
            <a:off x="2057400" y="1676400"/>
            <a:ext cx="5029200" cy="5029200"/>
          </a:xfrm>
          <a:prstGeom prst="rect">
            <a:avLst/>
          </a:prstGeom>
          <a:noFill/>
          <a:ln w="9525">
            <a:noFill/>
            <a:miter lim="800000"/>
            <a:headEnd/>
            <a:tailEnd/>
          </a:ln>
        </p:spPr>
      </p:pic>
      <p:sp>
        <p:nvSpPr>
          <p:cNvPr id="74755" name="Text Box 8"/>
          <p:cNvSpPr txBox="1">
            <a:spLocks noChangeArrowheads="1"/>
          </p:cNvSpPr>
          <p:nvPr/>
        </p:nvSpPr>
        <p:spPr bwMode="auto">
          <a:xfrm>
            <a:off x="273269" y="1634359"/>
            <a:ext cx="1600200" cy="2862322"/>
          </a:xfrm>
          <a:prstGeom prst="rect">
            <a:avLst/>
          </a:prstGeom>
          <a:noFill/>
          <a:ln w="9525">
            <a:noFill/>
            <a:miter lim="800000"/>
            <a:headEnd/>
            <a:tailEnd/>
          </a:ln>
        </p:spPr>
        <p:txBody>
          <a:bodyPr>
            <a:spAutoFit/>
          </a:bodyPr>
          <a:lstStyle/>
          <a:p>
            <a:pPr>
              <a:spcBef>
                <a:spcPct val="50000"/>
              </a:spcBef>
            </a:pPr>
            <a:r>
              <a:rPr lang="en-US" dirty="0">
                <a:solidFill>
                  <a:prstClr val="white"/>
                </a:solidFill>
                <a:latin typeface="Calibri" pitchFamily="34" charset="0"/>
              </a:rPr>
              <a:t>Do Now: Fill in the </a:t>
            </a:r>
            <a:r>
              <a:rPr lang="en-US" dirty="0" err="1">
                <a:solidFill>
                  <a:prstClr val="white"/>
                </a:solidFill>
                <a:latin typeface="Calibri" pitchFamily="34" charset="0"/>
              </a:rPr>
              <a:t>dihybrid</a:t>
            </a:r>
            <a:r>
              <a:rPr lang="en-US" dirty="0">
                <a:solidFill>
                  <a:prstClr val="white"/>
                </a:solidFill>
                <a:latin typeface="Calibri" pitchFamily="34" charset="0"/>
              </a:rPr>
              <a:t> cross chart to the right.</a:t>
            </a:r>
          </a:p>
          <a:p>
            <a:pPr>
              <a:spcBef>
                <a:spcPct val="50000"/>
              </a:spcBef>
            </a:pPr>
            <a:endParaRPr lang="en-US" dirty="0">
              <a:solidFill>
                <a:prstClr val="white"/>
              </a:solidFill>
              <a:latin typeface="Calibri" pitchFamily="34" charset="0"/>
            </a:endParaRPr>
          </a:p>
          <a:p>
            <a:pPr>
              <a:spcBef>
                <a:spcPct val="50000"/>
              </a:spcBef>
            </a:pPr>
            <a:r>
              <a:rPr lang="en-US" dirty="0">
                <a:solidFill>
                  <a:prstClr val="white"/>
                </a:solidFill>
                <a:latin typeface="Calibri" pitchFamily="34" charset="0"/>
              </a:rPr>
              <a:t>What is the phenotype ratio of the offspring?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76400"/>
            <a:ext cx="5071241" cy="507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37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a:xfrm>
            <a:off x="685800" y="152400"/>
            <a:ext cx="7772400" cy="1143000"/>
          </a:xfrm>
        </p:spPr>
        <p:txBody>
          <a:bodyPr/>
          <a:lstStyle/>
          <a:p>
            <a:r>
              <a:rPr lang="en-US" sz="4000" dirty="0" smtClean="0">
                <a:solidFill>
                  <a:schemeClr val="bg1"/>
                </a:solidFill>
              </a:rPr>
              <a:t>An Interesting Example: </a:t>
            </a:r>
            <a:r>
              <a:rPr lang="en-US" sz="4000" dirty="0" smtClean="0">
                <a:solidFill>
                  <a:srgbClr val="66FF33"/>
                </a:solidFill>
              </a:rPr>
              <a:t>Plasticity</a:t>
            </a:r>
          </a:p>
        </p:txBody>
      </p:sp>
      <p:sp>
        <p:nvSpPr>
          <p:cNvPr id="80898" name="Rectangle 3"/>
          <p:cNvSpPr>
            <a:spLocks noGrp="1" noChangeArrowheads="1"/>
          </p:cNvSpPr>
          <p:nvPr>
            <p:ph type="body" idx="4294967295"/>
          </p:nvPr>
        </p:nvSpPr>
        <p:spPr>
          <a:xfrm>
            <a:off x="685800" y="1143000"/>
            <a:ext cx="7772400" cy="4953000"/>
          </a:xfrm>
        </p:spPr>
        <p:txBody>
          <a:bodyPr/>
          <a:lstStyle/>
          <a:p>
            <a:r>
              <a:rPr lang="en-US" dirty="0" smtClean="0">
                <a:solidFill>
                  <a:schemeClr val="bg1"/>
                </a:solidFill>
              </a:rPr>
              <a:t>Plasticity means that the </a:t>
            </a:r>
            <a:r>
              <a:rPr lang="en-US" dirty="0" smtClean="0">
                <a:solidFill>
                  <a:srgbClr val="66FF33"/>
                </a:solidFill>
              </a:rPr>
              <a:t>environment changes</a:t>
            </a:r>
            <a:r>
              <a:rPr lang="en-US" dirty="0" smtClean="0"/>
              <a:t> </a:t>
            </a:r>
            <a:r>
              <a:rPr lang="en-US" dirty="0" smtClean="0">
                <a:solidFill>
                  <a:srgbClr val="66FF33"/>
                </a:solidFill>
              </a:rPr>
              <a:t>gene expression</a:t>
            </a:r>
            <a:r>
              <a:rPr lang="en-US" dirty="0" smtClean="0">
                <a:solidFill>
                  <a:schemeClr val="bg1"/>
                </a:solidFill>
              </a:rPr>
              <a:t>.</a:t>
            </a:r>
          </a:p>
          <a:p>
            <a:r>
              <a:rPr lang="en-US" dirty="0" smtClean="0">
                <a:solidFill>
                  <a:schemeClr val="bg1"/>
                </a:solidFill>
              </a:rPr>
              <a:t>An organism’s </a:t>
            </a:r>
            <a:r>
              <a:rPr lang="en-US" dirty="0" smtClean="0">
                <a:solidFill>
                  <a:srgbClr val="66FF33"/>
                </a:solidFill>
              </a:rPr>
              <a:t>PHENOTYPE</a:t>
            </a:r>
            <a:r>
              <a:rPr lang="en-US" dirty="0" smtClean="0"/>
              <a:t> </a:t>
            </a:r>
            <a:r>
              <a:rPr lang="en-US" dirty="0" smtClean="0">
                <a:solidFill>
                  <a:schemeClr val="bg1"/>
                </a:solidFill>
              </a:rPr>
              <a:t>has</a:t>
            </a:r>
            <a:r>
              <a:rPr lang="en-US" dirty="0" smtClean="0"/>
              <a:t> </a:t>
            </a:r>
            <a:r>
              <a:rPr lang="en-US" dirty="0" smtClean="0">
                <a:solidFill>
                  <a:srgbClr val="66FF33"/>
                </a:solidFill>
              </a:rPr>
              <a:t>changed</a:t>
            </a:r>
            <a:r>
              <a:rPr lang="en-US" dirty="0" smtClean="0">
                <a:solidFill>
                  <a:schemeClr val="bg1"/>
                </a:solidFill>
              </a:rPr>
              <a:t>, but their </a:t>
            </a:r>
            <a:r>
              <a:rPr lang="en-US" dirty="0" smtClean="0">
                <a:solidFill>
                  <a:srgbClr val="92D050"/>
                </a:solidFill>
              </a:rPr>
              <a:t>GENOTYPE</a:t>
            </a:r>
            <a:r>
              <a:rPr lang="en-US" dirty="0" smtClean="0">
                <a:solidFill>
                  <a:schemeClr val="bg1"/>
                </a:solidFill>
              </a:rPr>
              <a:t> is the </a:t>
            </a:r>
            <a:r>
              <a:rPr lang="en-US" dirty="0" smtClean="0">
                <a:solidFill>
                  <a:srgbClr val="92D050"/>
                </a:solidFill>
              </a:rPr>
              <a:t>SAME</a:t>
            </a:r>
            <a:r>
              <a:rPr lang="en-US" dirty="0" smtClean="0">
                <a:solidFill>
                  <a:schemeClr val="bg1"/>
                </a:solidFill>
              </a:rPr>
              <a:t>.</a:t>
            </a:r>
          </a:p>
          <a:p>
            <a:r>
              <a:rPr lang="en-US" dirty="0" smtClean="0">
                <a:solidFill>
                  <a:schemeClr val="bg1"/>
                </a:solidFill>
              </a:rPr>
              <a:t>Example: </a:t>
            </a:r>
            <a:r>
              <a:rPr lang="en-US" dirty="0" smtClean="0">
                <a:solidFill>
                  <a:srgbClr val="66FF33"/>
                </a:solidFill>
              </a:rPr>
              <a:t>Locusts</a:t>
            </a:r>
          </a:p>
          <a:p>
            <a:endParaRPr lang="en-US" dirty="0" smtClean="0"/>
          </a:p>
        </p:txBody>
      </p:sp>
      <p:pic>
        <p:nvPicPr>
          <p:cNvPr id="80899" name="Picture 5" descr="641972-locusts-donald-race-track"/>
          <p:cNvPicPr>
            <a:picLocks noChangeAspect="1" noChangeArrowheads="1"/>
          </p:cNvPicPr>
          <p:nvPr/>
        </p:nvPicPr>
        <p:blipFill>
          <a:blip r:embed="rId2"/>
          <a:srcRect/>
          <a:stretch>
            <a:fillRect/>
          </a:stretch>
        </p:blipFill>
        <p:spPr bwMode="auto">
          <a:xfrm>
            <a:off x="0" y="4068763"/>
            <a:ext cx="4953000" cy="2789237"/>
          </a:xfrm>
          <a:prstGeom prst="rect">
            <a:avLst/>
          </a:prstGeom>
          <a:noFill/>
          <a:ln w="9525">
            <a:noFill/>
            <a:miter lim="800000"/>
            <a:headEnd/>
            <a:tailEnd/>
          </a:ln>
        </p:spPr>
      </p:pic>
      <p:pic>
        <p:nvPicPr>
          <p:cNvPr id="80900" name="Picture 7" descr="Swarms-of-Locusts-Use-Social-Networking-to-Communicate"/>
          <p:cNvPicPr>
            <a:picLocks noChangeAspect="1" noChangeArrowheads="1"/>
          </p:cNvPicPr>
          <p:nvPr/>
        </p:nvPicPr>
        <p:blipFill>
          <a:blip r:embed="rId3"/>
          <a:srcRect/>
          <a:stretch>
            <a:fillRect/>
          </a:stretch>
        </p:blipFill>
        <p:spPr bwMode="auto">
          <a:xfrm>
            <a:off x="4876800" y="3992563"/>
            <a:ext cx="4267200" cy="2865437"/>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Mendel studied many traits</a:t>
            </a:r>
          </a:p>
        </p:txBody>
      </p:sp>
      <p:sp>
        <p:nvSpPr>
          <p:cNvPr id="19458" name="Text Box 2"/>
          <p:cNvSpPr txBox="1">
            <a:spLocks noChangeArrowheads="1"/>
          </p:cNvSpPr>
          <p:nvPr/>
        </p:nvSpPr>
        <p:spPr bwMode="auto">
          <a:xfrm>
            <a:off x="457200" y="1219200"/>
            <a:ext cx="8229600" cy="4911725"/>
          </a:xfrm>
          <a:prstGeom prst="rect">
            <a:avLst/>
          </a:prstGeom>
          <a:noFill/>
          <a:ln w="9525">
            <a:noFill/>
            <a:round/>
            <a:headEnd/>
            <a:tailEnd/>
          </a:ln>
          <a:effectLst/>
        </p:spPr>
        <p:txBody>
          <a:bodyPr/>
          <a:lstStyle/>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Mendel crossed a </a:t>
            </a:r>
            <a:r>
              <a:rPr lang="en-US" sz="3200" dirty="0">
                <a:solidFill>
                  <a:srgbClr val="FFFF00"/>
                </a:solidFill>
                <a:latin typeface="Comic Sans MS" panose="030F0702030302020204" pitchFamily="66" charset="0"/>
              </a:rPr>
              <a:t>tall pea plant </a:t>
            </a:r>
            <a:r>
              <a:rPr lang="en-US" sz="3200" dirty="0">
                <a:solidFill>
                  <a:srgbClr val="FFFFFF"/>
                </a:solidFill>
                <a:latin typeface="Comic Sans MS" panose="030F0702030302020204" pitchFamily="66" charset="0"/>
              </a:rPr>
              <a:t>with a</a:t>
            </a:r>
            <a:r>
              <a:rPr lang="en-US" sz="3200" dirty="0">
                <a:solidFill>
                  <a:srgbClr val="FFFF00"/>
                </a:solidFill>
                <a:latin typeface="Comic Sans MS" panose="030F0702030302020204" pitchFamily="66" charset="0"/>
              </a:rPr>
              <a:t> short pea plant.  </a:t>
            </a:r>
            <a:r>
              <a:rPr lang="en-US" sz="3200" dirty="0">
                <a:solidFill>
                  <a:srgbClr val="FFFFFF"/>
                </a:solidFill>
                <a:latin typeface="Comic Sans MS" panose="030F0702030302020204" pitchFamily="66" charset="0"/>
              </a:rPr>
              <a:t>He was expecting to get </a:t>
            </a:r>
            <a:r>
              <a:rPr lang="en-US" sz="3200" dirty="0">
                <a:solidFill>
                  <a:srgbClr val="FFFF00"/>
                </a:solidFill>
                <a:latin typeface="Comic Sans MS" panose="030F0702030302020204" pitchFamily="66" charset="0"/>
              </a:rPr>
              <a:t>medium-sized pea plants.  </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But that’s not what happened!</a:t>
            </a:r>
          </a:p>
        </p:txBody>
      </p:sp>
      <p:pic>
        <p:nvPicPr>
          <p:cNvPr id="21507" name="Picture 3"/>
          <p:cNvPicPr>
            <a:picLocks noChangeAspect="1" noChangeArrowheads="1"/>
          </p:cNvPicPr>
          <p:nvPr/>
        </p:nvPicPr>
        <p:blipFill>
          <a:blip r:embed="rId4"/>
          <a:srcRect/>
          <a:stretch>
            <a:fillRect/>
          </a:stretch>
        </p:blipFill>
        <p:spPr bwMode="auto">
          <a:xfrm>
            <a:off x="762000" y="3429000"/>
            <a:ext cx="1577975" cy="3200400"/>
          </a:xfrm>
          <a:prstGeom prst="rect">
            <a:avLst/>
          </a:prstGeom>
          <a:noFill/>
          <a:ln w="9525">
            <a:noFill/>
            <a:miter lim="800000"/>
            <a:headEnd/>
            <a:tailEnd/>
          </a:ln>
        </p:spPr>
      </p:pic>
      <p:sp>
        <p:nvSpPr>
          <p:cNvPr id="21508" name="Text Box 4"/>
          <p:cNvSpPr txBox="1">
            <a:spLocks noChangeArrowheads="1"/>
          </p:cNvSpPr>
          <p:nvPr/>
        </p:nvSpPr>
        <p:spPr bwMode="auto">
          <a:xfrm>
            <a:off x="2438400" y="4267200"/>
            <a:ext cx="762000" cy="119062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200">
                <a:solidFill>
                  <a:srgbClr val="FFFFFF"/>
                </a:solidFill>
                <a:ea typeface="ＭＳ Ｐゴシック"/>
                <a:cs typeface="ＭＳ Ｐゴシック"/>
              </a:rPr>
              <a:t>X</a:t>
            </a:r>
          </a:p>
        </p:txBody>
      </p:sp>
      <p:pic>
        <p:nvPicPr>
          <p:cNvPr id="21509" name="Picture 5"/>
          <p:cNvPicPr>
            <a:picLocks noChangeAspect="1" noChangeArrowheads="1"/>
          </p:cNvPicPr>
          <p:nvPr/>
        </p:nvPicPr>
        <p:blipFill>
          <a:blip r:embed="rId5"/>
          <a:srcRect/>
          <a:stretch>
            <a:fillRect/>
          </a:stretch>
        </p:blipFill>
        <p:spPr bwMode="auto">
          <a:xfrm>
            <a:off x="3352800" y="5029200"/>
            <a:ext cx="1295400" cy="1476375"/>
          </a:xfrm>
          <a:prstGeom prst="rect">
            <a:avLst/>
          </a:prstGeom>
          <a:noFill/>
          <a:ln w="9525">
            <a:noFill/>
            <a:miter lim="800000"/>
            <a:headEnd/>
            <a:tailEnd/>
          </a:ln>
        </p:spPr>
      </p:pic>
      <p:sp>
        <p:nvSpPr>
          <p:cNvPr id="21510" name="Text Box 6"/>
          <p:cNvSpPr txBox="1">
            <a:spLocks noChangeArrowheads="1"/>
          </p:cNvSpPr>
          <p:nvPr/>
        </p:nvSpPr>
        <p:spPr bwMode="auto">
          <a:xfrm>
            <a:off x="4953000" y="4191000"/>
            <a:ext cx="1143000" cy="1557338"/>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600">
                <a:solidFill>
                  <a:srgbClr val="FFFFFF"/>
                </a:solidFill>
                <a:ea typeface="ＭＳ Ｐゴシック"/>
                <a:cs typeface="ＭＳ Ｐゴシック"/>
              </a:rPr>
              <a:t>=</a:t>
            </a:r>
          </a:p>
        </p:txBody>
      </p:sp>
      <p:pic>
        <p:nvPicPr>
          <p:cNvPr id="21511" name="Picture 7"/>
          <p:cNvPicPr>
            <a:picLocks noChangeAspect="1" noChangeArrowheads="1"/>
          </p:cNvPicPr>
          <p:nvPr/>
        </p:nvPicPr>
        <p:blipFill>
          <a:blip r:embed="rId5"/>
          <a:srcRect/>
          <a:stretch>
            <a:fillRect/>
          </a:stretch>
        </p:blipFill>
        <p:spPr bwMode="auto">
          <a:xfrm>
            <a:off x="6553200" y="4267200"/>
            <a:ext cx="1295400" cy="2162175"/>
          </a:xfrm>
          <a:prstGeom prst="rect">
            <a:avLst/>
          </a:prstGeom>
          <a:noFill/>
          <a:ln w="9525">
            <a:noFill/>
            <a:miter lim="800000"/>
            <a:headEnd/>
            <a:tailEnd/>
          </a:ln>
        </p:spPr>
      </p:pic>
      <p:sp>
        <p:nvSpPr>
          <p:cNvPr id="2" name="AutoShape 8"/>
          <p:cNvSpPr>
            <a:spLocks noChangeArrowheads="1"/>
          </p:cNvSpPr>
          <p:nvPr/>
        </p:nvSpPr>
        <p:spPr bwMode="auto">
          <a:xfrm>
            <a:off x="5791200" y="3810000"/>
            <a:ext cx="2667000" cy="2743200"/>
          </a:xfrm>
          <a:custGeom>
            <a:avLst/>
            <a:gdLst>
              <a:gd name="T0" fmla="*/ 1333500 w 2667000"/>
              <a:gd name="T1" fmla="*/ 0 h 2743200"/>
              <a:gd name="T2" fmla="*/ 390573 w 2667000"/>
              <a:gd name="T3" fmla="*/ 401732 h 2743200"/>
              <a:gd name="T4" fmla="*/ 0 w 2667000"/>
              <a:gd name="T5" fmla="*/ 1371600 h 2743200"/>
              <a:gd name="T6" fmla="*/ 390573 w 2667000"/>
              <a:gd name="T7" fmla="*/ 2341468 h 2743200"/>
              <a:gd name="T8" fmla="*/ 1333500 w 2667000"/>
              <a:gd name="T9" fmla="*/ 2743200 h 2743200"/>
              <a:gd name="T10" fmla="*/ 2276426 w 2667000"/>
              <a:gd name="T11" fmla="*/ 2341468 h 2743200"/>
              <a:gd name="T12" fmla="*/ 2667000 w 2667000"/>
              <a:gd name="T13" fmla="*/ 1371600 h 2743200"/>
              <a:gd name="T14" fmla="*/ 2276426 w 2667000"/>
              <a:gd name="T15" fmla="*/ 401732 h 2743200"/>
              <a:gd name="T16" fmla="*/ 0 60000 65536"/>
              <a:gd name="T17" fmla="*/ 0 60000 65536"/>
              <a:gd name="T18" fmla="*/ 0 60000 65536"/>
              <a:gd name="T19" fmla="*/ 0 60000 65536"/>
              <a:gd name="T20" fmla="*/ 0 60000 65536"/>
              <a:gd name="T21" fmla="*/ 0 60000 65536"/>
              <a:gd name="T22" fmla="*/ 0 60000 65536"/>
              <a:gd name="T23" fmla="*/ 0 60000 65536"/>
              <a:gd name="T24" fmla="*/ 390573 w 2667000"/>
              <a:gd name="T25" fmla="*/ 401732 h 2743200"/>
              <a:gd name="T26" fmla="*/ 2276426 w 2667000"/>
              <a:gd name="T27" fmla="*/ 2341468 h 2743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67000" h="2743200">
                <a:moveTo>
                  <a:pt x="0" y="1371600"/>
                </a:moveTo>
                <a:lnTo>
                  <a:pt x="0" y="1371600"/>
                </a:lnTo>
                <a:cubicBezTo>
                  <a:pt x="0" y="614086"/>
                  <a:pt x="597028" y="0"/>
                  <a:pt x="1333499" y="0"/>
                </a:cubicBezTo>
                <a:cubicBezTo>
                  <a:pt x="2069971" y="0"/>
                  <a:pt x="2667000" y="614086"/>
                  <a:pt x="2667000" y="1371600"/>
                </a:cubicBezTo>
                <a:cubicBezTo>
                  <a:pt x="2667000" y="2129113"/>
                  <a:pt x="2069971" y="2743199"/>
                  <a:pt x="1333500" y="2743200"/>
                </a:cubicBezTo>
                <a:cubicBezTo>
                  <a:pt x="597028" y="2743200"/>
                  <a:pt x="0" y="2129113"/>
                  <a:pt x="0" y="1371600"/>
                </a:cubicBezTo>
                <a:close/>
                <a:moveTo>
                  <a:pt x="2066805" y="1785789"/>
                </a:moveTo>
                <a:lnTo>
                  <a:pt x="2066804" y="1785788"/>
                </a:lnTo>
                <a:cubicBezTo>
                  <a:pt x="2132525" y="1658550"/>
                  <a:pt x="2166937" y="1516211"/>
                  <a:pt x="2166937" y="1371599"/>
                </a:cubicBezTo>
                <a:cubicBezTo>
                  <a:pt x="2166937" y="890261"/>
                  <a:pt x="1793794" y="500061"/>
                  <a:pt x="1333499" y="500061"/>
                </a:cubicBezTo>
                <a:cubicBezTo>
                  <a:pt x="1192544" y="500060"/>
                  <a:pt x="1053891" y="537444"/>
                  <a:pt x="930509" y="608715"/>
                </a:cubicBezTo>
                <a:lnTo>
                  <a:pt x="2066805" y="1785789"/>
                </a:lnTo>
                <a:close/>
                <a:moveTo>
                  <a:pt x="600195" y="957411"/>
                </a:moveTo>
                <a:lnTo>
                  <a:pt x="600195" y="957411"/>
                </a:lnTo>
                <a:cubicBezTo>
                  <a:pt x="534474" y="1084649"/>
                  <a:pt x="500063" y="1226988"/>
                  <a:pt x="500063" y="1371600"/>
                </a:cubicBezTo>
                <a:cubicBezTo>
                  <a:pt x="500063" y="1852938"/>
                  <a:pt x="873205" y="2243139"/>
                  <a:pt x="1333501" y="2243139"/>
                </a:cubicBezTo>
                <a:cubicBezTo>
                  <a:pt x="1474455" y="2243139"/>
                  <a:pt x="1613108" y="2205755"/>
                  <a:pt x="1736490" y="2134484"/>
                </a:cubicBezTo>
                <a:lnTo>
                  <a:pt x="600195" y="957411"/>
                </a:lnTo>
                <a:close/>
              </a:path>
            </a:pathLst>
          </a:custGeom>
          <a:solidFill>
            <a:srgbClr val="FF0000"/>
          </a:solidFill>
          <a:ln w="3240">
            <a:solidFill>
              <a:srgbClr val="FFFFFF"/>
            </a:solidFill>
            <a:round/>
            <a:headEnd/>
            <a:tailEnd/>
          </a:ln>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1921" name="Rectangle 2"/>
          <p:cNvSpPr>
            <a:spLocks noGrp="1" noChangeArrowheads="1"/>
          </p:cNvSpPr>
          <p:nvPr>
            <p:ph type="title" idx="4294967295"/>
          </p:nvPr>
        </p:nvSpPr>
        <p:spPr>
          <a:xfrm>
            <a:off x="685800" y="152400"/>
            <a:ext cx="7772400" cy="1143000"/>
          </a:xfrm>
        </p:spPr>
        <p:txBody>
          <a:bodyPr/>
          <a:lstStyle/>
          <a:p>
            <a:r>
              <a:rPr lang="en-US" dirty="0" smtClean="0">
                <a:solidFill>
                  <a:schemeClr val="bg1"/>
                </a:solidFill>
              </a:rPr>
              <a:t>What Makes a Locust?</a:t>
            </a:r>
          </a:p>
        </p:txBody>
      </p:sp>
      <p:sp>
        <p:nvSpPr>
          <p:cNvPr id="81922" name="Rectangle 3"/>
          <p:cNvSpPr>
            <a:spLocks noGrp="1" noChangeArrowheads="1"/>
          </p:cNvSpPr>
          <p:nvPr>
            <p:ph type="body" idx="4294967295"/>
          </p:nvPr>
        </p:nvSpPr>
        <p:spPr>
          <a:xfrm>
            <a:off x="3200400" y="1981200"/>
            <a:ext cx="5715000" cy="4876800"/>
          </a:xfrm>
        </p:spPr>
        <p:txBody>
          <a:bodyPr/>
          <a:lstStyle/>
          <a:p>
            <a:pPr>
              <a:lnSpc>
                <a:spcPct val="90000"/>
              </a:lnSpc>
              <a:buFontTx/>
              <a:buChar char="•"/>
            </a:pPr>
            <a:r>
              <a:rPr lang="en-US" sz="2800" b="1" dirty="0" smtClean="0">
                <a:solidFill>
                  <a:schemeClr val="bg1"/>
                </a:solidFill>
              </a:rPr>
              <a:t>When there is </a:t>
            </a:r>
            <a:r>
              <a:rPr lang="en-US" sz="2800" b="1" dirty="0" smtClean="0">
                <a:solidFill>
                  <a:srgbClr val="66FF33"/>
                </a:solidFill>
              </a:rPr>
              <a:t>little food</a:t>
            </a:r>
            <a:r>
              <a:rPr lang="en-US" sz="2800" b="1" dirty="0" smtClean="0"/>
              <a:t> </a:t>
            </a:r>
            <a:r>
              <a:rPr lang="en-US" sz="2800" b="1" dirty="0" smtClean="0">
                <a:solidFill>
                  <a:schemeClr val="bg1"/>
                </a:solidFill>
              </a:rPr>
              <a:t>and desert grasshoppers are forced to </a:t>
            </a:r>
            <a:r>
              <a:rPr lang="en-US" sz="2800" b="1" dirty="0" smtClean="0">
                <a:solidFill>
                  <a:srgbClr val="66FF33"/>
                </a:solidFill>
              </a:rPr>
              <a:t>be close</a:t>
            </a:r>
            <a:r>
              <a:rPr lang="en-US" sz="2800" b="1" dirty="0" smtClean="0"/>
              <a:t> </a:t>
            </a:r>
            <a:r>
              <a:rPr lang="en-US" sz="2800" b="1" dirty="0" smtClean="0">
                <a:solidFill>
                  <a:schemeClr val="bg1"/>
                </a:solidFill>
              </a:rPr>
              <a:t>to each other, their </a:t>
            </a:r>
            <a:r>
              <a:rPr lang="en-US" sz="2800" b="1" dirty="0" smtClean="0">
                <a:solidFill>
                  <a:srgbClr val="66FF33"/>
                </a:solidFill>
              </a:rPr>
              <a:t>APPEARANCE</a:t>
            </a:r>
            <a:r>
              <a:rPr lang="en-US" sz="2800" b="1" dirty="0" smtClean="0"/>
              <a:t> </a:t>
            </a:r>
            <a:r>
              <a:rPr lang="en-US" sz="2800" b="1" dirty="0" smtClean="0">
                <a:solidFill>
                  <a:schemeClr val="bg1"/>
                </a:solidFill>
              </a:rPr>
              <a:t>and</a:t>
            </a:r>
            <a:r>
              <a:rPr lang="en-US" sz="2800" b="1" dirty="0" smtClean="0"/>
              <a:t> </a:t>
            </a:r>
            <a:r>
              <a:rPr lang="en-US" sz="2800" b="1" dirty="0" smtClean="0">
                <a:solidFill>
                  <a:srgbClr val="66FF33"/>
                </a:solidFill>
              </a:rPr>
              <a:t>BEHAVIOR</a:t>
            </a:r>
            <a:r>
              <a:rPr lang="en-US" sz="2800" b="1" dirty="0" smtClean="0"/>
              <a:t> </a:t>
            </a:r>
            <a:r>
              <a:rPr lang="en-US" sz="2800" b="1" dirty="0" smtClean="0">
                <a:solidFill>
                  <a:schemeClr val="bg1"/>
                </a:solidFill>
              </a:rPr>
              <a:t>both</a:t>
            </a:r>
            <a:r>
              <a:rPr lang="en-US" sz="2800" b="1" dirty="0" smtClean="0"/>
              <a:t> </a:t>
            </a:r>
            <a:r>
              <a:rPr lang="en-US" sz="2800" b="1" dirty="0" smtClean="0">
                <a:solidFill>
                  <a:srgbClr val="66FF33"/>
                </a:solidFill>
              </a:rPr>
              <a:t>change</a:t>
            </a:r>
            <a:r>
              <a:rPr lang="en-US" sz="2800" b="1" dirty="0" smtClean="0">
                <a:solidFill>
                  <a:schemeClr val="bg1"/>
                </a:solidFill>
              </a:rPr>
              <a:t>. Suddenly, </a:t>
            </a:r>
            <a:r>
              <a:rPr lang="en-US" sz="2800" b="1" dirty="0" smtClean="0">
                <a:solidFill>
                  <a:srgbClr val="66FF33"/>
                </a:solidFill>
              </a:rPr>
              <a:t>millions</a:t>
            </a:r>
            <a:r>
              <a:rPr lang="en-US" sz="2800" b="1" dirty="0" smtClean="0"/>
              <a:t> </a:t>
            </a:r>
            <a:r>
              <a:rPr lang="en-US" sz="2800" b="1" dirty="0" smtClean="0">
                <a:solidFill>
                  <a:schemeClr val="bg1"/>
                </a:solidFill>
              </a:rPr>
              <a:t>of them will live &amp; move together</a:t>
            </a:r>
          </a:p>
          <a:p>
            <a:pPr>
              <a:lnSpc>
                <a:spcPct val="90000"/>
              </a:lnSpc>
              <a:buFontTx/>
              <a:buChar char="•"/>
            </a:pPr>
            <a:r>
              <a:rPr lang="en-US" sz="2800" b="1" dirty="0" smtClean="0">
                <a:solidFill>
                  <a:schemeClr val="bg1"/>
                </a:solidFill>
              </a:rPr>
              <a:t>Scientists can make desert grasshoppers have locust babies in the lab by </a:t>
            </a:r>
            <a:r>
              <a:rPr lang="en-US" sz="2800" b="1" dirty="0" smtClean="0">
                <a:solidFill>
                  <a:srgbClr val="66FF33"/>
                </a:solidFill>
              </a:rPr>
              <a:t>tickling their legs</a:t>
            </a:r>
            <a:r>
              <a:rPr lang="en-US" sz="2800" b="1" dirty="0" smtClean="0"/>
              <a:t> </a:t>
            </a:r>
            <a:r>
              <a:rPr lang="en-US" sz="2800" b="1" dirty="0" smtClean="0">
                <a:solidFill>
                  <a:schemeClr val="bg1"/>
                </a:solidFill>
              </a:rPr>
              <a:t>a lot</a:t>
            </a:r>
          </a:p>
          <a:p>
            <a:pPr>
              <a:lnSpc>
                <a:spcPct val="90000"/>
              </a:lnSpc>
              <a:buFontTx/>
              <a:buChar char="•"/>
            </a:pPr>
            <a:r>
              <a:rPr lang="en-US" sz="2800" b="1" dirty="0" smtClean="0">
                <a:solidFill>
                  <a:schemeClr val="bg1"/>
                </a:solidFill>
              </a:rPr>
              <a:t>Their</a:t>
            </a:r>
            <a:r>
              <a:rPr lang="en-US" sz="2800" b="1" dirty="0" smtClean="0"/>
              <a:t> </a:t>
            </a:r>
            <a:r>
              <a:rPr lang="en-US" sz="2800" b="1" dirty="0" smtClean="0">
                <a:solidFill>
                  <a:srgbClr val="66FF33"/>
                </a:solidFill>
              </a:rPr>
              <a:t>GENES</a:t>
            </a:r>
            <a:r>
              <a:rPr lang="en-US" sz="2800" b="1" dirty="0" smtClean="0"/>
              <a:t> </a:t>
            </a:r>
            <a:r>
              <a:rPr lang="en-US" sz="2800" b="1" dirty="0" smtClean="0">
                <a:solidFill>
                  <a:schemeClr val="bg1"/>
                </a:solidFill>
              </a:rPr>
              <a:t>have</a:t>
            </a:r>
            <a:r>
              <a:rPr lang="en-US" sz="2800" b="1" dirty="0" smtClean="0"/>
              <a:t> </a:t>
            </a:r>
            <a:r>
              <a:rPr lang="en-US" sz="2800" b="1" dirty="0" smtClean="0">
                <a:solidFill>
                  <a:srgbClr val="66FF33"/>
                </a:solidFill>
              </a:rPr>
              <a:t>NOT changed.</a:t>
            </a:r>
          </a:p>
        </p:txBody>
      </p:sp>
      <p:pic>
        <p:nvPicPr>
          <p:cNvPr id="81923" name="Picture 5" descr="locust_comparison"/>
          <p:cNvPicPr>
            <a:picLocks noChangeAspect="1" noChangeArrowheads="1"/>
          </p:cNvPicPr>
          <p:nvPr/>
        </p:nvPicPr>
        <p:blipFill>
          <a:blip r:embed="rId2"/>
          <a:srcRect/>
          <a:stretch>
            <a:fillRect/>
          </a:stretch>
        </p:blipFill>
        <p:spPr bwMode="auto">
          <a:xfrm>
            <a:off x="0" y="2514600"/>
            <a:ext cx="3402013" cy="3810000"/>
          </a:xfrm>
          <a:prstGeom prst="rect">
            <a:avLst/>
          </a:prstGeom>
          <a:noFill/>
          <a:ln w="9525">
            <a:noFill/>
            <a:miter lim="800000"/>
            <a:headEnd/>
            <a:tailEnd/>
          </a:ln>
        </p:spPr>
      </p:pic>
      <p:sp>
        <p:nvSpPr>
          <p:cNvPr id="81924" name="Text Box 6"/>
          <p:cNvSpPr txBox="1">
            <a:spLocks noChangeArrowheads="1"/>
          </p:cNvSpPr>
          <p:nvPr/>
        </p:nvSpPr>
        <p:spPr bwMode="auto">
          <a:xfrm>
            <a:off x="228600" y="1066800"/>
            <a:ext cx="8686800" cy="790345"/>
          </a:xfrm>
          <a:prstGeom prst="rect">
            <a:avLst/>
          </a:prstGeom>
          <a:noFill/>
          <a:ln w="9525">
            <a:noFill/>
            <a:miter lim="800000"/>
            <a:headEnd/>
            <a:tailEnd/>
          </a:ln>
        </p:spPr>
        <p:txBody>
          <a:bodyPr>
            <a:spAutoFit/>
          </a:bodyPr>
          <a:lstStyle/>
          <a:p>
            <a:pPr>
              <a:lnSpc>
                <a:spcPct val="80000"/>
              </a:lnSpc>
              <a:spcBef>
                <a:spcPct val="20000"/>
              </a:spcBef>
              <a:buClr>
                <a:schemeClr val="accent2"/>
              </a:buClr>
              <a:buSzPct val="75000"/>
              <a:buFontTx/>
              <a:buChar char="•"/>
            </a:pPr>
            <a:r>
              <a:rPr lang="en-US" sz="2800" b="1" dirty="0">
                <a:solidFill>
                  <a:schemeClr val="bg1"/>
                </a:solidFill>
                <a:latin typeface="Calibri" pitchFamily="34" charset="0"/>
              </a:rPr>
              <a:t>When there is </a:t>
            </a:r>
            <a:r>
              <a:rPr lang="en-US" sz="2800" b="1" dirty="0">
                <a:solidFill>
                  <a:srgbClr val="66FF33"/>
                </a:solidFill>
                <a:latin typeface="Calibri" pitchFamily="34" charset="0"/>
              </a:rPr>
              <a:t>plenty of food</a:t>
            </a:r>
            <a:r>
              <a:rPr lang="en-US" sz="2800" b="1" dirty="0">
                <a:latin typeface="Calibri" pitchFamily="34" charset="0"/>
              </a:rPr>
              <a:t> </a:t>
            </a:r>
            <a:r>
              <a:rPr lang="en-US" sz="2800" b="1" dirty="0">
                <a:solidFill>
                  <a:schemeClr val="bg1"/>
                </a:solidFill>
                <a:latin typeface="Calibri" pitchFamily="34" charset="0"/>
              </a:rPr>
              <a:t>and desert grasshoppers can </a:t>
            </a:r>
            <a:r>
              <a:rPr lang="en-US" sz="2800" b="1" dirty="0">
                <a:solidFill>
                  <a:srgbClr val="66FF33"/>
                </a:solidFill>
                <a:latin typeface="Calibri" pitchFamily="34" charset="0"/>
              </a:rPr>
              <a:t>spread out</a:t>
            </a:r>
            <a:r>
              <a:rPr lang="en-US" sz="2800" b="1" dirty="0">
                <a:solidFill>
                  <a:schemeClr val="bg1"/>
                </a:solidFill>
                <a:latin typeface="Calibri" pitchFamily="34" charset="0"/>
              </a:rPr>
              <a:t>, they live </a:t>
            </a:r>
            <a:r>
              <a:rPr lang="en-US" sz="2800" b="1" dirty="0">
                <a:solidFill>
                  <a:srgbClr val="66FF33"/>
                </a:solidFill>
                <a:latin typeface="Calibri" pitchFamily="34" charset="0"/>
              </a:rPr>
              <a:t>alone.</a:t>
            </a:r>
            <a:endParaRPr lang="en-US" sz="2800" b="1" dirty="0">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685800" y="152400"/>
            <a:ext cx="7772400" cy="1143000"/>
          </a:xfrm>
          <a:extLst/>
        </p:spPr>
        <p:txBody>
          <a:bodyPr rtlCol="0">
            <a:normAutofit fontScale="90000"/>
          </a:bodyPr>
          <a:lstStyle/>
          <a:p>
            <a:pPr fontAlgn="auto">
              <a:spcAft>
                <a:spcPts val="0"/>
              </a:spcAft>
              <a:defRPr/>
            </a:pPr>
            <a:r>
              <a:rPr lang="en-US" sz="4000" dirty="0" smtClean="0">
                <a:solidFill>
                  <a:schemeClr val="bg1"/>
                </a:solidFill>
              </a:rPr>
              <a:t>An Interesting Example: </a:t>
            </a:r>
            <a:br>
              <a:rPr lang="en-US" sz="4000" dirty="0" smtClean="0">
                <a:solidFill>
                  <a:schemeClr val="bg1"/>
                </a:solidFill>
              </a:rPr>
            </a:br>
            <a:r>
              <a:rPr lang="en-US" sz="4000" dirty="0" smtClean="0">
                <a:solidFill>
                  <a:srgbClr val="66FF33"/>
                </a:solidFill>
              </a:rPr>
              <a:t>Genetic Linkage</a:t>
            </a:r>
          </a:p>
        </p:txBody>
      </p:sp>
      <p:sp>
        <p:nvSpPr>
          <p:cNvPr id="82946" name="Rectangle 3"/>
          <p:cNvSpPr>
            <a:spLocks noGrp="1" noChangeArrowheads="1"/>
          </p:cNvSpPr>
          <p:nvPr>
            <p:ph type="body" idx="4294967295"/>
          </p:nvPr>
        </p:nvSpPr>
        <p:spPr>
          <a:xfrm>
            <a:off x="304800" y="1371600"/>
            <a:ext cx="8458200" cy="4800600"/>
          </a:xfrm>
        </p:spPr>
        <p:txBody>
          <a:bodyPr/>
          <a:lstStyle/>
          <a:p>
            <a:pPr>
              <a:buFontTx/>
              <a:buChar char="•"/>
            </a:pPr>
            <a:r>
              <a:rPr lang="en-US" dirty="0" smtClean="0">
                <a:solidFill>
                  <a:schemeClr val="bg1"/>
                </a:solidFill>
              </a:rPr>
              <a:t>In 1903, </a:t>
            </a:r>
            <a:r>
              <a:rPr lang="en-US" dirty="0" smtClean="0">
                <a:solidFill>
                  <a:srgbClr val="66FF33"/>
                </a:solidFill>
              </a:rPr>
              <a:t>Bateson </a:t>
            </a:r>
            <a:r>
              <a:rPr lang="en-US" dirty="0" smtClean="0">
                <a:solidFill>
                  <a:schemeClr val="bg1"/>
                </a:solidFill>
              </a:rPr>
              <a:t>and</a:t>
            </a:r>
            <a:r>
              <a:rPr lang="en-US" dirty="0" smtClean="0"/>
              <a:t> </a:t>
            </a:r>
            <a:r>
              <a:rPr lang="en-US" dirty="0" smtClean="0">
                <a:solidFill>
                  <a:srgbClr val="66FF33"/>
                </a:solidFill>
              </a:rPr>
              <a:t>Punnett</a:t>
            </a:r>
            <a:r>
              <a:rPr lang="en-US" dirty="0" smtClean="0"/>
              <a:t> </a:t>
            </a:r>
            <a:r>
              <a:rPr lang="en-US" dirty="0" smtClean="0">
                <a:solidFill>
                  <a:schemeClr val="bg1"/>
                </a:solidFill>
              </a:rPr>
              <a:t>were trying to recreate Mendel’s experiments with </a:t>
            </a:r>
            <a:r>
              <a:rPr lang="en-US" dirty="0" smtClean="0">
                <a:solidFill>
                  <a:srgbClr val="66FF33"/>
                </a:solidFill>
              </a:rPr>
              <a:t>pea plants.</a:t>
            </a:r>
          </a:p>
          <a:p>
            <a:pPr>
              <a:buFontTx/>
              <a:buChar char="•"/>
            </a:pPr>
            <a:r>
              <a:rPr lang="en-US" dirty="0" smtClean="0">
                <a:solidFill>
                  <a:schemeClr val="bg1"/>
                </a:solidFill>
              </a:rPr>
              <a:t>They chose the traits </a:t>
            </a:r>
            <a:r>
              <a:rPr lang="en-US" dirty="0" smtClean="0">
                <a:solidFill>
                  <a:srgbClr val="66FF33"/>
                </a:solidFill>
              </a:rPr>
              <a:t>purple</a:t>
            </a:r>
            <a:r>
              <a:rPr lang="en-US" dirty="0" smtClean="0"/>
              <a:t> </a:t>
            </a:r>
            <a:r>
              <a:rPr lang="en-US" dirty="0" smtClean="0">
                <a:solidFill>
                  <a:schemeClr val="bg1"/>
                </a:solidFill>
              </a:rPr>
              <a:t>vs. </a:t>
            </a:r>
            <a:r>
              <a:rPr lang="en-US" dirty="0" smtClean="0">
                <a:solidFill>
                  <a:srgbClr val="66FF33"/>
                </a:solidFill>
              </a:rPr>
              <a:t>red flowers</a:t>
            </a:r>
            <a:r>
              <a:rPr lang="en-US" dirty="0" smtClean="0"/>
              <a:t> </a:t>
            </a:r>
            <a:r>
              <a:rPr lang="en-US" dirty="0" smtClean="0">
                <a:solidFill>
                  <a:schemeClr val="bg1"/>
                </a:solidFill>
              </a:rPr>
              <a:t>and</a:t>
            </a:r>
            <a:r>
              <a:rPr lang="en-US" dirty="0" smtClean="0"/>
              <a:t> </a:t>
            </a:r>
            <a:r>
              <a:rPr lang="en-US" dirty="0" smtClean="0">
                <a:solidFill>
                  <a:srgbClr val="66FF33"/>
                </a:solidFill>
              </a:rPr>
              <a:t>long</a:t>
            </a:r>
            <a:r>
              <a:rPr lang="en-US" dirty="0" smtClean="0"/>
              <a:t> </a:t>
            </a:r>
            <a:r>
              <a:rPr lang="en-US" dirty="0" smtClean="0">
                <a:solidFill>
                  <a:schemeClr val="bg1"/>
                </a:solidFill>
              </a:rPr>
              <a:t>vs. </a:t>
            </a:r>
            <a:r>
              <a:rPr lang="en-US" dirty="0" smtClean="0">
                <a:solidFill>
                  <a:srgbClr val="66FF33"/>
                </a:solidFill>
              </a:rPr>
              <a:t>round pollen grains.</a:t>
            </a:r>
          </a:p>
          <a:p>
            <a:pPr>
              <a:buFontTx/>
              <a:buChar char="•"/>
            </a:pPr>
            <a:r>
              <a:rPr lang="en-US" dirty="0" smtClean="0">
                <a:solidFill>
                  <a:schemeClr val="bg1"/>
                </a:solidFill>
              </a:rPr>
              <a:t>They expected to see a </a:t>
            </a:r>
            <a:r>
              <a:rPr lang="en-US" dirty="0" smtClean="0">
                <a:solidFill>
                  <a:srgbClr val="66FF33"/>
                </a:solidFill>
              </a:rPr>
              <a:t>9:3:3:1 </a:t>
            </a:r>
            <a:r>
              <a:rPr lang="en-US" dirty="0" smtClean="0">
                <a:solidFill>
                  <a:schemeClr val="bg1"/>
                </a:solidFill>
              </a:rPr>
              <a:t>ratio.</a:t>
            </a:r>
          </a:p>
        </p:txBody>
      </p:sp>
      <p:pic>
        <p:nvPicPr>
          <p:cNvPr id="82947" name="Picture 4"/>
          <p:cNvPicPr>
            <a:picLocks noChangeAspect="1" noChangeArrowheads="1"/>
          </p:cNvPicPr>
          <p:nvPr/>
        </p:nvPicPr>
        <p:blipFill>
          <a:blip r:embed="rId2"/>
          <a:srcRect/>
          <a:stretch>
            <a:fillRect/>
          </a:stretch>
        </p:blipFill>
        <p:spPr bwMode="auto">
          <a:xfrm>
            <a:off x="1981200" y="4114800"/>
            <a:ext cx="4495800" cy="258286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3969" name="Rectangle 2"/>
          <p:cNvSpPr>
            <a:spLocks noGrp="1" noChangeArrowheads="1"/>
          </p:cNvSpPr>
          <p:nvPr>
            <p:ph type="title" idx="4294967295"/>
          </p:nvPr>
        </p:nvSpPr>
        <p:spPr>
          <a:xfrm>
            <a:off x="685800" y="152400"/>
            <a:ext cx="7772400" cy="1143000"/>
          </a:xfrm>
        </p:spPr>
        <p:txBody>
          <a:bodyPr/>
          <a:lstStyle/>
          <a:p>
            <a:r>
              <a:rPr lang="en-US" sz="4000" dirty="0" smtClean="0">
                <a:solidFill>
                  <a:schemeClr val="bg1"/>
                </a:solidFill>
              </a:rPr>
              <a:t>What They Actually Found</a:t>
            </a:r>
          </a:p>
        </p:txBody>
      </p:sp>
      <p:sp>
        <p:nvSpPr>
          <p:cNvPr id="83970" name="Rectangle 3"/>
          <p:cNvSpPr>
            <a:spLocks noGrp="1" noChangeArrowheads="1"/>
          </p:cNvSpPr>
          <p:nvPr>
            <p:ph type="body" idx="4294967295"/>
          </p:nvPr>
        </p:nvSpPr>
        <p:spPr>
          <a:xfrm>
            <a:off x="304800" y="1371600"/>
            <a:ext cx="8458200" cy="4800600"/>
          </a:xfrm>
        </p:spPr>
        <p:txBody>
          <a:bodyPr/>
          <a:lstStyle/>
          <a:p>
            <a:pPr>
              <a:buFontTx/>
              <a:buChar char="•"/>
            </a:pPr>
            <a:r>
              <a:rPr lang="en-US" dirty="0" smtClean="0">
                <a:solidFill>
                  <a:schemeClr val="bg1"/>
                </a:solidFill>
              </a:rPr>
              <a:t>Instead of a </a:t>
            </a:r>
            <a:r>
              <a:rPr lang="en-US" dirty="0" smtClean="0">
                <a:solidFill>
                  <a:srgbClr val="66FF33"/>
                </a:solidFill>
              </a:rPr>
              <a:t>9:3:3:1</a:t>
            </a:r>
            <a:r>
              <a:rPr lang="en-US" dirty="0" smtClean="0"/>
              <a:t> </a:t>
            </a:r>
            <a:r>
              <a:rPr lang="en-US" dirty="0" smtClean="0">
                <a:solidFill>
                  <a:schemeClr val="bg1"/>
                </a:solidFill>
              </a:rPr>
              <a:t>ratio, they found a </a:t>
            </a:r>
          </a:p>
          <a:p>
            <a:pPr>
              <a:buFontTx/>
              <a:buNone/>
            </a:pPr>
            <a:r>
              <a:rPr lang="en-US" dirty="0" smtClean="0"/>
              <a:t>   </a:t>
            </a:r>
            <a:r>
              <a:rPr lang="en-US" dirty="0" smtClean="0">
                <a:solidFill>
                  <a:srgbClr val="66FF33"/>
                </a:solidFill>
              </a:rPr>
              <a:t>13.5 </a:t>
            </a:r>
            <a:r>
              <a:rPr lang="en-US" dirty="0" smtClean="0">
                <a:solidFill>
                  <a:schemeClr val="bg1"/>
                </a:solidFill>
              </a:rPr>
              <a:t>: </a:t>
            </a:r>
            <a:r>
              <a:rPr lang="en-US" dirty="0" smtClean="0">
                <a:solidFill>
                  <a:srgbClr val="66FF33"/>
                </a:solidFill>
              </a:rPr>
              <a:t>1 </a:t>
            </a:r>
            <a:r>
              <a:rPr lang="en-US" dirty="0" smtClean="0">
                <a:solidFill>
                  <a:schemeClr val="bg1"/>
                </a:solidFill>
              </a:rPr>
              <a:t>: </a:t>
            </a:r>
            <a:r>
              <a:rPr lang="en-US" dirty="0" smtClean="0">
                <a:solidFill>
                  <a:srgbClr val="66FF33"/>
                </a:solidFill>
              </a:rPr>
              <a:t>1 </a:t>
            </a:r>
            <a:r>
              <a:rPr lang="en-US" dirty="0" smtClean="0">
                <a:solidFill>
                  <a:schemeClr val="bg1"/>
                </a:solidFill>
              </a:rPr>
              <a:t>: </a:t>
            </a:r>
            <a:r>
              <a:rPr lang="en-US" dirty="0" smtClean="0">
                <a:solidFill>
                  <a:srgbClr val="66FF33"/>
                </a:solidFill>
              </a:rPr>
              <a:t>2.5</a:t>
            </a:r>
            <a:r>
              <a:rPr lang="en-US" dirty="0" smtClean="0"/>
              <a:t> </a:t>
            </a:r>
            <a:r>
              <a:rPr lang="en-US" dirty="0" smtClean="0">
                <a:solidFill>
                  <a:schemeClr val="bg1"/>
                </a:solidFill>
              </a:rPr>
              <a:t>ratio.</a:t>
            </a:r>
          </a:p>
          <a:p>
            <a:pPr>
              <a:buFontTx/>
              <a:buChar char="•"/>
            </a:pPr>
            <a:r>
              <a:rPr lang="en-US" dirty="0" smtClean="0">
                <a:solidFill>
                  <a:schemeClr val="bg1"/>
                </a:solidFill>
              </a:rPr>
              <a:t>The </a:t>
            </a:r>
            <a:r>
              <a:rPr lang="en-US" dirty="0" smtClean="0">
                <a:solidFill>
                  <a:srgbClr val="66FF33"/>
                </a:solidFill>
              </a:rPr>
              <a:t>PARENTAL PHENOTYPES</a:t>
            </a:r>
            <a:r>
              <a:rPr lang="en-US" dirty="0" smtClean="0"/>
              <a:t> </a:t>
            </a:r>
            <a:r>
              <a:rPr lang="en-US" dirty="0" smtClean="0">
                <a:solidFill>
                  <a:schemeClr val="bg1"/>
                </a:solidFill>
              </a:rPr>
              <a:t>were more prevalent than they expected!!</a:t>
            </a:r>
          </a:p>
        </p:txBody>
      </p:sp>
      <p:pic>
        <p:nvPicPr>
          <p:cNvPr id="83971" name="Picture 5"/>
          <p:cNvPicPr>
            <a:picLocks noChangeAspect="1" noChangeArrowheads="1"/>
          </p:cNvPicPr>
          <p:nvPr/>
        </p:nvPicPr>
        <p:blipFill>
          <a:blip r:embed="rId2"/>
          <a:srcRect/>
          <a:stretch>
            <a:fillRect/>
          </a:stretch>
        </p:blipFill>
        <p:spPr bwMode="auto">
          <a:xfrm>
            <a:off x="1828800" y="3651250"/>
            <a:ext cx="5410200" cy="307657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4993" name="Rectangle 2"/>
          <p:cNvSpPr>
            <a:spLocks noGrp="1" noChangeArrowheads="1"/>
          </p:cNvSpPr>
          <p:nvPr>
            <p:ph type="title" idx="4294967295"/>
          </p:nvPr>
        </p:nvSpPr>
        <p:spPr>
          <a:xfrm>
            <a:off x="685800" y="0"/>
            <a:ext cx="7772400" cy="914400"/>
          </a:xfrm>
        </p:spPr>
        <p:txBody>
          <a:bodyPr/>
          <a:lstStyle/>
          <a:p>
            <a:r>
              <a:rPr lang="en-US" sz="4000" dirty="0" smtClean="0">
                <a:solidFill>
                  <a:schemeClr val="bg1"/>
                </a:solidFill>
              </a:rPr>
              <a:t>Why??</a:t>
            </a:r>
          </a:p>
        </p:txBody>
      </p:sp>
      <p:sp>
        <p:nvSpPr>
          <p:cNvPr id="84994" name="Rectangle 3"/>
          <p:cNvSpPr>
            <a:spLocks noGrp="1" noChangeArrowheads="1"/>
          </p:cNvSpPr>
          <p:nvPr>
            <p:ph type="body" idx="4294967295"/>
          </p:nvPr>
        </p:nvSpPr>
        <p:spPr>
          <a:xfrm>
            <a:off x="304800" y="838200"/>
            <a:ext cx="8458200" cy="5334000"/>
          </a:xfrm>
        </p:spPr>
        <p:txBody>
          <a:bodyPr/>
          <a:lstStyle/>
          <a:p>
            <a:pPr>
              <a:buFontTx/>
              <a:buChar char="•"/>
            </a:pPr>
            <a:r>
              <a:rPr lang="en-US" dirty="0" smtClean="0">
                <a:solidFill>
                  <a:schemeClr val="bg1"/>
                </a:solidFill>
              </a:rPr>
              <a:t>The traits they were studying were on the </a:t>
            </a:r>
            <a:r>
              <a:rPr lang="en-US" dirty="0" smtClean="0">
                <a:solidFill>
                  <a:srgbClr val="66FF33"/>
                </a:solidFill>
              </a:rPr>
              <a:t>same chromosome.</a:t>
            </a:r>
          </a:p>
          <a:p>
            <a:pPr>
              <a:buFontTx/>
              <a:buChar char="•"/>
            </a:pPr>
            <a:r>
              <a:rPr lang="en-US" dirty="0" smtClean="0">
                <a:solidFill>
                  <a:schemeClr val="bg1"/>
                </a:solidFill>
              </a:rPr>
              <a:t>These traits could only be separated from each other if that chromosome experienced </a:t>
            </a:r>
            <a:r>
              <a:rPr lang="en-US" dirty="0" smtClean="0">
                <a:solidFill>
                  <a:srgbClr val="66FF33"/>
                </a:solidFill>
              </a:rPr>
              <a:t>crossing over</a:t>
            </a:r>
            <a:r>
              <a:rPr lang="en-US" dirty="0" smtClean="0"/>
              <a:t> </a:t>
            </a:r>
            <a:r>
              <a:rPr lang="en-US" dirty="0" smtClean="0">
                <a:solidFill>
                  <a:schemeClr val="bg1"/>
                </a:solidFill>
              </a:rPr>
              <a:t>during</a:t>
            </a:r>
            <a:r>
              <a:rPr lang="en-US" dirty="0" smtClean="0"/>
              <a:t> </a:t>
            </a:r>
            <a:r>
              <a:rPr lang="en-US" dirty="0" smtClean="0">
                <a:solidFill>
                  <a:srgbClr val="66FF33"/>
                </a:solidFill>
              </a:rPr>
              <a:t>meiosis.</a:t>
            </a:r>
          </a:p>
        </p:txBody>
      </p:sp>
      <p:pic>
        <p:nvPicPr>
          <p:cNvPr id="84995" name="Picture 6" descr="crossing%20over"/>
          <p:cNvPicPr>
            <a:picLocks noChangeAspect="1" noChangeArrowheads="1"/>
          </p:cNvPicPr>
          <p:nvPr/>
        </p:nvPicPr>
        <p:blipFill>
          <a:blip r:embed="rId2"/>
          <a:srcRect/>
          <a:stretch>
            <a:fillRect/>
          </a:stretch>
        </p:blipFill>
        <p:spPr bwMode="auto">
          <a:xfrm>
            <a:off x="2362200" y="3429000"/>
            <a:ext cx="4343400" cy="33337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a:xfrm>
            <a:off x="0" y="0"/>
            <a:ext cx="9144000" cy="1143000"/>
          </a:xfrm>
          <a:extLst/>
        </p:spPr>
        <p:txBody>
          <a:bodyPr rtlCol="0">
            <a:normAutofit fontScale="90000"/>
          </a:bodyPr>
          <a:lstStyle/>
          <a:p>
            <a:pPr fontAlgn="auto">
              <a:spcAft>
                <a:spcPts val="0"/>
              </a:spcAft>
              <a:defRPr/>
            </a:pPr>
            <a:r>
              <a:rPr lang="en-US" sz="4000" dirty="0" smtClean="0">
                <a:solidFill>
                  <a:schemeClr val="bg1"/>
                </a:solidFill>
              </a:rPr>
              <a:t>An Interesting Example: </a:t>
            </a:r>
            <a:r>
              <a:rPr lang="en-US" sz="4000" dirty="0" smtClean="0">
                <a:solidFill>
                  <a:srgbClr val="66FF33"/>
                </a:solidFill>
              </a:rPr>
              <a:t>Recessive Lethal Traits</a:t>
            </a:r>
          </a:p>
        </p:txBody>
      </p:sp>
      <p:sp>
        <p:nvSpPr>
          <p:cNvPr id="89090" name="Rectangle 3"/>
          <p:cNvSpPr>
            <a:spLocks noGrp="1" noChangeArrowheads="1"/>
          </p:cNvSpPr>
          <p:nvPr>
            <p:ph type="body" idx="4294967295"/>
          </p:nvPr>
        </p:nvSpPr>
        <p:spPr>
          <a:xfrm>
            <a:off x="0" y="1295400"/>
            <a:ext cx="9144000" cy="5562600"/>
          </a:xfrm>
        </p:spPr>
        <p:txBody>
          <a:bodyPr/>
          <a:lstStyle/>
          <a:p>
            <a:pPr>
              <a:buFontTx/>
              <a:buNone/>
            </a:pPr>
            <a:r>
              <a:rPr lang="en-US" smtClean="0"/>
              <a:t> </a:t>
            </a:r>
          </a:p>
        </p:txBody>
      </p:sp>
      <p:pic>
        <p:nvPicPr>
          <p:cNvPr id="89091" name="Picture 5" descr="large_Little"/>
          <p:cNvPicPr>
            <a:picLocks noChangeAspect="1" noChangeArrowheads="1"/>
          </p:cNvPicPr>
          <p:nvPr/>
        </p:nvPicPr>
        <p:blipFill>
          <a:blip r:embed="rId2"/>
          <a:srcRect/>
          <a:stretch>
            <a:fillRect/>
          </a:stretch>
        </p:blipFill>
        <p:spPr bwMode="auto">
          <a:xfrm>
            <a:off x="609600" y="1258888"/>
            <a:ext cx="7924800" cy="54927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90113" name="Rectangle 2"/>
          <p:cNvSpPr>
            <a:spLocks noGrp="1" noChangeArrowheads="1"/>
          </p:cNvSpPr>
          <p:nvPr>
            <p:ph type="title" idx="4294967295"/>
          </p:nvPr>
        </p:nvSpPr>
        <p:spPr>
          <a:xfrm>
            <a:off x="0" y="0"/>
            <a:ext cx="9144000" cy="1143000"/>
          </a:xfrm>
        </p:spPr>
        <p:txBody>
          <a:bodyPr/>
          <a:lstStyle/>
          <a:p>
            <a:r>
              <a:rPr lang="en-US" sz="4000" dirty="0" smtClean="0">
                <a:solidFill>
                  <a:schemeClr val="bg1"/>
                </a:solidFill>
              </a:rPr>
              <a:t>Inheritance of Dwarfism</a:t>
            </a:r>
          </a:p>
        </p:txBody>
      </p:sp>
      <p:sp>
        <p:nvSpPr>
          <p:cNvPr id="90114" name="Rectangle 3"/>
          <p:cNvSpPr>
            <a:spLocks noGrp="1" noChangeArrowheads="1"/>
          </p:cNvSpPr>
          <p:nvPr>
            <p:ph type="body" idx="4294967295"/>
          </p:nvPr>
        </p:nvSpPr>
        <p:spPr>
          <a:xfrm>
            <a:off x="0" y="1295400"/>
            <a:ext cx="9144000" cy="5562600"/>
          </a:xfrm>
        </p:spPr>
        <p:txBody>
          <a:bodyPr/>
          <a:lstStyle/>
          <a:p>
            <a:pPr>
              <a:buFontTx/>
              <a:buChar char="•"/>
            </a:pPr>
            <a:r>
              <a:rPr lang="en-US" dirty="0" smtClean="0">
                <a:solidFill>
                  <a:schemeClr val="bg1"/>
                </a:solidFill>
              </a:rPr>
              <a:t>If two </a:t>
            </a:r>
            <a:r>
              <a:rPr lang="en-US" dirty="0" smtClean="0">
                <a:solidFill>
                  <a:srgbClr val="66FF33"/>
                </a:solidFill>
              </a:rPr>
              <a:t>little people</a:t>
            </a:r>
            <a:r>
              <a:rPr lang="en-US" dirty="0" smtClean="0"/>
              <a:t> </a:t>
            </a:r>
            <a:r>
              <a:rPr lang="en-US" dirty="0" smtClean="0">
                <a:solidFill>
                  <a:schemeClr val="bg1"/>
                </a:solidFill>
              </a:rPr>
              <a:t>get married and have children, they can have</a:t>
            </a:r>
            <a:r>
              <a:rPr lang="en-US" dirty="0" smtClean="0"/>
              <a:t> </a:t>
            </a:r>
            <a:r>
              <a:rPr lang="en-US" dirty="0" smtClean="0">
                <a:solidFill>
                  <a:srgbClr val="66FF33"/>
                </a:solidFill>
              </a:rPr>
              <a:t>little people children</a:t>
            </a:r>
            <a:r>
              <a:rPr lang="en-US" dirty="0" smtClean="0">
                <a:solidFill>
                  <a:schemeClr val="bg1"/>
                </a:solidFill>
              </a:rPr>
              <a:t> or </a:t>
            </a:r>
            <a:r>
              <a:rPr lang="en-US" dirty="0" smtClean="0">
                <a:solidFill>
                  <a:srgbClr val="66FF33"/>
                </a:solidFill>
              </a:rPr>
              <a:t>normal height children.</a:t>
            </a:r>
          </a:p>
          <a:p>
            <a:pPr>
              <a:buFontTx/>
              <a:buChar char="•"/>
            </a:pPr>
            <a:r>
              <a:rPr lang="en-US" dirty="0" smtClean="0">
                <a:solidFill>
                  <a:schemeClr val="bg1"/>
                </a:solidFill>
              </a:rPr>
              <a:t>If</a:t>
            </a:r>
            <a:r>
              <a:rPr lang="en-US" dirty="0" smtClean="0"/>
              <a:t> </a:t>
            </a:r>
            <a:r>
              <a:rPr lang="en-US" dirty="0" smtClean="0">
                <a:solidFill>
                  <a:srgbClr val="66FF33"/>
                </a:solidFill>
              </a:rPr>
              <a:t>dwarfism</a:t>
            </a:r>
            <a:r>
              <a:rPr lang="en-US" dirty="0" smtClean="0">
                <a:solidFill>
                  <a:schemeClr val="bg1"/>
                </a:solidFill>
              </a:rPr>
              <a:t> were </a:t>
            </a:r>
            <a:r>
              <a:rPr lang="en-US" dirty="0" smtClean="0">
                <a:solidFill>
                  <a:srgbClr val="66FF33"/>
                </a:solidFill>
              </a:rPr>
              <a:t>dominant</a:t>
            </a:r>
            <a:r>
              <a:rPr lang="en-US" dirty="0" smtClean="0">
                <a:solidFill>
                  <a:schemeClr val="bg1"/>
                </a:solidFill>
              </a:rPr>
              <a:t>, the ratio of </a:t>
            </a:r>
            <a:r>
              <a:rPr lang="en-US" dirty="0" smtClean="0">
                <a:solidFill>
                  <a:srgbClr val="66FF33"/>
                </a:solidFill>
              </a:rPr>
              <a:t>dwarf</a:t>
            </a:r>
            <a:r>
              <a:rPr lang="en-US" dirty="0" smtClean="0"/>
              <a:t> </a:t>
            </a:r>
            <a:r>
              <a:rPr lang="en-US" dirty="0" smtClean="0">
                <a:solidFill>
                  <a:schemeClr val="bg1"/>
                </a:solidFill>
              </a:rPr>
              <a:t>children to </a:t>
            </a:r>
            <a:r>
              <a:rPr lang="en-US" dirty="0" smtClean="0">
                <a:solidFill>
                  <a:srgbClr val="66FF33"/>
                </a:solidFill>
              </a:rPr>
              <a:t>tall </a:t>
            </a:r>
            <a:r>
              <a:rPr lang="en-US" dirty="0" smtClean="0">
                <a:solidFill>
                  <a:schemeClr val="bg1"/>
                </a:solidFill>
              </a:rPr>
              <a:t>children should be </a:t>
            </a:r>
            <a:r>
              <a:rPr lang="en-US" dirty="0" smtClean="0">
                <a:solidFill>
                  <a:srgbClr val="66FF33"/>
                </a:solidFill>
              </a:rPr>
              <a:t>3:1</a:t>
            </a:r>
            <a:r>
              <a:rPr lang="en-US" dirty="0" smtClean="0">
                <a:solidFill>
                  <a:schemeClr val="bg1"/>
                </a:solidFill>
              </a:rPr>
              <a:t>. In fact, the ratio is actually </a:t>
            </a:r>
            <a:r>
              <a:rPr lang="en-US" dirty="0" smtClean="0">
                <a:solidFill>
                  <a:srgbClr val="66FF33"/>
                </a:solidFill>
              </a:rPr>
              <a:t>2:1</a:t>
            </a:r>
            <a:r>
              <a:rPr lang="en-US" dirty="0" smtClean="0">
                <a:solidFill>
                  <a:schemeClr val="bg1"/>
                </a:solidFill>
              </a:rPr>
              <a:t>.</a:t>
            </a:r>
            <a:r>
              <a:rPr lang="en-US" dirty="0" smtClean="0"/>
              <a:t> </a:t>
            </a:r>
            <a:r>
              <a:rPr lang="en-US" dirty="0" smtClean="0">
                <a:solidFill>
                  <a:srgbClr val="66FF33"/>
                </a:solidFill>
              </a:rPr>
              <a:t>WHY</a:t>
            </a:r>
            <a:r>
              <a:rPr lang="en-US" dirty="0" smtClean="0">
                <a:solidFill>
                  <a:schemeClr val="bg1"/>
                </a:solidFill>
              </a:rPr>
              <a:t>?</a:t>
            </a:r>
          </a:p>
          <a:p>
            <a:pPr>
              <a:buFontTx/>
              <a:buChar char="•"/>
            </a:pPr>
            <a:r>
              <a:rPr lang="en-US" dirty="0" smtClean="0">
                <a:solidFill>
                  <a:schemeClr val="bg1"/>
                </a:solidFill>
              </a:rPr>
              <a:t>One more fact: dwarf couples are very prone to </a:t>
            </a:r>
            <a:r>
              <a:rPr lang="en-US" dirty="0" smtClean="0">
                <a:solidFill>
                  <a:srgbClr val="66FF33"/>
                </a:solidFill>
              </a:rPr>
              <a:t>miscarriages</a:t>
            </a:r>
            <a:r>
              <a:rPr lang="en-US" dirty="0" smtClean="0">
                <a:solidFill>
                  <a:schemeClr val="bg1"/>
                </a:solidFill>
              </a:rPr>
              <a:t>, and have about </a:t>
            </a:r>
            <a:r>
              <a:rPr lang="en-US" dirty="0" smtClean="0">
                <a:solidFill>
                  <a:srgbClr val="66FF33"/>
                </a:solidFill>
              </a:rPr>
              <a:t>1</a:t>
            </a:r>
            <a:r>
              <a:rPr lang="en-US" dirty="0" smtClean="0"/>
              <a:t> </a:t>
            </a:r>
            <a:r>
              <a:rPr lang="en-US" dirty="0" smtClean="0">
                <a:solidFill>
                  <a:schemeClr val="bg1"/>
                </a:solidFill>
              </a:rPr>
              <a:t>miscarriage for every</a:t>
            </a:r>
            <a:r>
              <a:rPr lang="en-US" dirty="0" smtClean="0"/>
              <a:t> </a:t>
            </a:r>
            <a:r>
              <a:rPr lang="en-US" dirty="0" smtClean="0">
                <a:solidFill>
                  <a:srgbClr val="66FF33"/>
                </a:solidFill>
              </a:rPr>
              <a:t>3</a:t>
            </a:r>
            <a:r>
              <a:rPr lang="en-US" dirty="0" smtClean="0"/>
              <a:t> </a:t>
            </a:r>
            <a:r>
              <a:rPr lang="en-US" dirty="0" smtClean="0">
                <a:solidFill>
                  <a:schemeClr val="bg1"/>
                </a:solidFill>
              </a:rPr>
              <a:t>successful pregnancies.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idx="4294967295"/>
          </p:nvPr>
        </p:nvSpPr>
        <p:spPr>
          <a:xfrm>
            <a:off x="1600200" y="0"/>
            <a:ext cx="8153400" cy="685800"/>
          </a:xfrm>
          <a:extLst/>
        </p:spPr>
        <p:txBody>
          <a:bodyPr rtlCol="0">
            <a:normAutofit fontScale="90000"/>
          </a:bodyPr>
          <a:lstStyle/>
          <a:p>
            <a:pPr fontAlgn="auto">
              <a:spcAft>
                <a:spcPts val="0"/>
              </a:spcAft>
              <a:defRPr/>
            </a:pPr>
            <a:r>
              <a:rPr lang="en-US" sz="4000" dirty="0" smtClean="0">
                <a:solidFill>
                  <a:schemeClr val="bg1"/>
                </a:solidFill>
              </a:rPr>
              <a:t>A Cross for Dwarfism</a:t>
            </a:r>
          </a:p>
        </p:txBody>
      </p:sp>
      <p:sp>
        <p:nvSpPr>
          <p:cNvPr id="91138" name="Rectangle 3"/>
          <p:cNvSpPr>
            <a:spLocks noGrp="1" noChangeArrowheads="1"/>
          </p:cNvSpPr>
          <p:nvPr>
            <p:ph type="body" idx="4294967295"/>
          </p:nvPr>
        </p:nvSpPr>
        <p:spPr>
          <a:xfrm>
            <a:off x="228600" y="609600"/>
            <a:ext cx="8915400" cy="5486400"/>
          </a:xfrm>
        </p:spPr>
        <p:txBody>
          <a:bodyPr/>
          <a:lstStyle/>
          <a:p>
            <a:pPr>
              <a:buFontTx/>
              <a:buNone/>
            </a:pPr>
            <a:r>
              <a:rPr lang="en-US" smtClean="0"/>
              <a:t> </a:t>
            </a:r>
          </a:p>
        </p:txBody>
      </p:sp>
      <p:pic>
        <p:nvPicPr>
          <p:cNvPr id="91139" name="Picture 4"/>
          <p:cNvPicPr>
            <a:picLocks noChangeAspect="1" noChangeArrowheads="1"/>
          </p:cNvPicPr>
          <p:nvPr/>
        </p:nvPicPr>
        <p:blipFill>
          <a:blip r:embed="rId2"/>
          <a:srcRect/>
          <a:stretch>
            <a:fillRect/>
          </a:stretch>
        </p:blipFill>
        <p:spPr bwMode="auto">
          <a:xfrm>
            <a:off x="1752600" y="2422525"/>
            <a:ext cx="4953000" cy="4435475"/>
          </a:xfrm>
          <a:prstGeom prst="rect">
            <a:avLst/>
          </a:prstGeom>
          <a:noFill/>
          <a:ln w="9525">
            <a:noFill/>
            <a:miter lim="800000"/>
            <a:headEnd/>
            <a:tailEnd/>
          </a:ln>
        </p:spPr>
      </p:pic>
      <p:pic>
        <p:nvPicPr>
          <p:cNvPr id="91140" name="Picture 26"/>
          <p:cNvPicPr>
            <a:picLocks noChangeAspect="1" noChangeArrowheads="1"/>
          </p:cNvPicPr>
          <p:nvPr/>
        </p:nvPicPr>
        <p:blipFill>
          <a:blip r:embed="rId3"/>
          <a:srcRect/>
          <a:stretch>
            <a:fillRect/>
          </a:stretch>
        </p:blipFill>
        <p:spPr bwMode="auto">
          <a:xfrm>
            <a:off x="6629400" y="762000"/>
            <a:ext cx="2514600" cy="1079500"/>
          </a:xfrm>
          <a:prstGeom prst="rect">
            <a:avLst/>
          </a:prstGeom>
          <a:noFill/>
          <a:ln w="9525">
            <a:noFill/>
            <a:miter lim="800000"/>
            <a:headEnd/>
            <a:tailEnd/>
          </a:ln>
        </p:spPr>
      </p:pic>
      <p:pic>
        <p:nvPicPr>
          <p:cNvPr id="91141" name="Picture 27"/>
          <p:cNvPicPr>
            <a:picLocks noChangeAspect="1" noChangeArrowheads="1"/>
          </p:cNvPicPr>
          <p:nvPr/>
        </p:nvPicPr>
        <p:blipFill>
          <a:blip r:embed="rId4"/>
          <a:srcRect/>
          <a:stretch>
            <a:fillRect/>
          </a:stretch>
        </p:blipFill>
        <p:spPr bwMode="auto">
          <a:xfrm>
            <a:off x="2590800" y="1676400"/>
            <a:ext cx="665163" cy="685800"/>
          </a:xfrm>
          <a:prstGeom prst="rect">
            <a:avLst/>
          </a:prstGeom>
          <a:noFill/>
          <a:ln w="9525">
            <a:noFill/>
            <a:miter lim="800000"/>
            <a:headEnd/>
            <a:tailEnd/>
          </a:ln>
        </p:spPr>
      </p:pic>
      <p:pic>
        <p:nvPicPr>
          <p:cNvPr id="91142" name="Picture 28"/>
          <p:cNvPicPr>
            <a:picLocks noChangeAspect="1" noChangeArrowheads="1"/>
          </p:cNvPicPr>
          <p:nvPr/>
        </p:nvPicPr>
        <p:blipFill>
          <a:blip r:embed="rId4"/>
          <a:srcRect/>
          <a:stretch>
            <a:fillRect/>
          </a:stretch>
        </p:blipFill>
        <p:spPr bwMode="auto">
          <a:xfrm>
            <a:off x="1143000" y="3276600"/>
            <a:ext cx="665163" cy="685800"/>
          </a:xfrm>
          <a:prstGeom prst="rect">
            <a:avLst/>
          </a:prstGeom>
          <a:noFill/>
          <a:ln w="9525">
            <a:noFill/>
            <a:miter lim="800000"/>
            <a:headEnd/>
            <a:tailEnd/>
          </a:ln>
        </p:spPr>
      </p:pic>
      <p:pic>
        <p:nvPicPr>
          <p:cNvPr id="91143" name="Picture 30"/>
          <p:cNvPicPr>
            <a:picLocks noChangeAspect="1" noChangeArrowheads="1"/>
          </p:cNvPicPr>
          <p:nvPr/>
        </p:nvPicPr>
        <p:blipFill>
          <a:blip r:embed="rId5"/>
          <a:srcRect/>
          <a:stretch>
            <a:fillRect/>
          </a:stretch>
        </p:blipFill>
        <p:spPr bwMode="auto">
          <a:xfrm>
            <a:off x="5105400" y="1676400"/>
            <a:ext cx="593725" cy="685800"/>
          </a:xfrm>
          <a:prstGeom prst="rect">
            <a:avLst/>
          </a:prstGeom>
          <a:noFill/>
          <a:ln w="9525">
            <a:noFill/>
            <a:miter lim="800000"/>
            <a:headEnd/>
            <a:tailEnd/>
          </a:ln>
        </p:spPr>
      </p:pic>
      <p:pic>
        <p:nvPicPr>
          <p:cNvPr id="91144" name="Picture 31"/>
          <p:cNvPicPr>
            <a:picLocks noChangeAspect="1" noChangeArrowheads="1"/>
          </p:cNvPicPr>
          <p:nvPr/>
        </p:nvPicPr>
        <p:blipFill>
          <a:blip r:embed="rId5"/>
          <a:srcRect/>
          <a:stretch>
            <a:fillRect/>
          </a:stretch>
        </p:blipFill>
        <p:spPr bwMode="auto">
          <a:xfrm>
            <a:off x="1143000" y="5562600"/>
            <a:ext cx="593725" cy="685800"/>
          </a:xfrm>
          <a:prstGeom prst="rect">
            <a:avLst/>
          </a:prstGeom>
          <a:noFill/>
          <a:ln w="9525">
            <a:noFill/>
            <a:miter lim="800000"/>
            <a:headEnd/>
            <a:tailEnd/>
          </a:ln>
        </p:spPr>
      </p:pic>
      <p:pic>
        <p:nvPicPr>
          <p:cNvPr id="91145" name="Picture 32"/>
          <p:cNvPicPr>
            <a:picLocks noChangeAspect="1" noChangeArrowheads="1"/>
          </p:cNvPicPr>
          <p:nvPr/>
        </p:nvPicPr>
        <p:blipFill>
          <a:blip r:embed="rId6"/>
          <a:srcRect/>
          <a:stretch>
            <a:fillRect/>
          </a:stretch>
        </p:blipFill>
        <p:spPr bwMode="auto">
          <a:xfrm>
            <a:off x="0" y="3200400"/>
            <a:ext cx="1112838" cy="3048000"/>
          </a:xfrm>
          <a:prstGeom prst="rect">
            <a:avLst/>
          </a:prstGeom>
          <a:noFill/>
          <a:ln w="9525">
            <a:noFill/>
            <a:miter lim="800000"/>
            <a:headEnd/>
            <a:tailEnd/>
          </a:ln>
        </p:spPr>
      </p:pic>
      <p:pic>
        <p:nvPicPr>
          <p:cNvPr id="91146" name="Picture 33"/>
          <p:cNvPicPr>
            <a:picLocks noChangeAspect="1" noChangeArrowheads="1"/>
          </p:cNvPicPr>
          <p:nvPr/>
        </p:nvPicPr>
        <p:blipFill>
          <a:blip r:embed="rId7"/>
          <a:srcRect/>
          <a:stretch>
            <a:fillRect/>
          </a:stretch>
        </p:blipFill>
        <p:spPr bwMode="auto">
          <a:xfrm>
            <a:off x="1447800" y="0"/>
            <a:ext cx="1095375" cy="2390775"/>
          </a:xfrm>
          <a:prstGeom prst="rect">
            <a:avLst/>
          </a:prstGeom>
          <a:noFill/>
          <a:ln w="9525">
            <a:noFill/>
            <a:miter lim="800000"/>
            <a:headEnd/>
            <a:tailEnd/>
          </a:ln>
        </p:spPr>
      </p:pic>
      <p:pic>
        <p:nvPicPr>
          <p:cNvPr id="155682" name="Picture 34"/>
          <p:cNvPicPr>
            <a:picLocks noChangeAspect="1" noChangeArrowheads="1"/>
          </p:cNvPicPr>
          <p:nvPr/>
        </p:nvPicPr>
        <p:blipFill>
          <a:blip r:embed="rId4"/>
          <a:srcRect/>
          <a:stretch>
            <a:fillRect/>
          </a:stretch>
        </p:blipFill>
        <p:spPr bwMode="auto">
          <a:xfrm>
            <a:off x="2590800" y="2667000"/>
            <a:ext cx="517525" cy="533400"/>
          </a:xfrm>
          <a:prstGeom prst="rect">
            <a:avLst/>
          </a:prstGeom>
          <a:noFill/>
          <a:ln w="9525">
            <a:noFill/>
            <a:miter lim="800000"/>
            <a:headEnd/>
            <a:tailEnd/>
          </a:ln>
        </p:spPr>
      </p:pic>
      <p:pic>
        <p:nvPicPr>
          <p:cNvPr id="155684" name="Picture 36"/>
          <p:cNvPicPr>
            <a:picLocks noChangeAspect="1" noChangeArrowheads="1"/>
          </p:cNvPicPr>
          <p:nvPr/>
        </p:nvPicPr>
        <p:blipFill>
          <a:blip r:embed="rId4"/>
          <a:srcRect/>
          <a:stretch>
            <a:fillRect/>
          </a:stretch>
        </p:blipFill>
        <p:spPr bwMode="auto">
          <a:xfrm>
            <a:off x="3124200" y="2667000"/>
            <a:ext cx="517525" cy="533400"/>
          </a:xfrm>
          <a:prstGeom prst="rect">
            <a:avLst/>
          </a:prstGeom>
          <a:noFill/>
          <a:ln w="9525">
            <a:noFill/>
            <a:miter lim="800000"/>
            <a:headEnd/>
            <a:tailEnd/>
          </a:ln>
        </p:spPr>
      </p:pic>
      <p:pic>
        <p:nvPicPr>
          <p:cNvPr id="155686" name="Picture 38"/>
          <p:cNvPicPr>
            <a:picLocks noChangeAspect="1" noChangeArrowheads="1"/>
          </p:cNvPicPr>
          <p:nvPr/>
        </p:nvPicPr>
        <p:blipFill>
          <a:blip r:embed="rId8"/>
          <a:srcRect/>
          <a:stretch>
            <a:fillRect/>
          </a:stretch>
        </p:blipFill>
        <p:spPr bwMode="auto">
          <a:xfrm>
            <a:off x="1981200" y="2590800"/>
            <a:ext cx="536575" cy="2047875"/>
          </a:xfrm>
          <a:prstGeom prst="rect">
            <a:avLst/>
          </a:prstGeom>
          <a:noFill/>
          <a:ln w="9525">
            <a:noFill/>
            <a:miter lim="800000"/>
            <a:headEnd/>
            <a:tailEnd/>
          </a:ln>
        </p:spPr>
      </p:pic>
      <p:pic>
        <p:nvPicPr>
          <p:cNvPr id="155687" name="Picture 39"/>
          <p:cNvPicPr>
            <a:picLocks noChangeAspect="1" noChangeArrowheads="1"/>
          </p:cNvPicPr>
          <p:nvPr/>
        </p:nvPicPr>
        <p:blipFill>
          <a:blip r:embed="rId9"/>
          <a:srcRect/>
          <a:stretch>
            <a:fillRect/>
          </a:stretch>
        </p:blipFill>
        <p:spPr bwMode="auto">
          <a:xfrm>
            <a:off x="2743200" y="3352800"/>
            <a:ext cx="1162050" cy="676275"/>
          </a:xfrm>
          <a:prstGeom prst="rect">
            <a:avLst/>
          </a:prstGeom>
          <a:noFill/>
          <a:ln w="9525">
            <a:noFill/>
            <a:miter lim="800000"/>
            <a:headEnd/>
            <a:tailEnd/>
          </a:ln>
        </p:spPr>
      </p:pic>
      <p:pic>
        <p:nvPicPr>
          <p:cNvPr id="155688" name="Picture 40"/>
          <p:cNvPicPr>
            <a:picLocks noChangeAspect="1" noChangeArrowheads="1"/>
          </p:cNvPicPr>
          <p:nvPr/>
        </p:nvPicPr>
        <p:blipFill>
          <a:blip r:embed="rId4"/>
          <a:srcRect/>
          <a:stretch>
            <a:fillRect/>
          </a:stretch>
        </p:blipFill>
        <p:spPr bwMode="auto">
          <a:xfrm>
            <a:off x="5181600" y="2667000"/>
            <a:ext cx="517525" cy="533400"/>
          </a:xfrm>
          <a:prstGeom prst="rect">
            <a:avLst/>
          </a:prstGeom>
          <a:noFill/>
          <a:ln w="9525">
            <a:noFill/>
            <a:miter lim="800000"/>
            <a:headEnd/>
            <a:tailEnd/>
          </a:ln>
        </p:spPr>
      </p:pic>
      <p:pic>
        <p:nvPicPr>
          <p:cNvPr id="155689" name="Picture 41"/>
          <p:cNvPicPr>
            <a:picLocks noChangeAspect="1" noChangeArrowheads="1"/>
          </p:cNvPicPr>
          <p:nvPr/>
        </p:nvPicPr>
        <p:blipFill>
          <a:blip r:embed="rId4"/>
          <a:srcRect/>
          <a:stretch>
            <a:fillRect/>
          </a:stretch>
        </p:blipFill>
        <p:spPr bwMode="auto">
          <a:xfrm>
            <a:off x="2667000" y="4800600"/>
            <a:ext cx="517525" cy="533400"/>
          </a:xfrm>
          <a:prstGeom prst="rect">
            <a:avLst/>
          </a:prstGeom>
          <a:noFill/>
          <a:ln w="9525">
            <a:noFill/>
            <a:miter lim="800000"/>
            <a:headEnd/>
            <a:tailEnd/>
          </a:ln>
        </p:spPr>
      </p:pic>
      <p:pic>
        <p:nvPicPr>
          <p:cNvPr id="155690" name="Picture 42"/>
          <p:cNvPicPr>
            <a:picLocks noChangeAspect="1" noChangeArrowheads="1"/>
          </p:cNvPicPr>
          <p:nvPr/>
        </p:nvPicPr>
        <p:blipFill>
          <a:blip r:embed="rId5"/>
          <a:srcRect/>
          <a:stretch>
            <a:fillRect/>
          </a:stretch>
        </p:blipFill>
        <p:spPr bwMode="auto">
          <a:xfrm>
            <a:off x="5638800" y="2667000"/>
            <a:ext cx="461963" cy="533400"/>
          </a:xfrm>
          <a:prstGeom prst="rect">
            <a:avLst/>
          </a:prstGeom>
          <a:noFill/>
          <a:ln w="9525">
            <a:noFill/>
            <a:miter lim="800000"/>
            <a:headEnd/>
            <a:tailEnd/>
          </a:ln>
        </p:spPr>
      </p:pic>
      <p:pic>
        <p:nvPicPr>
          <p:cNvPr id="155691" name="Picture 43"/>
          <p:cNvPicPr>
            <a:picLocks noChangeAspect="1" noChangeArrowheads="1"/>
          </p:cNvPicPr>
          <p:nvPr/>
        </p:nvPicPr>
        <p:blipFill>
          <a:blip r:embed="rId5"/>
          <a:srcRect/>
          <a:stretch>
            <a:fillRect/>
          </a:stretch>
        </p:blipFill>
        <p:spPr bwMode="auto">
          <a:xfrm>
            <a:off x="3124200" y="4800600"/>
            <a:ext cx="461963" cy="533400"/>
          </a:xfrm>
          <a:prstGeom prst="rect">
            <a:avLst/>
          </a:prstGeom>
          <a:noFill/>
          <a:ln w="9525">
            <a:noFill/>
            <a:miter lim="800000"/>
            <a:headEnd/>
            <a:tailEnd/>
          </a:ln>
        </p:spPr>
      </p:pic>
      <p:pic>
        <p:nvPicPr>
          <p:cNvPr id="155692" name="Picture 44"/>
          <p:cNvPicPr>
            <a:picLocks noChangeAspect="1" noChangeArrowheads="1"/>
          </p:cNvPicPr>
          <p:nvPr/>
        </p:nvPicPr>
        <p:blipFill>
          <a:blip r:embed="rId5"/>
          <a:srcRect/>
          <a:stretch>
            <a:fillRect/>
          </a:stretch>
        </p:blipFill>
        <p:spPr bwMode="auto">
          <a:xfrm>
            <a:off x="4876800" y="4800600"/>
            <a:ext cx="461963" cy="533400"/>
          </a:xfrm>
          <a:prstGeom prst="rect">
            <a:avLst/>
          </a:prstGeom>
          <a:noFill/>
          <a:ln w="9525">
            <a:noFill/>
            <a:miter lim="800000"/>
            <a:headEnd/>
            <a:tailEnd/>
          </a:ln>
        </p:spPr>
      </p:pic>
      <p:pic>
        <p:nvPicPr>
          <p:cNvPr id="155693" name="Picture 45"/>
          <p:cNvPicPr>
            <a:picLocks noChangeAspect="1" noChangeArrowheads="1"/>
          </p:cNvPicPr>
          <p:nvPr/>
        </p:nvPicPr>
        <p:blipFill>
          <a:blip r:embed="rId5"/>
          <a:srcRect/>
          <a:stretch>
            <a:fillRect/>
          </a:stretch>
        </p:blipFill>
        <p:spPr bwMode="auto">
          <a:xfrm>
            <a:off x="5334000" y="4800600"/>
            <a:ext cx="461963" cy="533400"/>
          </a:xfrm>
          <a:prstGeom prst="rect">
            <a:avLst/>
          </a:prstGeom>
          <a:noFill/>
          <a:ln w="9525">
            <a:noFill/>
            <a:miter lim="800000"/>
            <a:headEnd/>
            <a:tailEnd/>
          </a:ln>
        </p:spPr>
      </p:pic>
      <p:pic>
        <p:nvPicPr>
          <p:cNvPr id="155694" name="Picture 46"/>
          <p:cNvPicPr>
            <a:picLocks noChangeAspect="1" noChangeArrowheads="1"/>
          </p:cNvPicPr>
          <p:nvPr/>
        </p:nvPicPr>
        <p:blipFill>
          <a:blip r:embed="rId10"/>
          <a:srcRect/>
          <a:stretch>
            <a:fillRect/>
          </a:stretch>
        </p:blipFill>
        <p:spPr bwMode="auto">
          <a:xfrm>
            <a:off x="4191000" y="2971800"/>
            <a:ext cx="598488" cy="1581150"/>
          </a:xfrm>
          <a:prstGeom prst="rect">
            <a:avLst/>
          </a:prstGeom>
          <a:noFill/>
          <a:ln w="9525">
            <a:noFill/>
            <a:miter lim="800000"/>
            <a:headEnd/>
            <a:tailEnd/>
          </a:ln>
        </p:spPr>
      </p:pic>
      <p:pic>
        <p:nvPicPr>
          <p:cNvPr id="155695" name="Picture 47"/>
          <p:cNvPicPr>
            <a:picLocks noChangeAspect="1" noChangeArrowheads="1"/>
          </p:cNvPicPr>
          <p:nvPr/>
        </p:nvPicPr>
        <p:blipFill>
          <a:blip r:embed="rId10"/>
          <a:srcRect/>
          <a:stretch>
            <a:fillRect/>
          </a:stretch>
        </p:blipFill>
        <p:spPr bwMode="auto">
          <a:xfrm>
            <a:off x="1981200" y="5105400"/>
            <a:ext cx="598488" cy="1581150"/>
          </a:xfrm>
          <a:prstGeom prst="rect">
            <a:avLst/>
          </a:prstGeom>
          <a:noFill/>
          <a:ln w="9525">
            <a:noFill/>
            <a:miter lim="800000"/>
            <a:headEnd/>
            <a:tailEnd/>
          </a:ln>
        </p:spPr>
      </p:pic>
      <p:pic>
        <p:nvPicPr>
          <p:cNvPr id="155696" name="Picture 48"/>
          <p:cNvPicPr>
            <a:picLocks noChangeAspect="1" noChangeArrowheads="1"/>
          </p:cNvPicPr>
          <p:nvPr/>
        </p:nvPicPr>
        <p:blipFill>
          <a:blip r:embed="rId11"/>
          <a:srcRect/>
          <a:stretch>
            <a:fillRect/>
          </a:stretch>
        </p:blipFill>
        <p:spPr bwMode="auto">
          <a:xfrm>
            <a:off x="5105400" y="3352800"/>
            <a:ext cx="1133475" cy="619125"/>
          </a:xfrm>
          <a:prstGeom prst="rect">
            <a:avLst/>
          </a:prstGeom>
          <a:noFill/>
          <a:ln w="9525">
            <a:noFill/>
            <a:miter lim="800000"/>
            <a:headEnd/>
            <a:tailEnd/>
          </a:ln>
        </p:spPr>
      </p:pic>
      <p:pic>
        <p:nvPicPr>
          <p:cNvPr id="155697" name="Picture 49"/>
          <p:cNvPicPr>
            <a:picLocks noChangeAspect="1" noChangeArrowheads="1"/>
          </p:cNvPicPr>
          <p:nvPr/>
        </p:nvPicPr>
        <p:blipFill>
          <a:blip r:embed="rId11"/>
          <a:srcRect/>
          <a:stretch>
            <a:fillRect/>
          </a:stretch>
        </p:blipFill>
        <p:spPr bwMode="auto">
          <a:xfrm>
            <a:off x="2819400" y="5562600"/>
            <a:ext cx="1133475" cy="619125"/>
          </a:xfrm>
          <a:prstGeom prst="rect">
            <a:avLst/>
          </a:prstGeom>
          <a:noFill/>
          <a:ln w="9525">
            <a:noFill/>
            <a:miter lim="800000"/>
            <a:headEnd/>
            <a:tailEnd/>
          </a:ln>
        </p:spPr>
      </p:pic>
      <p:pic>
        <p:nvPicPr>
          <p:cNvPr id="155698" name="Picture 50"/>
          <p:cNvPicPr>
            <a:picLocks noChangeAspect="1" noChangeArrowheads="1"/>
          </p:cNvPicPr>
          <p:nvPr/>
        </p:nvPicPr>
        <p:blipFill>
          <a:blip r:embed="rId12"/>
          <a:srcRect/>
          <a:stretch>
            <a:fillRect/>
          </a:stretch>
        </p:blipFill>
        <p:spPr bwMode="auto">
          <a:xfrm>
            <a:off x="4495800" y="6248400"/>
            <a:ext cx="1838325" cy="381000"/>
          </a:xfrm>
          <a:prstGeom prst="rect">
            <a:avLst/>
          </a:prstGeom>
          <a:noFill/>
          <a:ln w="9525">
            <a:noFill/>
            <a:miter lim="800000"/>
            <a:headEnd/>
            <a:tailEnd/>
          </a:ln>
        </p:spPr>
      </p:pic>
      <p:pic>
        <p:nvPicPr>
          <p:cNvPr id="155699" name="Picture 51"/>
          <p:cNvPicPr>
            <a:picLocks noChangeAspect="1" noChangeArrowheads="1"/>
          </p:cNvPicPr>
          <p:nvPr/>
        </p:nvPicPr>
        <p:blipFill>
          <a:blip r:embed="rId13"/>
          <a:srcRect/>
          <a:stretch>
            <a:fillRect/>
          </a:stretch>
        </p:blipFill>
        <p:spPr bwMode="auto">
          <a:xfrm>
            <a:off x="4876800" y="5257800"/>
            <a:ext cx="990600" cy="946150"/>
          </a:xfrm>
          <a:prstGeom prst="rect">
            <a:avLst/>
          </a:prstGeom>
          <a:noFill/>
          <a:ln w="9525">
            <a:noFill/>
            <a:miter lim="800000"/>
            <a:headEnd/>
            <a:tailEnd/>
          </a:ln>
        </p:spPr>
      </p:pic>
      <p:pic>
        <p:nvPicPr>
          <p:cNvPr id="91163" name="Picture 56"/>
          <p:cNvPicPr>
            <a:picLocks noChangeAspect="1" noChangeArrowheads="1"/>
          </p:cNvPicPr>
          <p:nvPr/>
        </p:nvPicPr>
        <p:blipFill>
          <a:blip r:embed="rId14"/>
          <a:srcRect/>
          <a:stretch>
            <a:fillRect/>
          </a:stretch>
        </p:blipFill>
        <p:spPr bwMode="auto">
          <a:xfrm>
            <a:off x="6705600" y="2971800"/>
            <a:ext cx="2438400" cy="1952625"/>
          </a:xfrm>
          <a:prstGeom prst="rect">
            <a:avLst/>
          </a:prstGeom>
          <a:noFill/>
          <a:ln w="9525">
            <a:noFill/>
            <a:miter lim="800000"/>
            <a:headEnd/>
            <a:tailEnd/>
          </a:ln>
        </p:spPr>
      </p:pic>
      <p:pic>
        <p:nvPicPr>
          <p:cNvPr id="155705" name="Picture 57"/>
          <p:cNvPicPr>
            <a:picLocks noChangeAspect="1" noChangeArrowheads="1"/>
          </p:cNvPicPr>
          <p:nvPr/>
        </p:nvPicPr>
        <p:blipFill>
          <a:blip r:embed="rId15"/>
          <a:srcRect/>
          <a:stretch>
            <a:fillRect/>
          </a:stretch>
        </p:blipFill>
        <p:spPr bwMode="auto">
          <a:xfrm>
            <a:off x="6705600" y="3657600"/>
            <a:ext cx="628650" cy="285750"/>
          </a:xfrm>
          <a:prstGeom prst="rect">
            <a:avLst/>
          </a:prstGeom>
          <a:noFill/>
          <a:ln w="9525">
            <a:noFill/>
            <a:miter lim="800000"/>
            <a:headEnd/>
            <a:tailEnd/>
          </a:ln>
        </p:spPr>
      </p:pic>
      <p:pic>
        <p:nvPicPr>
          <p:cNvPr id="155706" name="Picture 58"/>
          <p:cNvPicPr>
            <a:picLocks noChangeAspect="1" noChangeArrowheads="1"/>
          </p:cNvPicPr>
          <p:nvPr/>
        </p:nvPicPr>
        <p:blipFill>
          <a:blip r:embed="rId15"/>
          <a:srcRect/>
          <a:stretch>
            <a:fillRect/>
          </a:stretch>
        </p:blipFill>
        <p:spPr bwMode="auto">
          <a:xfrm>
            <a:off x="6629400" y="4495800"/>
            <a:ext cx="628650" cy="285750"/>
          </a:xfrm>
          <a:prstGeom prst="rect">
            <a:avLst/>
          </a:prstGeom>
          <a:noFill/>
          <a:ln w="9525">
            <a:noFill/>
            <a:miter lim="800000"/>
            <a:headEnd/>
            <a:tailEnd/>
          </a:ln>
        </p:spPr>
      </p:pic>
      <p:pic>
        <p:nvPicPr>
          <p:cNvPr id="155707" name="Picture 59"/>
          <p:cNvPicPr>
            <a:picLocks noChangeAspect="1" noChangeArrowheads="1"/>
          </p:cNvPicPr>
          <p:nvPr/>
        </p:nvPicPr>
        <p:blipFill>
          <a:blip r:embed="rId16"/>
          <a:srcRect/>
          <a:stretch>
            <a:fillRect/>
          </a:stretch>
        </p:blipFill>
        <p:spPr bwMode="auto">
          <a:xfrm>
            <a:off x="6629400" y="4114800"/>
            <a:ext cx="628650" cy="3048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56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568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56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6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56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569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56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569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56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568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556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569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569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569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5569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569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5570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5570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55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extLst/>
        </p:spPr>
        <p:txBody>
          <a:bodyPr rtlCol="0">
            <a:normAutofit fontScale="90000"/>
          </a:bodyPr>
          <a:lstStyle/>
          <a:p>
            <a:pPr fontAlgn="auto">
              <a:spcAft>
                <a:spcPts val="0"/>
              </a:spcAft>
              <a:defRPr/>
            </a:pPr>
            <a:r>
              <a:rPr lang="en-US" sz="4000" dirty="0" smtClean="0">
                <a:solidFill>
                  <a:schemeClr val="bg1"/>
                </a:solidFill>
              </a:rPr>
              <a:t>An Interesting Example: </a:t>
            </a:r>
            <a:br>
              <a:rPr lang="en-US" sz="4000" dirty="0" smtClean="0">
                <a:solidFill>
                  <a:schemeClr val="bg1"/>
                </a:solidFill>
              </a:rPr>
            </a:br>
            <a:r>
              <a:rPr lang="en-US" sz="4000" dirty="0" err="1" smtClean="0">
                <a:solidFill>
                  <a:schemeClr val="bg1"/>
                </a:solidFill>
              </a:rPr>
              <a:t>Prader</a:t>
            </a:r>
            <a:r>
              <a:rPr lang="en-US" sz="4000" dirty="0" smtClean="0">
                <a:solidFill>
                  <a:schemeClr val="bg1"/>
                </a:solidFill>
              </a:rPr>
              <a:t>-Willi </a:t>
            </a:r>
            <a:r>
              <a:rPr lang="en-US" sz="4000" dirty="0" smtClean="0">
                <a:solidFill>
                  <a:srgbClr val="66FF33"/>
                </a:solidFill>
              </a:rPr>
              <a:t>Syndrome</a:t>
            </a:r>
            <a:r>
              <a:rPr lang="en-US" sz="4000" dirty="0" smtClean="0"/>
              <a:t> </a:t>
            </a:r>
            <a:r>
              <a:rPr lang="en-US" sz="4000" dirty="0" smtClean="0">
                <a:solidFill>
                  <a:schemeClr val="bg1"/>
                </a:solidFill>
              </a:rPr>
              <a:t>and </a:t>
            </a:r>
            <a:br>
              <a:rPr lang="en-US" sz="4000" dirty="0" smtClean="0">
                <a:solidFill>
                  <a:schemeClr val="bg1"/>
                </a:solidFill>
              </a:rPr>
            </a:br>
            <a:r>
              <a:rPr lang="en-US" sz="4000" dirty="0" smtClean="0">
                <a:solidFill>
                  <a:schemeClr val="bg1"/>
                </a:solidFill>
              </a:rPr>
              <a:t> </a:t>
            </a:r>
            <a:r>
              <a:rPr lang="en-US" sz="4000" dirty="0" err="1" smtClean="0">
                <a:solidFill>
                  <a:schemeClr val="bg1"/>
                </a:solidFill>
              </a:rPr>
              <a:t>Angelman</a:t>
            </a:r>
            <a:r>
              <a:rPr lang="en-US" sz="4000" dirty="0" smtClean="0">
                <a:solidFill>
                  <a:schemeClr val="bg1"/>
                </a:solidFill>
              </a:rPr>
              <a:t> </a:t>
            </a:r>
            <a:r>
              <a:rPr lang="en-US" sz="4000" dirty="0" smtClean="0">
                <a:solidFill>
                  <a:srgbClr val="66FF33"/>
                </a:solidFill>
              </a:rPr>
              <a:t>Syndrome</a:t>
            </a:r>
          </a:p>
        </p:txBody>
      </p:sp>
      <p:sp>
        <p:nvSpPr>
          <p:cNvPr id="142339" name="Rectangle 3"/>
          <p:cNvSpPr>
            <a:spLocks noGrp="1" noChangeArrowheads="1"/>
          </p:cNvSpPr>
          <p:nvPr>
            <p:ph type="body" idx="4294967295"/>
          </p:nvPr>
        </p:nvSpPr>
        <p:spPr>
          <a:xfrm>
            <a:off x="4114800" y="2209800"/>
            <a:ext cx="5029200" cy="4648200"/>
          </a:xfrm>
        </p:spPr>
        <p:txBody>
          <a:bodyPr/>
          <a:lstStyle/>
          <a:p>
            <a:pPr>
              <a:buFontTx/>
              <a:buChar char="•"/>
            </a:pPr>
            <a:r>
              <a:rPr lang="en-US" dirty="0" err="1" smtClean="0">
                <a:solidFill>
                  <a:schemeClr val="bg1"/>
                </a:solidFill>
              </a:rPr>
              <a:t>Prader</a:t>
            </a:r>
            <a:r>
              <a:rPr lang="en-US" dirty="0" smtClean="0">
                <a:solidFill>
                  <a:schemeClr val="bg1"/>
                </a:solidFill>
              </a:rPr>
              <a:t>-Willi </a:t>
            </a:r>
            <a:r>
              <a:rPr lang="en-US" dirty="0" err="1" smtClean="0">
                <a:solidFill>
                  <a:schemeClr val="bg1"/>
                </a:solidFill>
              </a:rPr>
              <a:t>Sydrome</a:t>
            </a:r>
            <a:r>
              <a:rPr lang="en-US" dirty="0" smtClean="0">
                <a:solidFill>
                  <a:schemeClr val="bg1"/>
                </a:solidFill>
              </a:rPr>
              <a:t> causes </a:t>
            </a:r>
            <a:r>
              <a:rPr lang="en-US" dirty="0" smtClean="0">
                <a:solidFill>
                  <a:srgbClr val="66FF33"/>
                </a:solidFill>
              </a:rPr>
              <a:t>mild</a:t>
            </a:r>
            <a:r>
              <a:rPr lang="en-US" dirty="0" smtClean="0"/>
              <a:t> </a:t>
            </a:r>
            <a:r>
              <a:rPr lang="en-US" dirty="0" smtClean="0">
                <a:solidFill>
                  <a:schemeClr val="bg1"/>
                </a:solidFill>
              </a:rPr>
              <a:t>to</a:t>
            </a:r>
            <a:r>
              <a:rPr lang="en-US" dirty="0" smtClean="0">
                <a:solidFill>
                  <a:srgbClr val="66FF33"/>
                </a:solidFill>
              </a:rPr>
              <a:t> moderate</a:t>
            </a:r>
            <a:r>
              <a:rPr lang="en-US" dirty="0" smtClean="0"/>
              <a:t> </a:t>
            </a:r>
            <a:r>
              <a:rPr lang="en-US" dirty="0" smtClean="0">
                <a:solidFill>
                  <a:srgbClr val="66FF33"/>
                </a:solidFill>
              </a:rPr>
              <a:t>mental retardation</a:t>
            </a:r>
          </a:p>
          <a:p>
            <a:pPr>
              <a:buFontTx/>
              <a:buChar char="•"/>
            </a:pPr>
            <a:r>
              <a:rPr lang="en-US" dirty="0" smtClean="0">
                <a:solidFill>
                  <a:schemeClr val="bg1"/>
                </a:solidFill>
              </a:rPr>
              <a:t>It’s most telling symptom is insatiable </a:t>
            </a:r>
            <a:r>
              <a:rPr lang="en-US" dirty="0" smtClean="0">
                <a:solidFill>
                  <a:srgbClr val="66FF33"/>
                </a:solidFill>
              </a:rPr>
              <a:t>hunger</a:t>
            </a:r>
            <a:r>
              <a:rPr lang="en-US" dirty="0" smtClean="0">
                <a:solidFill>
                  <a:schemeClr val="bg1"/>
                </a:solidFill>
              </a:rPr>
              <a:t>. People with this syndrome can </a:t>
            </a:r>
            <a:r>
              <a:rPr lang="en-US" dirty="0" smtClean="0">
                <a:solidFill>
                  <a:srgbClr val="66FF33"/>
                </a:solidFill>
              </a:rPr>
              <a:t>NEVER</a:t>
            </a:r>
            <a:r>
              <a:rPr lang="en-US" dirty="0" smtClean="0"/>
              <a:t> </a:t>
            </a:r>
            <a:r>
              <a:rPr lang="en-US" dirty="0" smtClean="0">
                <a:solidFill>
                  <a:schemeClr val="bg1"/>
                </a:solidFill>
              </a:rPr>
              <a:t>feel</a:t>
            </a:r>
            <a:r>
              <a:rPr lang="en-US" dirty="0" smtClean="0"/>
              <a:t> </a:t>
            </a:r>
            <a:r>
              <a:rPr lang="en-US" dirty="0" smtClean="0">
                <a:solidFill>
                  <a:srgbClr val="66FF33"/>
                </a:solidFill>
              </a:rPr>
              <a:t>full</a:t>
            </a:r>
            <a:r>
              <a:rPr lang="en-US" dirty="0" smtClean="0">
                <a:solidFill>
                  <a:schemeClr val="bg1"/>
                </a:solidFill>
              </a:rPr>
              <a:t>!</a:t>
            </a:r>
          </a:p>
          <a:p>
            <a:pPr>
              <a:buFontTx/>
              <a:buChar char="•"/>
            </a:pPr>
            <a:r>
              <a:rPr lang="en-US" dirty="0" smtClean="0">
                <a:solidFill>
                  <a:schemeClr val="bg1"/>
                </a:solidFill>
              </a:rPr>
              <a:t>Results in </a:t>
            </a:r>
            <a:r>
              <a:rPr lang="en-US" dirty="0" smtClean="0">
                <a:solidFill>
                  <a:schemeClr val="bg1">
                    <a:lumMod val="95000"/>
                  </a:schemeClr>
                </a:solidFill>
              </a:rPr>
              <a:t>severe</a:t>
            </a:r>
            <a:r>
              <a:rPr lang="en-US" dirty="0" smtClean="0">
                <a:solidFill>
                  <a:srgbClr val="66FF33"/>
                </a:solidFill>
              </a:rPr>
              <a:t> obesity</a:t>
            </a:r>
          </a:p>
        </p:txBody>
      </p:sp>
      <p:pic>
        <p:nvPicPr>
          <p:cNvPr id="142341" name="Picture 5" descr="q917765"/>
          <p:cNvPicPr>
            <a:picLocks noChangeAspect="1" noChangeArrowheads="1"/>
          </p:cNvPicPr>
          <p:nvPr/>
        </p:nvPicPr>
        <p:blipFill>
          <a:blip r:embed="rId2"/>
          <a:srcRect/>
          <a:stretch>
            <a:fillRect/>
          </a:stretch>
        </p:blipFill>
        <p:spPr bwMode="auto">
          <a:xfrm>
            <a:off x="304800" y="2133600"/>
            <a:ext cx="3776663" cy="3886200"/>
          </a:xfrm>
          <a:prstGeom prst="rect">
            <a:avLst/>
          </a:prstGeom>
          <a:noFill/>
          <a:ln w="9525">
            <a:noFill/>
            <a:miter lim="800000"/>
            <a:headEnd/>
            <a:tailEnd/>
          </a:ln>
        </p:spPr>
      </p:pic>
      <p:pic>
        <p:nvPicPr>
          <p:cNvPr id="142343" name="Picture 7" descr="Photo of Christian Nichols, who needs a special service dog from 4 Paws for Ability"/>
          <p:cNvPicPr>
            <a:picLocks noChangeAspect="1" noChangeArrowheads="1"/>
          </p:cNvPicPr>
          <p:nvPr/>
        </p:nvPicPr>
        <p:blipFill>
          <a:blip r:embed="rId3"/>
          <a:srcRect/>
          <a:stretch>
            <a:fillRect/>
          </a:stretch>
        </p:blipFill>
        <p:spPr bwMode="auto">
          <a:xfrm>
            <a:off x="4800600" y="1790700"/>
            <a:ext cx="3856038" cy="4572000"/>
          </a:xfrm>
          <a:prstGeom prst="rect">
            <a:avLst/>
          </a:prstGeom>
          <a:noFill/>
          <a:ln w="9525">
            <a:noFill/>
            <a:miter lim="800000"/>
            <a:headEnd/>
            <a:tailEnd/>
          </a:ln>
        </p:spPr>
      </p:pic>
      <p:sp>
        <p:nvSpPr>
          <p:cNvPr id="92165" name="Text Box 8"/>
          <p:cNvSpPr txBox="1">
            <a:spLocks noChangeArrowheads="1"/>
          </p:cNvSpPr>
          <p:nvPr/>
        </p:nvSpPr>
        <p:spPr bwMode="auto">
          <a:xfrm>
            <a:off x="0" y="1981200"/>
            <a:ext cx="4114800" cy="457200"/>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142345" name="Text Box 9"/>
          <p:cNvSpPr txBox="1">
            <a:spLocks noChangeArrowheads="1"/>
          </p:cNvSpPr>
          <p:nvPr/>
        </p:nvSpPr>
        <p:spPr bwMode="auto">
          <a:xfrm>
            <a:off x="228600" y="2135188"/>
            <a:ext cx="4572000" cy="4770537"/>
          </a:xfrm>
          <a:prstGeom prst="rect">
            <a:avLst/>
          </a:prstGeom>
          <a:noFill/>
          <a:ln w="9525">
            <a:noFill/>
            <a:miter lim="800000"/>
            <a:headEnd/>
            <a:tailEnd/>
          </a:ln>
        </p:spPr>
        <p:txBody>
          <a:bodyPr>
            <a:spAutoFit/>
          </a:bodyPr>
          <a:lstStyle/>
          <a:p>
            <a:pPr>
              <a:buFontTx/>
              <a:buChar char="•"/>
            </a:pPr>
            <a:r>
              <a:rPr lang="en-US" sz="3200" dirty="0" err="1">
                <a:solidFill>
                  <a:schemeClr val="bg1"/>
                </a:solidFill>
                <a:latin typeface="Calibri" pitchFamily="34" charset="0"/>
              </a:rPr>
              <a:t>Angelman</a:t>
            </a:r>
            <a:r>
              <a:rPr lang="en-US" sz="3200" dirty="0">
                <a:solidFill>
                  <a:schemeClr val="bg1"/>
                </a:solidFill>
                <a:latin typeface="Calibri" pitchFamily="34" charset="0"/>
              </a:rPr>
              <a:t> Syndrome causes</a:t>
            </a:r>
            <a:r>
              <a:rPr lang="en-US" sz="3200" dirty="0">
                <a:latin typeface="Calibri" pitchFamily="34" charset="0"/>
              </a:rPr>
              <a:t> </a:t>
            </a:r>
            <a:r>
              <a:rPr lang="en-US" sz="3200" dirty="0">
                <a:solidFill>
                  <a:srgbClr val="66FF33"/>
                </a:solidFill>
                <a:latin typeface="Calibri" pitchFamily="34" charset="0"/>
              </a:rPr>
              <a:t>severe mental retardation</a:t>
            </a:r>
            <a:r>
              <a:rPr lang="en-US" sz="3200" dirty="0">
                <a:latin typeface="Calibri" pitchFamily="34" charset="0"/>
              </a:rPr>
              <a:t> </a:t>
            </a:r>
            <a:r>
              <a:rPr lang="en-US" sz="3200" dirty="0">
                <a:solidFill>
                  <a:schemeClr val="bg1"/>
                </a:solidFill>
                <a:latin typeface="Calibri" pitchFamily="34" charset="0"/>
              </a:rPr>
              <a:t>(usually no speech)</a:t>
            </a:r>
          </a:p>
          <a:p>
            <a:pPr>
              <a:buFontTx/>
              <a:buChar char="•"/>
            </a:pPr>
            <a:r>
              <a:rPr lang="en-US" sz="3200" dirty="0">
                <a:solidFill>
                  <a:schemeClr val="bg1"/>
                </a:solidFill>
                <a:latin typeface="Calibri" pitchFamily="34" charset="0"/>
              </a:rPr>
              <a:t>It’s most telling symptom is </a:t>
            </a:r>
            <a:r>
              <a:rPr lang="en-US" sz="3200" dirty="0">
                <a:solidFill>
                  <a:srgbClr val="66FF33"/>
                </a:solidFill>
                <a:latin typeface="Calibri" pitchFamily="34" charset="0"/>
              </a:rPr>
              <a:t>happiness</a:t>
            </a:r>
            <a:r>
              <a:rPr lang="en-US" sz="3200" dirty="0">
                <a:solidFill>
                  <a:schemeClr val="bg1"/>
                </a:solidFill>
                <a:latin typeface="Calibri" pitchFamily="34" charset="0"/>
              </a:rPr>
              <a:t>. People with this syndrome </a:t>
            </a:r>
            <a:r>
              <a:rPr lang="en-US" sz="3200" dirty="0">
                <a:solidFill>
                  <a:srgbClr val="66FF33"/>
                </a:solidFill>
                <a:latin typeface="Calibri" pitchFamily="34" charset="0"/>
              </a:rPr>
              <a:t>laugh</a:t>
            </a:r>
            <a:r>
              <a:rPr lang="en-US" sz="3200" dirty="0">
                <a:latin typeface="Calibri" pitchFamily="34" charset="0"/>
              </a:rPr>
              <a:t> </a:t>
            </a:r>
            <a:r>
              <a:rPr lang="en-US" sz="3200" dirty="0">
                <a:solidFill>
                  <a:schemeClr val="bg1"/>
                </a:solidFill>
                <a:latin typeface="Calibri" pitchFamily="34" charset="0"/>
              </a:rPr>
              <a:t>and</a:t>
            </a:r>
            <a:r>
              <a:rPr lang="en-US" sz="3200" dirty="0">
                <a:latin typeface="Calibri" pitchFamily="34" charset="0"/>
              </a:rPr>
              <a:t> </a:t>
            </a:r>
            <a:r>
              <a:rPr lang="en-US" sz="3200" dirty="0">
                <a:solidFill>
                  <a:srgbClr val="66FF33"/>
                </a:solidFill>
                <a:latin typeface="Calibri" pitchFamily="34" charset="0"/>
              </a:rPr>
              <a:t>smile</a:t>
            </a:r>
            <a:r>
              <a:rPr lang="en-US" sz="3200" dirty="0">
                <a:latin typeface="Calibri" pitchFamily="34" charset="0"/>
              </a:rPr>
              <a:t> </a:t>
            </a:r>
            <a:r>
              <a:rPr lang="en-US" sz="3200" dirty="0">
                <a:solidFill>
                  <a:schemeClr val="bg1"/>
                </a:solidFill>
                <a:latin typeface="Calibri" pitchFamily="34" charset="0"/>
              </a:rPr>
              <a:t>all the time!</a:t>
            </a:r>
          </a:p>
          <a:p>
            <a:pPr>
              <a:spcBef>
                <a:spcPct val="50000"/>
              </a:spcBef>
            </a:pPr>
            <a:endParaRPr lang="en-US" sz="32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142341"/>
                                        </p:tgtEl>
                                      </p:cBhvr>
                                    </p:animEffect>
                                    <p:set>
                                      <p:cBhvr>
                                        <p:cTn id="7" dur="1" fill="hold">
                                          <p:stCondLst>
                                            <p:cond delay="499"/>
                                          </p:stCondLst>
                                        </p:cTn>
                                        <p:tgtEl>
                                          <p:spTgt spid="14234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42339">
                                            <p:txEl>
                                              <p:pRg st="0" end="0"/>
                                            </p:txEl>
                                          </p:spTgt>
                                        </p:tgtEl>
                                      </p:cBhvr>
                                    </p:animEffect>
                                    <p:set>
                                      <p:cBhvr>
                                        <p:cTn id="12" dur="1" fill="hold">
                                          <p:stCondLst>
                                            <p:cond delay="499"/>
                                          </p:stCondLst>
                                        </p:cTn>
                                        <p:tgtEl>
                                          <p:spTgt spid="142339">
                                            <p:txEl>
                                              <p:pRg st="0" end="0"/>
                                            </p:txEl>
                                          </p:spTgt>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142339">
                                            <p:txEl>
                                              <p:pRg st="1" end="1"/>
                                            </p:txEl>
                                          </p:spTgt>
                                        </p:tgtEl>
                                      </p:cBhvr>
                                    </p:animEffect>
                                    <p:set>
                                      <p:cBhvr>
                                        <p:cTn id="15" dur="1" fill="hold">
                                          <p:stCondLst>
                                            <p:cond delay="499"/>
                                          </p:stCondLst>
                                        </p:cTn>
                                        <p:tgtEl>
                                          <p:spTgt spid="142339">
                                            <p:txEl>
                                              <p:pRg st="1" end="1"/>
                                            </p:txEl>
                                          </p:spTgt>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142339">
                                            <p:txEl>
                                              <p:pRg st="2" end="2"/>
                                            </p:txEl>
                                          </p:spTgt>
                                        </p:tgtEl>
                                      </p:cBhvr>
                                    </p:animEffect>
                                    <p:set>
                                      <p:cBhvr>
                                        <p:cTn id="18" dur="1" fill="hold">
                                          <p:stCondLst>
                                            <p:cond delay="499"/>
                                          </p:stCondLst>
                                        </p:cTn>
                                        <p:tgtEl>
                                          <p:spTgt spid="142339">
                                            <p:txEl>
                                              <p:pRg st="2" end="2"/>
                                            </p:txEl>
                                          </p:spTgt>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234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234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23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a:extLst/>
        </p:spPr>
        <p:txBody>
          <a:bodyPr rtlCol="0">
            <a:normAutofit fontScale="90000"/>
          </a:bodyPr>
          <a:lstStyle/>
          <a:p>
            <a:pPr fontAlgn="auto">
              <a:spcAft>
                <a:spcPts val="0"/>
              </a:spcAft>
              <a:defRPr/>
            </a:pPr>
            <a:r>
              <a:rPr lang="en-US" dirty="0" smtClean="0">
                <a:solidFill>
                  <a:schemeClr val="bg1"/>
                </a:solidFill>
              </a:rPr>
              <a:t>The Inheritance of </a:t>
            </a:r>
            <a:br>
              <a:rPr lang="en-US" dirty="0" smtClean="0">
                <a:solidFill>
                  <a:schemeClr val="bg1"/>
                </a:solidFill>
              </a:rPr>
            </a:br>
            <a:r>
              <a:rPr lang="en-US" dirty="0" err="1" smtClean="0">
                <a:solidFill>
                  <a:schemeClr val="bg1"/>
                </a:solidFill>
              </a:rPr>
              <a:t>Prader</a:t>
            </a:r>
            <a:r>
              <a:rPr lang="en-US" dirty="0" smtClean="0">
                <a:solidFill>
                  <a:schemeClr val="bg1"/>
                </a:solidFill>
              </a:rPr>
              <a:t>-Willi Syndrome and </a:t>
            </a:r>
            <a:br>
              <a:rPr lang="en-US" dirty="0" smtClean="0">
                <a:solidFill>
                  <a:schemeClr val="bg1"/>
                </a:solidFill>
              </a:rPr>
            </a:br>
            <a:r>
              <a:rPr lang="en-US" dirty="0" smtClean="0">
                <a:solidFill>
                  <a:schemeClr val="bg1"/>
                </a:solidFill>
              </a:rPr>
              <a:t> </a:t>
            </a:r>
            <a:r>
              <a:rPr lang="en-US" dirty="0" err="1" smtClean="0">
                <a:solidFill>
                  <a:schemeClr val="bg1"/>
                </a:solidFill>
              </a:rPr>
              <a:t>Angelman</a:t>
            </a:r>
            <a:r>
              <a:rPr lang="en-US" dirty="0" smtClean="0">
                <a:solidFill>
                  <a:schemeClr val="bg1"/>
                </a:solidFill>
              </a:rPr>
              <a:t> Syndrome</a:t>
            </a:r>
          </a:p>
        </p:txBody>
      </p:sp>
      <p:sp>
        <p:nvSpPr>
          <p:cNvPr id="93186" name="Rectangle 3"/>
          <p:cNvSpPr>
            <a:spLocks noGrp="1" noChangeArrowheads="1"/>
          </p:cNvSpPr>
          <p:nvPr>
            <p:ph type="body" idx="4294967295"/>
          </p:nvPr>
        </p:nvSpPr>
        <p:spPr>
          <a:xfrm>
            <a:off x="304800" y="2209800"/>
            <a:ext cx="6400800" cy="4648200"/>
          </a:xfrm>
        </p:spPr>
        <p:txBody>
          <a:bodyPr/>
          <a:lstStyle/>
          <a:p>
            <a:pPr>
              <a:buFontTx/>
              <a:buChar char="•"/>
            </a:pPr>
            <a:r>
              <a:rPr lang="en-US" dirty="0" smtClean="0">
                <a:solidFill>
                  <a:srgbClr val="66FF33"/>
                </a:solidFill>
              </a:rPr>
              <a:t>BOTH diseases</a:t>
            </a:r>
            <a:r>
              <a:rPr lang="en-US" dirty="0" smtClean="0"/>
              <a:t> </a:t>
            </a:r>
            <a:r>
              <a:rPr lang="en-US" dirty="0" smtClean="0">
                <a:solidFill>
                  <a:schemeClr val="bg1"/>
                </a:solidFill>
              </a:rPr>
              <a:t>are caused by a deletion of the</a:t>
            </a:r>
            <a:r>
              <a:rPr lang="en-US" dirty="0" smtClean="0"/>
              <a:t> </a:t>
            </a:r>
            <a:r>
              <a:rPr lang="en-US" dirty="0" smtClean="0">
                <a:solidFill>
                  <a:srgbClr val="66FF33"/>
                </a:solidFill>
              </a:rPr>
              <a:t>SAME genes</a:t>
            </a:r>
            <a:r>
              <a:rPr lang="en-US" dirty="0" smtClean="0">
                <a:solidFill>
                  <a:schemeClr val="bg1"/>
                </a:solidFill>
              </a:rPr>
              <a:t>!</a:t>
            </a:r>
          </a:p>
          <a:p>
            <a:pPr>
              <a:buFontTx/>
              <a:buChar char="•"/>
            </a:pPr>
            <a:r>
              <a:rPr lang="en-US" dirty="0" smtClean="0">
                <a:solidFill>
                  <a:schemeClr val="bg1"/>
                </a:solidFill>
              </a:rPr>
              <a:t>Caused by a </a:t>
            </a:r>
            <a:r>
              <a:rPr lang="en-US" dirty="0" smtClean="0">
                <a:solidFill>
                  <a:srgbClr val="66FF33"/>
                </a:solidFill>
              </a:rPr>
              <a:t>deletion</a:t>
            </a:r>
            <a:r>
              <a:rPr lang="en-US" dirty="0" smtClean="0"/>
              <a:t> </a:t>
            </a:r>
            <a:r>
              <a:rPr lang="en-US" dirty="0" smtClean="0">
                <a:solidFill>
                  <a:schemeClr val="bg1"/>
                </a:solidFill>
              </a:rPr>
              <a:t>of a piece of </a:t>
            </a:r>
            <a:r>
              <a:rPr lang="en-US" dirty="0" smtClean="0">
                <a:solidFill>
                  <a:srgbClr val="66FF33"/>
                </a:solidFill>
              </a:rPr>
              <a:t>chromosome 15</a:t>
            </a:r>
            <a:r>
              <a:rPr lang="en-US" dirty="0" smtClean="0"/>
              <a:t> </a:t>
            </a:r>
          </a:p>
          <a:p>
            <a:pPr>
              <a:buFontTx/>
              <a:buChar char="•"/>
            </a:pPr>
            <a:r>
              <a:rPr lang="en-US" dirty="0" smtClean="0">
                <a:solidFill>
                  <a:schemeClr val="bg1"/>
                </a:solidFill>
              </a:rPr>
              <a:t>If the mutated chromosome comes from your </a:t>
            </a:r>
            <a:r>
              <a:rPr lang="en-US" dirty="0" smtClean="0">
                <a:solidFill>
                  <a:srgbClr val="66FF33"/>
                </a:solidFill>
              </a:rPr>
              <a:t>mom</a:t>
            </a:r>
            <a:r>
              <a:rPr lang="en-US" dirty="0" smtClean="0">
                <a:solidFill>
                  <a:schemeClr val="bg1"/>
                </a:solidFill>
              </a:rPr>
              <a:t>, you get </a:t>
            </a:r>
            <a:r>
              <a:rPr lang="en-US" dirty="0" err="1" smtClean="0">
                <a:solidFill>
                  <a:srgbClr val="66FF33"/>
                </a:solidFill>
              </a:rPr>
              <a:t>Angelman</a:t>
            </a:r>
            <a:endParaRPr lang="en-US" dirty="0" smtClean="0">
              <a:solidFill>
                <a:srgbClr val="66FF33"/>
              </a:solidFill>
            </a:endParaRPr>
          </a:p>
          <a:p>
            <a:pPr>
              <a:buFontTx/>
              <a:buChar char="•"/>
            </a:pPr>
            <a:r>
              <a:rPr lang="en-US" dirty="0" smtClean="0">
                <a:solidFill>
                  <a:schemeClr val="bg1"/>
                </a:solidFill>
              </a:rPr>
              <a:t>If the mutated chromosome comes from your </a:t>
            </a:r>
            <a:r>
              <a:rPr lang="en-US" dirty="0" smtClean="0">
                <a:solidFill>
                  <a:srgbClr val="66FF33"/>
                </a:solidFill>
              </a:rPr>
              <a:t>dad</a:t>
            </a:r>
            <a:r>
              <a:rPr lang="en-US" dirty="0" smtClean="0">
                <a:solidFill>
                  <a:schemeClr val="bg1"/>
                </a:solidFill>
              </a:rPr>
              <a:t>, you get </a:t>
            </a:r>
            <a:r>
              <a:rPr lang="en-US" dirty="0" err="1" smtClean="0">
                <a:solidFill>
                  <a:srgbClr val="66FF33"/>
                </a:solidFill>
              </a:rPr>
              <a:t>Prader</a:t>
            </a:r>
            <a:r>
              <a:rPr lang="en-US" dirty="0" smtClean="0">
                <a:solidFill>
                  <a:srgbClr val="66FF33"/>
                </a:solidFill>
              </a:rPr>
              <a:t>-Willi</a:t>
            </a:r>
          </a:p>
        </p:txBody>
      </p:sp>
      <p:sp>
        <p:nvSpPr>
          <p:cNvPr id="93187" name="Text Box 6"/>
          <p:cNvSpPr txBox="1">
            <a:spLocks noChangeArrowheads="1"/>
          </p:cNvSpPr>
          <p:nvPr/>
        </p:nvSpPr>
        <p:spPr bwMode="auto">
          <a:xfrm>
            <a:off x="0" y="1981200"/>
            <a:ext cx="4114800" cy="457200"/>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pic>
        <p:nvPicPr>
          <p:cNvPr id="93188" name="Picture 9" descr="15"/>
          <p:cNvPicPr>
            <a:picLocks noChangeAspect="1" noChangeArrowheads="1"/>
          </p:cNvPicPr>
          <p:nvPr/>
        </p:nvPicPr>
        <p:blipFill>
          <a:blip r:embed="rId2"/>
          <a:srcRect/>
          <a:stretch>
            <a:fillRect/>
          </a:stretch>
        </p:blipFill>
        <p:spPr bwMode="auto">
          <a:xfrm>
            <a:off x="6934200" y="2133600"/>
            <a:ext cx="1887538" cy="4724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94209" name="Rectangle 2"/>
          <p:cNvSpPr>
            <a:spLocks noGrp="1" noChangeArrowheads="1"/>
          </p:cNvSpPr>
          <p:nvPr>
            <p:ph type="title" idx="4294967295"/>
          </p:nvPr>
        </p:nvSpPr>
        <p:spPr/>
        <p:txBody>
          <a:bodyPr/>
          <a:lstStyle/>
          <a:p>
            <a:r>
              <a:rPr lang="en-US" dirty="0" smtClean="0">
                <a:solidFill>
                  <a:schemeClr val="bg1"/>
                </a:solidFill>
              </a:rPr>
              <a:t>In Conclusion</a:t>
            </a:r>
          </a:p>
        </p:txBody>
      </p:sp>
      <p:sp>
        <p:nvSpPr>
          <p:cNvPr id="94210" name="Rectangle 3"/>
          <p:cNvSpPr>
            <a:spLocks noGrp="1" noChangeArrowheads="1"/>
          </p:cNvSpPr>
          <p:nvPr>
            <p:ph type="body" idx="4294967295"/>
          </p:nvPr>
        </p:nvSpPr>
        <p:spPr/>
        <p:txBody>
          <a:bodyPr/>
          <a:lstStyle/>
          <a:p>
            <a:pPr>
              <a:buFontTx/>
              <a:buChar char="•"/>
            </a:pPr>
            <a:r>
              <a:rPr lang="en-US" dirty="0" smtClean="0">
                <a:solidFill>
                  <a:schemeClr val="bg1"/>
                </a:solidFill>
              </a:rPr>
              <a:t>Genetics is a very </a:t>
            </a:r>
            <a:r>
              <a:rPr lang="en-US" dirty="0" smtClean="0">
                <a:solidFill>
                  <a:srgbClr val="66FF33"/>
                </a:solidFill>
              </a:rPr>
              <a:t>complicated</a:t>
            </a:r>
            <a:r>
              <a:rPr lang="en-US" dirty="0" smtClean="0"/>
              <a:t> </a:t>
            </a:r>
            <a:r>
              <a:rPr lang="en-US" dirty="0" smtClean="0">
                <a:solidFill>
                  <a:schemeClr val="bg1"/>
                </a:solidFill>
              </a:rPr>
              <a:t>and very</a:t>
            </a:r>
            <a:r>
              <a:rPr lang="en-US" dirty="0" smtClean="0"/>
              <a:t> </a:t>
            </a:r>
            <a:r>
              <a:rPr lang="en-US" dirty="0" smtClean="0">
                <a:solidFill>
                  <a:srgbClr val="66FF33"/>
                </a:solidFill>
              </a:rPr>
              <a:t>interesting</a:t>
            </a:r>
            <a:r>
              <a:rPr lang="en-US" dirty="0" smtClean="0"/>
              <a:t> </a:t>
            </a:r>
            <a:r>
              <a:rPr lang="en-US" dirty="0" smtClean="0">
                <a:solidFill>
                  <a:schemeClr val="bg1"/>
                </a:solidFill>
              </a:rPr>
              <a:t>field</a:t>
            </a:r>
          </a:p>
          <a:p>
            <a:pPr>
              <a:buFontTx/>
              <a:buChar char="•"/>
            </a:pPr>
            <a:r>
              <a:rPr lang="en-US" dirty="0" smtClean="0">
                <a:solidFill>
                  <a:srgbClr val="66FF33"/>
                </a:solidFill>
              </a:rPr>
              <a:t>We still have a lot to discover</a:t>
            </a:r>
            <a:r>
              <a:rPr lang="en-US" dirty="0" smtClean="0"/>
              <a:t> </a:t>
            </a:r>
            <a:r>
              <a:rPr lang="en-US" dirty="0" smtClean="0">
                <a:solidFill>
                  <a:schemeClr val="bg1"/>
                </a:solidFill>
              </a:rPr>
              <a:t>before we find out what went in to making you!</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Mendel studied many traits</a:t>
            </a:r>
          </a:p>
        </p:txBody>
      </p:sp>
      <p:sp>
        <p:nvSpPr>
          <p:cNvPr id="20482" name="Text Box 2"/>
          <p:cNvSpPr txBox="1">
            <a:spLocks noChangeArrowheads="1"/>
          </p:cNvSpPr>
          <p:nvPr/>
        </p:nvSpPr>
        <p:spPr bwMode="auto">
          <a:xfrm>
            <a:off x="457200" y="1219200"/>
            <a:ext cx="8229600" cy="4911725"/>
          </a:xfrm>
          <a:prstGeom prst="rect">
            <a:avLst/>
          </a:prstGeom>
          <a:noFill/>
          <a:ln w="9525">
            <a:noFill/>
            <a:round/>
            <a:headEnd/>
            <a:tailEnd/>
          </a:ln>
          <a:effectLst/>
        </p:spPr>
        <p:txBody>
          <a:bodyPr/>
          <a:lstStyle/>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00"/>
                </a:solidFill>
                <a:latin typeface="Comic Sans MS" panose="030F0702030302020204" pitchFamily="66" charset="0"/>
              </a:rPr>
              <a:t>All </a:t>
            </a:r>
            <a:r>
              <a:rPr lang="en-US" sz="3200" dirty="0">
                <a:solidFill>
                  <a:srgbClr val="FFFFFF"/>
                </a:solidFill>
                <a:latin typeface="Comic Sans MS" panose="030F0702030302020204" pitchFamily="66" charset="0"/>
              </a:rPr>
              <a:t>of the pea plants in the </a:t>
            </a:r>
            <a:r>
              <a:rPr lang="en-US" sz="3200" dirty="0">
                <a:solidFill>
                  <a:srgbClr val="FFFF00"/>
                </a:solidFill>
                <a:latin typeface="Comic Sans MS" panose="030F0702030302020204" pitchFamily="66" charset="0"/>
              </a:rPr>
              <a:t>2</a:t>
            </a:r>
            <a:r>
              <a:rPr lang="en-US" sz="3200" baseline="30000" dirty="0">
                <a:solidFill>
                  <a:srgbClr val="FFFF00"/>
                </a:solidFill>
                <a:latin typeface="Comic Sans MS" panose="030F0702030302020204" pitchFamily="66" charset="0"/>
              </a:rPr>
              <a:t>nd</a:t>
            </a:r>
            <a:r>
              <a:rPr lang="en-US" sz="3200" dirty="0">
                <a:solidFill>
                  <a:srgbClr val="FFFF00"/>
                </a:solidFill>
                <a:latin typeface="Comic Sans MS" panose="030F0702030302020204" pitchFamily="66" charset="0"/>
              </a:rPr>
              <a:t> generation</a:t>
            </a:r>
            <a:r>
              <a:rPr lang="en-US" sz="3200" dirty="0">
                <a:solidFill>
                  <a:srgbClr val="FFFFFF"/>
                </a:solidFill>
                <a:latin typeface="Comic Sans MS" panose="030F0702030302020204" pitchFamily="66" charset="0"/>
              </a:rPr>
              <a:t> were</a:t>
            </a:r>
            <a:r>
              <a:rPr lang="en-US" sz="3200" dirty="0">
                <a:solidFill>
                  <a:srgbClr val="FFFF00"/>
                </a:solidFill>
                <a:latin typeface="Comic Sans MS" panose="030F0702030302020204" pitchFamily="66" charset="0"/>
              </a:rPr>
              <a:t> tall!!</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Mendel wondered:  Was the short gene completely gone? (what do you think?)</a:t>
            </a:r>
          </a:p>
        </p:txBody>
      </p:sp>
      <p:pic>
        <p:nvPicPr>
          <p:cNvPr id="23555" name="Picture 3"/>
          <p:cNvPicPr>
            <a:picLocks noChangeAspect="1" noChangeArrowheads="1"/>
          </p:cNvPicPr>
          <p:nvPr/>
        </p:nvPicPr>
        <p:blipFill>
          <a:blip r:embed="rId4"/>
          <a:srcRect/>
          <a:stretch>
            <a:fillRect/>
          </a:stretch>
        </p:blipFill>
        <p:spPr bwMode="auto">
          <a:xfrm>
            <a:off x="762000" y="3429000"/>
            <a:ext cx="1577975" cy="3200400"/>
          </a:xfrm>
          <a:prstGeom prst="rect">
            <a:avLst/>
          </a:prstGeom>
          <a:noFill/>
          <a:ln w="9525">
            <a:noFill/>
            <a:miter lim="800000"/>
            <a:headEnd/>
            <a:tailEnd/>
          </a:ln>
        </p:spPr>
      </p:pic>
      <p:sp>
        <p:nvSpPr>
          <p:cNvPr id="23556" name="Text Box 4"/>
          <p:cNvSpPr txBox="1">
            <a:spLocks noChangeArrowheads="1"/>
          </p:cNvSpPr>
          <p:nvPr/>
        </p:nvSpPr>
        <p:spPr bwMode="auto">
          <a:xfrm>
            <a:off x="2438400" y="4267200"/>
            <a:ext cx="762000" cy="119062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200">
                <a:solidFill>
                  <a:srgbClr val="FFFFFF"/>
                </a:solidFill>
                <a:ea typeface="ＭＳ Ｐゴシック"/>
                <a:cs typeface="ＭＳ Ｐゴシック"/>
              </a:rPr>
              <a:t>X</a:t>
            </a:r>
          </a:p>
        </p:txBody>
      </p:sp>
      <p:pic>
        <p:nvPicPr>
          <p:cNvPr id="23557" name="Picture 5"/>
          <p:cNvPicPr>
            <a:picLocks noChangeAspect="1" noChangeArrowheads="1"/>
          </p:cNvPicPr>
          <p:nvPr/>
        </p:nvPicPr>
        <p:blipFill>
          <a:blip r:embed="rId5"/>
          <a:srcRect/>
          <a:stretch>
            <a:fillRect/>
          </a:stretch>
        </p:blipFill>
        <p:spPr bwMode="auto">
          <a:xfrm>
            <a:off x="3352800" y="5029200"/>
            <a:ext cx="1295400" cy="1476375"/>
          </a:xfrm>
          <a:prstGeom prst="rect">
            <a:avLst/>
          </a:prstGeom>
          <a:noFill/>
          <a:ln w="9525">
            <a:noFill/>
            <a:miter lim="800000"/>
            <a:headEnd/>
            <a:tailEnd/>
          </a:ln>
        </p:spPr>
      </p:pic>
      <p:sp>
        <p:nvSpPr>
          <p:cNvPr id="23558" name="Text Box 6"/>
          <p:cNvSpPr txBox="1">
            <a:spLocks noChangeArrowheads="1"/>
          </p:cNvSpPr>
          <p:nvPr/>
        </p:nvSpPr>
        <p:spPr bwMode="auto">
          <a:xfrm>
            <a:off x="4953000" y="4191000"/>
            <a:ext cx="1143000" cy="1557338"/>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600">
                <a:solidFill>
                  <a:srgbClr val="FFFFFF"/>
                </a:solidFill>
                <a:ea typeface="ＭＳ Ｐゴシック"/>
                <a:cs typeface="ＭＳ Ｐゴシック"/>
              </a:rPr>
              <a:t>=</a:t>
            </a:r>
          </a:p>
        </p:txBody>
      </p:sp>
      <p:pic>
        <p:nvPicPr>
          <p:cNvPr id="23559" name="Picture 7"/>
          <p:cNvPicPr>
            <a:picLocks noChangeAspect="1" noChangeArrowheads="1"/>
          </p:cNvPicPr>
          <p:nvPr/>
        </p:nvPicPr>
        <p:blipFill>
          <a:blip r:embed="rId4"/>
          <a:srcRect/>
          <a:stretch>
            <a:fillRect/>
          </a:stretch>
        </p:blipFill>
        <p:spPr bwMode="auto">
          <a:xfrm>
            <a:off x="6248400" y="3352800"/>
            <a:ext cx="1577975" cy="32004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5233" name="Text Box 1"/>
          <p:cNvSpPr txBox="1">
            <a:spLocks noChangeArrowheads="1"/>
          </p:cNvSpPr>
          <p:nvPr/>
        </p:nvSpPr>
        <p:spPr bwMode="auto">
          <a:xfrm>
            <a:off x="685800" y="1371600"/>
            <a:ext cx="7772400" cy="3992563"/>
          </a:xfrm>
          <a:prstGeom prst="rect">
            <a:avLst/>
          </a:prstGeom>
          <a:noFill/>
          <a:ln w="9525">
            <a:noFill/>
            <a:miter lim="800000"/>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dirty="0">
                <a:solidFill>
                  <a:srgbClr val="7030A0"/>
                </a:solidFill>
                <a:cs typeface="Arial" charset="0"/>
              </a:rPr>
              <a:t>Aim: How can we track genetic traits through many generations?</a:t>
            </a:r>
            <a:r>
              <a:rPr lang="en-US" sz="4000" b="1" dirty="0">
                <a:solidFill>
                  <a:srgbClr val="000000"/>
                </a:solidFill>
                <a:cs typeface="Arial" charset="0"/>
              </a:rPr>
              <a:t/>
            </a:r>
            <a:br>
              <a:rPr lang="en-US" sz="4000" b="1" dirty="0">
                <a:solidFill>
                  <a:srgbClr val="000000"/>
                </a:solidFill>
                <a:cs typeface="Arial" charset="0"/>
              </a:rPr>
            </a:br>
            <a:r>
              <a:rPr lang="en-US" sz="4000" b="1" dirty="0">
                <a:solidFill>
                  <a:srgbClr val="000000"/>
                </a:solidFill>
                <a:cs typeface="Arial" charset="0"/>
              </a:rPr>
              <a:t/>
            </a:r>
            <a:br>
              <a:rPr lang="en-US" sz="4000" b="1" dirty="0">
                <a:solidFill>
                  <a:srgbClr val="000000"/>
                </a:solidFill>
                <a:cs typeface="Arial" charset="0"/>
              </a:rPr>
            </a:br>
            <a:r>
              <a:rPr lang="en-US" sz="3200" b="1" dirty="0">
                <a:solidFill>
                  <a:srgbClr val="FFFFFF"/>
                </a:solidFill>
                <a:cs typeface="Arial" charset="0"/>
              </a:rPr>
              <a:t>Do Now: On your paper </a:t>
            </a:r>
            <a:r>
              <a:rPr lang="en-US" sz="3200" b="1" dirty="0">
                <a:solidFill>
                  <a:srgbClr val="000000"/>
                </a:solidFill>
                <a:cs typeface="Arial" charset="0"/>
              </a:rPr>
              <a:t/>
            </a:r>
            <a:br>
              <a:rPr lang="en-US" sz="3200" b="1" dirty="0">
                <a:solidFill>
                  <a:srgbClr val="000000"/>
                </a:solidFill>
                <a:cs typeface="Arial" charset="0"/>
              </a:rPr>
            </a:br>
            <a:r>
              <a:rPr lang="en-US" sz="3200" b="1" dirty="0">
                <a:solidFill>
                  <a:srgbClr val="000000"/>
                </a:solidFill>
                <a:cs typeface="Arial" charset="0"/>
              </a:rPr>
              <a:t/>
            </a:r>
            <a:br>
              <a:rPr lang="en-US" sz="3200" b="1" dirty="0">
                <a:solidFill>
                  <a:srgbClr val="000000"/>
                </a:solidFill>
                <a:cs typeface="Arial" charset="0"/>
              </a:rPr>
            </a:br>
            <a:r>
              <a:rPr lang="en-US" sz="3200" b="1" dirty="0">
                <a:solidFill>
                  <a:srgbClr val="FFFFFF"/>
                </a:solidFill>
                <a:cs typeface="Arial" charset="0"/>
              </a:rPr>
              <a:t>Notes are in </a:t>
            </a:r>
            <a:r>
              <a:rPr lang="en-US" sz="3200" b="1" dirty="0">
                <a:solidFill>
                  <a:srgbClr val="7030A0"/>
                </a:solidFill>
                <a:cs typeface="Arial" charset="0"/>
              </a:rPr>
              <a:t>purple.</a:t>
            </a:r>
            <a:r>
              <a:rPr lang="en-US" sz="4000" b="1" dirty="0">
                <a:solidFill>
                  <a:srgbClr val="000000"/>
                </a:solidFill>
                <a:cs typeface="Arial" charset="0"/>
              </a:rPr>
              <a:t/>
            </a:r>
            <a:br>
              <a:rPr lang="en-US" sz="4000" b="1" dirty="0">
                <a:solidFill>
                  <a:srgbClr val="000000"/>
                </a:solidFill>
                <a:cs typeface="Arial" charset="0"/>
              </a:rPr>
            </a:br>
            <a:endParaRPr lang="en-US" sz="4000" b="1" dirty="0">
              <a:solidFill>
                <a:srgbClr val="000000"/>
              </a:solidFill>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8432364"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0510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7281" name="Text Box 1"/>
          <p:cNvSpPr txBox="1">
            <a:spLocks noChangeArrowheads="1"/>
          </p:cNvSpPr>
          <p:nvPr/>
        </p:nvSpPr>
        <p:spPr bwMode="auto">
          <a:xfrm>
            <a:off x="457200" y="193675"/>
            <a:ext cx="8229600" cy="1311275"/>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chemeClr val="bg1"/>
                </a:solidFill>
                <a:cs typeface="Arial" charset="0"/>
              </a:rPr>
              <a:t>A Quick Review</a:t>
            </a:r>
          </a:p>
        </p:txBody>
      </p:sp>
      <p:sp>
        <p:nvSpPr>
          <p:cNvPr id="97282" name="Text Box 2"/>
          <p:cNvSpPr txBox="1">
            <a:spLocks noChangeArrowheads="1"/>
          </p:cNvSpPr>
          <p:nvPr/>
        </p:nvSpPr>
        <p:spPr bwMode="auto">
          <a:xfrm>
            <a:off x="381000" y="1181100"/>
            <a:ext cx="8229600" cy="5676900"/>
          </a:xfrm>
          <a:prstGeom prst="rect">
            <a:avLst/>
          </a:prstGeom>
          <a:noFill/>
          <a:ln w="9525">
            <a:noFill/>
            <a:miter lim="800000"/>
            <a:headEnd/>
            <a:tailEnd/>
          </a:ln>
        </p:spPr>
        <p:txBody>
          <a:bodyPr/>
          <a:lstStyle/>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7030A0"/>
                </a:solidFill>
                <a:cs typeface="Arial" charset="0"/>
              </a:rPr>
              <a:t>Allele</a:t>
            </a:r>
            <a:r>
              <a:rPr lang="en-US" sz="2800">
                <a:solidFill>
                  <a:schemeClr val="bg1"/>
                </a:solidFill>
                <a:cs typeface="Arial" charset="0"/>
              </a:rPr>
              <a:t>= </a:t>
            </a:r>
            <a:r>
              <a:rPr lang="en-US" sz="2800">
                <a:solidFill>
                  <a:srgbClr val="7030A0"/>
                </a:solidFill>
                <a:cs typeface="Arial" charset="0"/>
              </a:rPr>
              <a:t>trait</a:t>
            </a:r>
            <a:r>
              <a:rPr lang="en-US" sz="2800">
                <a:solidFill>
                  <a:schemeClr val="bg1"/>
                </a:solidFill>
                <a:cs typeface="Arial" charset="0"/>
              </a:rPr>
              <a:t> that a gene codes for</a:t>
            </a: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7030A0"/>
                </a:solidFill>
                <a:cs typeface="Arial" charset="0"/>
              </a:rPr>
              <a:t>Homozygous</a:t>
            </a:r>
            <a:r>
              <a:rPr lang="en-US" sz="2800">
                <a:solidFill>
                  <a:schemeClr val="bg1"/>
                </a:solidFill>
                <a:cs typeface="Arial" charset="0"/>
              </a:rPr>
              <a:t>= only </a:t>
            </a:r>
            <a:r>
              <a:rPr lang="en-US" sz="2800">
                <a:solidFill>
                  <a:srgbClr val="7030A0"/>
                </a:solidFill>
                <a:cs typeface="Arial" charset="0"/>
              </a:rPr>
              <a:t>one type </a:t>
            </a:r>
            <a:r>
              <a:rPr lang="en-US" sz="2800">
                <a:solidFill>
                  <a:schemeClr val="bg1"/>
                </a:solidFill>
                <a:cs typeface="Arial" charset="0"/>
              </a:rPr>
              <a:t>of allele</a:t>
            </a: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7030A0"/>
                </a:solidFill>
                <a:cs typeface="Arial" charset="0"/>
              </a:rPr>
              <a:t>Heterozygous</a:t>
            </a:r>
            <a:r>
              <a:rPr lang="en-US" sz="2800">
                <a:solidFill>
                  <a:schemeClr val="bg1"/>
                </a:solidFill>
                <a:cs typeface="Arial" charset="0"/>
              </a:rPr>
              <a:t>= </a:t>
            </a:r>
            <a:r>
              <a:rPr lang="en-US" sz="2800">
                <a:solidFill>
                  <a:srgbClr val="7030A0"/>
                </a:solidFill>
                <a:cs typeface="Arial" charset="0"/>
              </a:rPr>
              <a:t>two different </a:t>
            </a:r>
            <a:r>
              <a:rPr lang="en-US" sz="2800">
                <a:solidFill>
                  <a:schemeClr val="bg1"/>
                </a:solidFill>
                <a:cs typeface="Arial" charset="0"/>
              </a:rPr>
              <a:t>alleles</a:t>
            </a: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7030A0"/>
                </a:solidFill>
                <a:cs typeface="Arial" charset="0"/>
              </a:rPr>
              <a:t>Genotype</a:t>
            </a:r>
            <a:r>
              <a:rPr lang="en-US" sz="2800">
                <a:solidFill>
                  <a:schemeClr val="bg1"/>
                </a:solidFill>
                <a:cs typeface="Arial" charset="0"/>
              </a:rPr>
              <a:t>= the alleles that a person possesses (what their </a:t>
            </a:r>
            <a:r>
              <a:rPr lang="en-US" sz="2800">
                <a:solidFill>
                  <a:srgbClr val="7030A0"/>
                </a:solidFill>
                <a:cs typeface="Arial" charset="0"/>
              </a:rPr>
              <a:t>GENES say</a:t>
            </a:r>
            <a:r>
              <a:rPr lang="en-US" sz="2800">
                <a:solidFill>
                  <a:schemeClr val="bg1"/>
                </a:solidFill>
                <a:cs typeface="Arial" charset="0"/>
              </a:rPr>
              <a:t>)</a:t>
            </a: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7030A0"/>
                </a:solidFill>
                <a:cs typeface="Arial" charset="0"/>
              </a:rPr>
              <a:t>Phenotype</a:t>
            </a:r>
            <a:r>
              <a:rPr lang="en-US" sz="2800">
                <a:solidFill>
                  <a:schemeClr val="bg1"/>
                </a:solidFill>
                <a:cs typeface="Arial" charset="0"/>
              </a:rPr>
              <a:t>= the traits a person shows (What they </a:t>
            </a:r>
            <a:r>
              <a:rPr lang="en-US" sz="2800">
                <a:solidFill>
                  <a:srgbClr val="7030A0"/>
                </a:solidFill>
                <a:cs typeface="Arial" charset="0"/>
              </a:rPr>
              <a:t>PHYSICALLY are</a:t>
            </a:r>
            <a:r>
              <a:rPr lang="en-US" sz="2800">
                <a:solidFill>
                  <a:schemeClr val="bg1"/>
                </a:solidFill>
                <a:cs typeface="Arial" charset="0"/>
              </a:rPr>
              <a:t>)</a:t>
            </a: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7030A0"/>
                </a:solidFill>
                <a:cs typeface="Arial" charset="0"/>
              </a:rPr>
              <a:t>Dominant</a:t>
            </a:r>
            <a:r>
              <a:rPr lang="en-US" sz="2800">
                <a:solidFill>
                  <a:schemeClr val="bg1"/>
                </a:solidFill>
                <a:cs typeface="Arial" charset="0"/>
              </a:rPr>
              <a:t>= the trait that </a:t>
            </a:r>
            <a:r>
              <a:rPr lang="en-US" sz="2800">
                <a:solidFill>
                  <a:srgbClr val="7030A0"/>
                </a:solidFill>
                <a:cs typeface="Arial" charset="0"/>
              </a:rPr>
              <a:t>shows up </a:t>
            </a:r>
            <a:r>
              <a:rPr lang="en-US" sz="2800">
                <a:solidFill>
                  <a:schemeClr val="bg1"/>
                </a:solidFill>
                <a:cs typeface="Arial" charset="0"/>
              </a:rPr>
              <a:t>in the phenotype if it is present</a:t>
            </a: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7030A0"/>
                </a:solidFill>
                <a:cs typeface="Arial" charset="0"/>
              </a:rPr>
              <a:t>Recessive</a:t>
            </a:r>
            <a:r>
              <a:rPr lang="en-US" sz="2800">
                <a:solidFill>
                  <a:schemeClr val="bg1"/>
                </a:solidFill>
                <a:cs typeface="Arial" charset="0"/>
              </a:rPr>
              <a:t>= a trait that can be covered up or </a:t>
            </a:r>
            <a:r>
              <a:rPr lang="en-US" sz="2800">
                <a:solidFill>
                  <a:srgbClr val="7030A0"/>
                </a:solidFill>
                <a:cs typeface="Arial" charset="0"/>
              </a:rPr>
              <a:t>hidden</a:t>
            </a:r>
            <a:r>
              <a:rPr lang="en-US" sz="2800">
                <a:solidFill>
                  <a:schemeClr val="bg1"/>
                </a:solidFill>
                <a:cs typeface="Arial" charset="0"/>
              </a:rPr>
              <a:t> if a dominant trait is present.</a:t>
            </a:r>
          </a:p>
          <a:p>
            <a:pPr marL="342900" indent="-339725">
              <a:spcBef>
                <a:spcPts val="800"/>
              </a:spcBef>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a:solidFill>
                <a:schemeClr val="bg1"/>
              </a:solidFill>
              <a:cs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9329" name="Text Box 1"/>
          <p:cNvSpPr txBox="1">
            <a:spLocks noChangeArrowheads="1"/>
          </p:cNvSpPr>
          <p:nvPr/>
        </p:nvSpPr>
        <p:spPr bwMode="auto">
          <a:xfrm>
            <a:off x="457200" y="193675"/>
            <a:ext cx="8229600" cy="1311275"/>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chemeClr val="bg1"/>
                </a:solidFill>
                <a:cs typeface="Arial" charset="0"/>
              </a:rPr>
              <a:t>One new word</a:t>
            </a:r>
          </a:p>
        </p:txBody>
      </p:sp>
      <p:sp>
        <p:nvSpPr>
          <p:cNvPr id="99330" name="Text Box 2"/>
          <p:cNvSpPr txBox="1">
            <a:spLocks noChangeArrowheads="1"/>
          </p:cNvSpPr>
          <p:nvPr/>
        </p:nvSpPr>
        <p:spPr bwMode="auto">
          <a:xfrm>
            <a:off x="381000" y="1181100"/>
            <a:ext cx="8534400" cy="5676900"/>
          </a:xfrm>
          <a:prstGeom prst="rect">
            <a:avLst/>
          </a:prstGeom>
          <a:noFill/>
          <a:ln w="9525">
            <a:noFill/>
            <a:miter lim="800000"/>
            <a:headEnd/>
            <a:tailEnd/>
          </a:ln>
        </p:spPr>
        <p:txBody>
          <a:bodyPr/>
          <a:lstStyle/>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dirty="0">
                <a:solidFill>
                  <a:srgbClr val="7030A0"/>
                </a:solidFill>
                <a:cs typeface="Arial" charset="0"/>
              </a:rPr>
              <a:t>Carrier</a:t>
            </a:r>
            <a:r>
              <a:rPr lang="en-US" sz="2800" dirty="0">
                <a:solidFill>
                  <a:schemeClr val="bg1"/>
                </a:solidFill>
                <a:cs typeface="Arial" charset="0"/>
              </a:rPr>
              <a:t>= a person or organism who </a:t>
            </a:r>
            <a:r>
              <a:rPr lang="en-US" sz="2800" dirty="0">
                <a:solidFill>
                  <a:srgbClr val="7030A0"/>
                </a:solidFill>
                <a:cs typeface="Arial" charset="0"/>
              </a:rPr>
              <a:t>does not show a trait</a:t>
            </a:r>
            <a:r>
              <a:rPr lang="en-US" sz="2800" dirty="0">
                <a:solidFill>
                  <a:schemeClr val="bg1"/>
                </a:solidFill>
                <a:cs typeface="Arial" charset="0"/>
              </a:rPr>
              <a:t>, but who </a:t>
            </a:r>
            <a:r>
              <a:rPr lang="en-US" sz="2800" dirty="0">
                <a:solidFill>
                  <a:schemeClr val="bg2"/>
                </a:solidFill>
                <a:cs typeface="Arial" charset="0"/>
              </a:rPr>
              <a:t>can</a:t>
            </a:r>
            <a:r>
              <a:rPr lang="en-US" sz="2800" dirty="0">
                <a:solidFill>
                  <a:srgbClr val="7030A0"/>
                </a:solidFill>
                <a:cs typeface="Arial" charset="0"/>
              </a:rPr>
              <a:t> pass it on to their offspring</a:t>
            </a:r>
            <a:r>
              <a:rPr lang="en-US" sz="2800" dirty="0">
                <a:solidFill>
                  <a:schemeClr val="bg1"/>
                </a:solidFill>
                <a:cs typeface="Arial" charset="0"/>
              </a:rPr>
              <a:t>. </a:t>
            </a: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2800" dirty="0">
              <a:solidFill>
                <a:schemeClr val="bg1"/>
              </a:solidFill>
              <a:cs typeface="Arial" charset="0"/>
            </a:endParaRP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dirty="0">
                <a:solidFill>
                  <a:schemeClr val="bg1"/>
                </a:solidFill>
                <a:cs typeface="Arial" charset="0"/>
              </a:rPr>
              <a:t>Question: Is a carrier homozygous or heterozygous? How do you know?</a:t>
            </a:r>
          </a:p>
          <a:p>
            <a:pPr marL="342900" indent="-339725">
              <a:spcBef>
                <a:spcPts val="800"/>
              </a:spcBef>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chemeClr val="bg1"/>
              </a:solidFill>
              <a:cs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1377" name="Text Box 1"/>
          <p:cNvSpPr txBox="1">
            <a:spLocks noChangeArrowheads="1"/>
          </p:cNvSpPr>
          <p:nvPr/>
        </p:nvSpPr>
        <p:spPr bwMode="auto">
          <a:xfrm>
            <a:off x="457200" y="193675"/>
            <a:ext cx="8229600" cy="1311275"/>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chemeClr val="bg1"/>
                </a:solidFill>
                <a:cs typeface="Arial" charset="0"/>
              </a:rPr>
              <a:t>What is a pedigree chart?</a:t>
            </a:r>
          </a:p>
        </p:txBody>
      </p:sp>
      <p:sp>
        <p:nvSpPr>
          <p:cNvPr id="70658" name="Text Box 2"/>
          <p:cNvSpPr txBox="1">
            <a:spLocks noChangeArrowheads="1"/>
          </p:cNvSpPr>
          <p:nvPr/>
        </p:nvSpPr>
        <p:spPr bwMode="auto">
          <a:xfrm>
            <a:off x="457200" y="1600200"/>
            <a:ext cx="8229600" cy="5676900"/>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CC00"/>
              </a:solidFill>
              <a:effectLst>
                <a:outerShdw blurRad="38100" dist="38100" dir="2700000" algn="tl">
                  <a:srgbClr val="000000"/>
                </a:outerShdw>
              </a:effectLst>
              <a:latin typeface="+mn-lt"/>
            </a:endParaRPr>
          </a:p>
        </p:txBody>
      </p:sp>
      <p:pic>
        <p:nvPicPr>
          <p:cNvPr id="101379" name="Picture 4"/>
          <p:cNvPicPr>
            <a:picLocks noChangeAspect="1" noChangeArrowheads="1"/>
          </p:cNvPicPr>
          <p:nvPr/>
        </p:nvPicPr>
        <p:blipFill>
          <a:blip r:embed="rId3"/>
          <a:srcRect/>
          <a:stretch>
            <a:fillRect/>
          </a:stretch>
        </p:blipFill>
        <p:spPr bwMode="auto">
          <a:xfrm>
            <a:off x="2514600" y="1143000"/>
            <a:ext cx="4171950" cy="3343275"/>
          </a:xfrm>
          <a:prstGeom prst="rect">
            <a:avLst/>
          </a:prstGeom>
          <a:noFill/>
          <a:ln w="9525">
            <a:noFill/>
            <a:miter lim="800000"/>
            <a:headEnd/>
            <a:tailEnd/>
          </a:ln>
        </p:spPr>
      </p:pic>
      <p:sp>
        <p:nvSpPr>
          <p:cNvPr id="101380" name="TextBox 6"/>
          <p:cNvSpPr txBox="1">
            <a:spLocks noChangeArrowheads="1"/>
          </p:cNvSpPr>
          <p:nvPr/>
        </p:nvSpPr>
        <p:spPr bwMode="auto">
          <a:xfrm>
            <a:off x="0" y="4648200"/>
            <a:ext cx="9144000" cy="1692275"/>
          </a:xfrm>
          <a:prstGeom prst="rect">
            <a:avLst/>
          </a:prstGeom>
          <a:noFill/>
          <a:ln w="9525">
            <a:noFill/>
            <a:miter lim="800000"/>
            <a:headEnd/>
            <a:tailEnd/>
          </a:ln>
        </p:spPr>
        <p:txBody>
          <a:bodyPr>
            <a:spAutoFit/>
          </a:bodyPr>
          <a:lstStyle/>
          <a:p>
            <a:pPr>
              <a:buFont typeface="Arial" charset="0"/>
              <a:buChar char="•"/>
            </a:pPr>
            <a:r>
              <a:rPr lang="en-US" sz="2600">
                <a:latin typeface="Calibri" pitchFamily="34" charset="0"/>
              </a:rPr>
              <a:t>A </a:t>
            </a:r>
            <a:r>
              <a:rPr lang="en-US" sz="2600">
                <a:solidFill>
                  <a:srgbClr val="7030A0"/>
                </a:solidFill>
                <a:latin typeface="Calibri" pitchFamily="34" charset="0"/>
              </a:rPr>
              <a:t>pedigree chart </a:t>
            </a:r>
            <a:r>
              <a:rPr lang="en-US" sz="2600">
                <a:latin typeface="Calibri" pitchFamily="34" charset="0"/>
              </a:rPr>
              <a:t>shows how </a:t>
            </a:r>
            <a:r>
              <a:rPr lang="en-US" sz="2600">
                <a:solidFill>
                  <a:srgbClr val="7030A0"/>
                </a:solidFill>
                <a:latin typeface="Calibri" pitchFamily="34" charset="0"/>
              </a:rPr>
              <a:t>traits</a:t>
            </a:r>
            <a:r>
              <a:rPr lang="en-US" sz="2600">
                <a:latin typeface="Calibri" pitchFamily="34" charset="0"/>
              </a:rPr>
              <a:t> are </a:t>
            </a:r>
            <a:r>
              <a:rPr lang="en-US" sz="2600">
                <a:solidFill>
                  <a:srgbClr val="7030A0"/>
                </a:solidFill>
                <a:latin typeface="Calibri" pitchFamily="34" charset="0"/>
              </a:rPr>
              <a:t>inherited</a:t>
            </a:r>
            <a:r>
              <a:rPr lang="en-US" sz="2600">
                <a:latin typeface="Calibri" pitchFamily="34" charset="0"/>
              </a:rPr>
              <a:t> in families.</a:t>
            </a:r>
          </a:p>
          <a:p>
            <a:pPr>
              <a:buFont typeface="Arial" charset="0"/>
              <a:buChar char="•"/>
            </a:pPr>
            <a:r>
              <a:rPr lang="en-US" sz="2600">
                <a:latin typeface="Calibri" pitchFamily="34" charset="0"/>
              </a:rPr>
              <a:t>They help </a:t>
            </a:r>
            <a:r>
              <a:rPr lang="en-US" sz="2600">
                <a:solidFill>
                  <a:srgbClr val="7030A0"/>
                </a:solidFill>
                <a:latin typeface="Calibri" pitchFamily="34" charset="0"/>
              </a:rPr>
              <a:t>geneticists</a:t>
            </a:r>
            <a:r>
              <a:rPr lang="en-US" sz="2600">
                <a:latin typeface="Calibri" pitchFamily="34" charset="0"/>
              </a:rPr>
              <a:t> track traits through </a:t>
            </a:r>
            <a:r>
              <a:rPr lang="en-US" sz="2600">
                <a:solidFill>
                  <a:srgbClr val="7030A0"/>
                </a:solidFill>
                <a:latin typeface="Calibri" pitchFamily="34" charset="0"/>
              </a:rPr>
              <a:t>many generations</a:t>
            </a:r>
            <a:r>
              <a:rPr lang="en-US" sz="2600">
                <a:latin typeface="Calibri" pitchFamily="34" charset="0"/>
              </a:rPr>
              <a:t>.</a:t>
            </a:r>
          </a:p>
          <a:p>
            <a:pPr>
              <a:buFont typeface="Arial" charset="0"/>
              <a:buChar char="•"/>
            </a:pPr>
            <a:r>
              <a:rPr lang="en-US" sz="2600">
                <a:latin typeface="Calibri" pitchFamily="34" charset="0"/>
              </a:rPr>
              <a:t>They help </a:t>
            </a:r>
            <a:r>
              <a:rPr lang="en-US" sz="2600">
                <a:solidFill>
                  <a:srgbClr val="7030A0"/>
                </a:solidFill>
                <a:latin typeface="Calibri" pitchFamily="34" charset="0"/>
              </a:rPr>
              <a:t>genetic counselors </a:t>
            </a:r>
            <a:r>
              <a:rPr lang="en-US" sz="2600">
                <a:latin typeface="Calibri" pitchFamily="34" charset="0"/>
              </a:rPr>
              <a:t>advise people about </a:t>
            </a:r>
            <a:r>
              <a:rPr lang="en-US" sz="2600">
                <a:solidFill>
                  <a:srgbClr val="7030A0"/>
                </a:solidFill>
                <a:latin typeface="Calibri" pitchFamily="34" charset="0"/>
              </a:rPr>
              <a:t>whether or not to have children</a:t>
            </a:r>
            <a:r>
              <a:rPr lang="en-US" sz="2600">
                <a:latin typeface="Calibri" pitchFamily="34"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3425" name="Text Box 1"/>
          <p:cNvSpPr txBox="1">
            <a:spLocks noChangeArrowheads="1"/>
          </p:cNvSpPr>
          <p:nvPr/>
        </p:nvSpPr>
        <p:spPr bwMode="auto">
          <a:xfrm>
            <a:off x="457200" y="193675"/>
            <a:ext cx="8229600" cy="1311275"/>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chemeClr val="bg1"/>
                </a:solidFill>
                <a:cs typeface="Arial" charset="0"/>
              </a:rPr>
              <a:t>What do the symbols on a pedigree chart mean?</a:t>
            </a:r>
          </a:p>
        </p:txBody>
      </p:sp>
      <p:sp>
        <p:nvSpPr>
          <p:cNvPr id="70658" name="Text Box 2"/>
          <p:cNvSpPr txBox="1">
            <a:spLocks noChangeArrowheads="1"/>
          </p:cNvSpPr>
          <p:nvPr/>
        </p:nvSpPr>
        <p:spPr bwMode="auto">
          <a:xfrm>
            <a:off x="457200" y="1600200"/>
            <a:ext cx="8229600" cy="5676900"/>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CC00"/>
              </a:solidFill>
              <a:effectLst>
                <a:outerShdw blurRad="38100" dist="38100" dir="2700000" algn="tl">
                  <a:srgbClr val="000000"/>
                </a:outerShdw>
              </a:effectLst>
              <a:latin typeface="+mn-lt"/>
            </a:endParaRPr>
          </a:p>
        </p:txBody>
      </p:sp>
      <p:sp>
        <p:nvSpPr>
          <p:cNvPr id="103427" name="Rectangle 4"/>
          <p:cNvSpPr>
            <a:spLocks noChangeArrowheads="1"/>
          </p:cNvSpPr>
          <p:nvPr/>
        </p:nvSpPr>
        <p:spPr bwMode="auto">
          <a:xfrm>
            <a:off x="685800" y="1524000"/>
            <a:ext cx="762000" cy="685800"/>
          </a:xfrm>
          <a:prstGeom prst="rect">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103428" name="TextBox 5"/>
          <p:cNvSpPr txBox="1">
            <a:spLocks noChangeArrowheads="1"/>
          </p:cNvSpPr>
          <p:nvPr/>
        </p:nvSpPr>
        <p:spPr bwMode="auto">
          <a:xfrm>
            <a:off x="1828800" y="1595438"/>
            <a:ext cx="4419600" cy="5262562"/>
          </a:xfrm>
          <a:prstGeom prst="rect">
            <a:avLst/>
          </a:prstGeom>
          <a:noFill/>
          <a:ln w="9525">
            <a:noFill/>
            <a:miter lim="800000"/>
            <a:headEnd/>
            <a:tailEnd/>
          </a:ln>
        </p:spPr>
        <p:txBody>
          <a:bodyPr>
            <a:spAutoFit/>
          </a:bodyPr>
          <a:lstStyle/>
          <a:p>
            <a:r>
              <a:rPr lang="en-US" sz="2800" b="1">
                <a:solidFill>
                  <a:srgbClr val="7030A0"/>
                </a:solidFill>
                <a:latin typeface="Calibri" pitchFamily="34" charset="0"/>
              </a:rPr>
              <a:t>= Male </a:t>
            </a:r>
            <a:r>
              <a:rPr lang="en-US" sz="2800" b="1">
                <a:latin typeface="Calibri" pitchFamily="34" charset="0"/>
              </a:rPr>
              <a:t>(man)</a:t>
            </a:r>
          </a:p>
          <a:p>
            <a:r>
              <a:rPr lang="en-US" sz="800" b="1">
                <a:solidFill>
                  <a:srgbClr val="7030A0"/>
                </a:solidFill>
                <a:latin typeface="Calibri" pitchFamily="34" charset="0"/>
              </a:rPr>
              <a:t>       </a:t>
            </a:r>
          </a:p>
          <a:p>
            <a:r>
              <a:rPr lang="en-US" sz="800" b="1">
                <a:solidFill>
                  <a:srgbClr val="7030A0"/>
                </a:solidFill>
                <a:latin typeface="Calibri" pitchFamily="34" charset="0"/>
              </a:rPr>
              <a:t>   </a:t>
            </a:r>
            <a:endParaRPr lang="en-US" sz="1600" b="1">
              <a:solidFill>
                <a:srgbClr val="7030A0"/>
              </a:solidFill>
              <a:latin typeface="Calibri" pitchFamily="34" charset="0"/>
            </a:endParaRPr>
          </a:p>
          <a:p>
            <a:r>
              <a:rPr lang="en-US" sz="2800" b="1">
                <a:solidFill>
                  <a:srgbClr val="7030A0"/>
                </a:solidFill>
                <a:latin typeface="Calibri" pitchFamily="34" charset="0"/>
              </a:rPr>
              <a:t>= Female </a:t>
            </a:r>
            <a:r>
              <a:rPr lang="en-US" sz="2800" b="1">
                <a:latin typeface="Calibri" pitchFamily="34" charset="0"/>
              </a:rPr>
              <a:t>(woman)</a:t>
            </a:r>
          </a:p>
          <a:p>
            <a:endParaRPr lang="en-US" sz="4000" b="1">
              <a:solidFill>
                <a:srgbClr val="7030A0"/>
              </a:solidFill>
              <a:latin typeface="Calibri" pitchFamily="34" charset="0"/>
            </a:endParaRPr>
          </a:p>
          <a:p>
            <a:r>
              <a:rPr lang="en-US" sz="2800" b="1">
                <a:solidFill>
                  <a:srgbClr val="7030A0"/>
                </a:solidFill>
                <a:latin typeface="Calibri" pitchFamily="34" charset="0"/>
              </a:rPr>
              <a:t>=Male </a:t>
            </a:r>
            <a:r>
              <a:rPr lang="en-US" sz="2800" b="1">
                <a:latin typeface="Calibri" pitchFamily="34" charset="0"/>
              </a:rPr>
              <a:t>who is a </a:t>
            </a:r>
            <a:r>
              <a:rPr lang="en-US" sz="2800" b="1">
                <a:solidFill>
                  <a:srgbClr val="7030A0"/>
                </a:solidFill>
                <a:latin typeface="Calibri" pitchFamily="34" charset="0"/>
              </a:rPr>
              <a:t>carrier </a:t>
            </a:r>
          </a:p>
          <a:p>
            <a:endParaRPr lang="en-US" sz="2800" b="1">
              <a:solidFill>
                <a:srgbClr val="7030A0"/>
              </a:solidFill>
              <a:latin typeface="Calibri" pitchFamily="34" charset="0"/>
            </a:endParaRPr>
          </a:p>
          <a:p>
            <a:r>
              <a:rPr lang="en-US" sz="2800" b="1">
                <a:solidFill>
                  <a:srgbClr val="7030A0"/>
                </a:solidFill>
                <a:latin typeface="Calibri" pitchFamily="34" charset="0"/>
              </a:rPr>
              <a:t>=Female </a:t>
            </a:r>
            <a:r>
              <a:rPr lang="en-US" sz="2800" b="1">
                <a:latin typeface="Calibri" pitchFamily="34" charset="0"/>
              </a:rPr>
              <a:t>who is a </a:t>
            </a:r>
            <a:r>
              <a:rPr lang="en-US" sz="2800" b="1">
                <a:solidFill>
                  <a:srgbClr val="7030A0"/>
                </a:solidFill>
                <a:latin typeface="Calibri" pitchFamily="34" charset="0"/>
              </a:rPr>
              <a:t>carrier</a:t>
            </a:r>
          </a:p>
          <a:p>
            <a:endParaRPr lang="en-US" sz="2800" b="1">
              <a:solidFill>
                <a:srgbClr val="7030A0"/>
              </a:solidFill>
              <a:latin typeface="Calibri" pitchFamily="34" charset="0"/>
            </a:endParaRPr>
          </a:p>
          <a:p>
            <a:r>
              <a:rPr lang="en-US" sz="2800" b="1">
                <a:solidFill>
                  <a:srgbClr val="7030A0"/>
                </a:solidFill>
                <a:latin typeface="Calibri" pitchFamily="34" charset="0"/>
              </a:rPr>
              <a:t>=Male </a:t>
            </a:r>
            <a:r>
              <a:rPr lang="en-US" sz="2800" b="1">
                <a:latin typeface="Calibri" pitchFamily="34" charset="0"/>
              </a:rPr>
              <a:t>with</a:t>
            </a:r>
            <a:r>
              <a:rPr lang="en-US" sz="2800" b="1">
                <a:solidFill>
                  <a:srgbClr val="7030A0"/>
                </a:solidFill>
                <a:latin typeface="Calibri" pitchFamily="34" charset="0"/>
              </a:rPr>
              <a:t> trait</a:t>
            </a:r>
          </a:p>
          <a:p>
            <a:endParaRPr lang="en-US" sz="2800" b="1">
              <a:solidFill>
                <a:srgbClr val="7030A0"/>
              </a:solidFill>
              <a:latin typeface="Calibri" pitchFamily="34" charset="0"/>
            </a:endParaRPr>
          </a:p>
          <a:p>
            <a:r>
              <a:rPr lang="en-US" sz="2800" b="1">
                <a:solidFill>
                  <a:srgbClr val="7030A0"/>
                </a:solidFill>
                <a:latin typeface="Calibri" pitchFamily="34" charset="0"/>
              </a:rPr>
              <a:t>= Female </a:t>
            </a:r>
            <a:r>
              <a:rPr lang="en-US" sz="2800" b="1">
                <a:latin typeface="Calibri" pitchFamily="34" charset="0"/>
              </a:rPr>
              <a:t>with</a:t>
            </a:r>
            <a:r>
              <a:rPr lang="en-US" sz="2800" b="1">
                <a:solidFill>
                  <a:srgbClr val="7030A0"/>
                </a:solidFill>
                <a:latin typeface="Calibri" pitchFamily="34" charset="0"/>
              </a:rPr>
              <a:t> trait</a:t>
            </a:r>
          </a:p>
          <a:p>
            <a:endParaRPr lang="en-US" sz="2800" b="1">
              <a:latin typeface="Calibri" pitchFamily="34" charset="0"/>
            </a:endParaRPr>
          </a:p>
        </p:txBody>
      </p:sp>
      <p:sp>
        <p:nvSpPr>
          <p:cNvPr id="103429" name="Rectangle 6"/>
          <p:cNvSpPr>
            <a:spLocks noChangeArrowheads="1"/>
          </p:cNvSpPr>
          <p:nvPr/>
        </p:nvSpPr>
        <p:spPr bwMode="auto">
          <a:xfrm>
            <a:off x="685800" y="4953000"/>
            <a:ext cx="762000" cy="685800"/>
          </a:xfrm>
          <a:prstGeom prst="rect">
            <a:avLst/>
          </a:prstGeom>
          <a:solidFill>
            <a:schemeClr val="tx1"/>
          </a:solidFill>
          <a:ln w="9525" algn="ctr">
            <a:solidFill>
              <a:schemeClr val="tx1"/>
            </a:solidFill>
            <a:round/>
            <a:headEnd/>
            <a:tailEnd/>
          </a:ln>
        </p:spPr>
        <p:txBody>
          <a:bodyPr/>
          <a:lstStyle/>
          <a:p>
            <a:endParaRPr lang="en-US">
              <a:latin typeface="Calibri" pitchFamily="34" charset="0"/>
            </a:endParaRPr>
          </a:p>
        </p:txBody>
      </p:sp>
      <p:sp>
        <p:nvSpPr>
          <p:cNvPr id="103430" name="Oval 8"/>
          <p:cNvSpPr>
            <a:spLocks noChangeArrowheads="1"/>
          </p:cNvSpPr>
          <p:nvPr/>
        </p:nvSpPr>
        <p:spPr bwMode="auto">
          <a:xfrm>
            <a:off x="685800" y="2286000"/>
            <a:ext cx="838200" cy="7620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103431" name="Oval 9"/>
          <p:cNvSpPr>
            <a:spLocks noChangeArrowheads="1"/>
          </p:cNvSpPr>
          <p:nvPr/>
        </p:nvSpPr>
        <p:spPr bwMode="auto">
          <a:xfrm>
            <a:off x="609600" y="5715000"/>
            <a:ext cx="838200" cy="838200"/>
          </a:xfrm>
          <a:prstGeom prst="ellipse">
            <a:avLst/>
          </a:prstGeom>
          <a:solidFill>
            <a:schemeClr val="tx1"/>
          </a:solidFill>
          <a:ln w="9525" algn="ctr">
            <a:solidFill>
              <a:schemeClr val="tx1"/>
            </a:solidFill>
            <a:round/>
            <a:headEnd/>
            <a:tailEnd/>
          </a:ln>
        </p:spPr>
        <p:txBody>
          <a:bodyPr/>
          <a:lstStyle/>
          <a:p>
            <a:endParaRPr lang="en-US">
              <a:latin typeface="Calibri" pitchFamily="34" charset="0"/>
            </a:endParaRPr>
          </a:p>
        </p:txBody>
      </p:sp>
      <p:pic>
        <p:nvPicPr>
          <p:cNvPr id="103432" name="Picture 3"/>
          <p:cNvPicPr>
            <a:picLocks noChangeAspect="1" noChangeArrowheads="1"/>
          </p:cNvPicPr>
          <p:nvPr/>
        </p:nvPicPr>
        <p:blipFill>
          <a:blip r:embed="rId3"/>
          <a:srcRect/>
          <a:stretch>
            <a:fillRect/>
          </a:stretch>
        </p:blipFill>
        <p:spPr bwMode="auto">
          <a:xfrm>
            <a:off x="685800" y="4038600"/>
            <a:ext cx="882650" cy="838200"/>
          </a:xfrm>
          <a:prstGeom prst="rect">
            <a:avLst/>
          </a:prstGeom>
          <a:noFill/>
          <a:ln w="9525">
            <a:noFill/>
            <a:miter lim="800000"/>
            <a:headEnd/>
            <a:tailEnd/>
          </a:ln>
        </p:spPr>
      </p:pic>
      <p:pic>
        <p:nvPicPr>
          <p:cNvPr id="103433" name="Picture 4"/>
          <p:cNvPicPr>
            <a:picLocks noChangeAspect="1" noChangeArrowheads="1"/>
          </p:cNvPicPr>
          <p:nvPr/>
        </p:nvPicPr>
        <p:blipFill>
          <a:blip r:embed="rId4"/>
          <a:srcRect/>
          <a:stretch>
            <a:fillRect/>
          </a:stretch>
        </p:blipFill>
        <p:spPr bwMode="auto">
          <a:xfrm>
            <a:off x="609600" y="3124200"/>
            <a:ext cx="904875" cy="847725"/>
          </a:xfrm>
          <a:prstGeom prst="rect">
            <a:avLst/>
          </a:prstGeom>
          <a:noFill/>
          <a:ln w="9525">
            <a:noFill/>
            <a:miter lim="800000"/>
            <a:headEnd/>
            <a:tailEnd/>
          </a:ln>
        </p:spPr>
      </p:pic>
      <p:sp>
        <p:nvSpPr>
          <p:cNvPr id="13" name="TextBox 12"/>
          <p:cNvSpPr txBox="1"/>
          <p:nvPr/>
        </p:nvSpPr>
        <p:spPr>
          <a:xfrm>
            <a:off x="6705600" y="2514600"/>
            <a:ext cx="2057400" cy="2246313"/>
          </a:xfrm>
          <a:prstGeom prst="rect">
            <a:avLst/>
          </a:prstGeom>
          <a:noFill/>
        </p:spPr>
        <p:txBody>
          <a:bodyPr>
            <a:spAutoFit/>
          </a:bodyPr>
          <a:lstStyle/>
          <a:p>
            <a:pPr algn="ctr" fontAlgn="auto">
              <a:spcBef>
                <a:spcPts val="0"/>
              </a:spcBef>
              <a:spcAft>
                <a:spcPts val="0"/>
              </a:spcAft>
              <a:defRPr/>
            </a:pPr>
            <a:r>
              <a:rPr lang="en-US" sz="2800" b="1" dirty="0">
                <a:solidFill>
                  <a:schemeClr val="accent2">
                    <a:lumMod val="50000"/>
                  </a:schemeClr>
                </a:solidFill>
                <a:latin typeface="+mn-lt"/>
              </a:rPr>
              <a:t>Answer the Questions on your Paper.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5473" name="Text Box 1"/>
          <p:cNvSpPr txBox="1">
            <a:spLocks noChangeArrowheads="1"/>
          </p:cNvSpPr>
          <p:nvPr/>
        </p:nvSpPr>
        <p:spPr bwMode="auto">
          <a:xfrm>
            <a:off x="457200" y="193675"/>
            <a:ext cx="8229600" cy="1311275"/>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chemeClr val="bg1"/>
                </a:solidFill>
                <a:cs typeface="Arial" charset="0"/>
              </a:rPr>
              <a:t>What do the symbols on a pedigree chart mean?</a:t>
            </a:r>
          </a:p>
        </p:txBody>
      </p:sp>
      <p:sp>
        <p:nvSpPr>
          <p:cNvPr id="70658" name="Text Box 2"/>
          <p:cNvSpPr txBox="1">
            <a:spLocks noChangeArrowheads="1"/>
          </p:cNvSpPr>
          <p:nvPr/>
        </p:nvSpPr>
        <p:spPr bwMode="auto">
          <a:xfrm>
            <a:off x="457200" y="1600200"/>
            <a:ext cx="8229600" cy="5676900"/>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CC00"/>
              </a:solidFill>
              <a:effectLst>
                <a:outerShdw blurRad="38100" dist="38100" dir="2700000" algn="tl">
                  <a:srgbClr val="000000"/>
                </a:outerShdw>
              </a:effectLst>
              <a:latin typeface="+mn-lt"/>
            </a:endParaRPr>
          </a:p>
        </p:txBody>
      </p:sp>
      <p:sp>
        <p:nvSpPr>
          <p:cNvPr id="105475" name="TextBox 5"/>
          <p:cNvSpPr txBox="1">
            <a:spLocks noChangeArrowheads="1"/>
          </p:cNvSpPr>
          <p:nvPr/>
        </p:nvSpPr>
        <p:spPr bwMode="auto">
          <a:xfrm>
            <a:off x="2667000" y="1595438"/>
            <a:ext cx="5334000" cy="4892675"/>
          </a:xfrm>
          <a:prstGeom prst="rect">
            <a:avLst/>
          </a:prstGeom>
          <a:noFill/>
          <a:ln w="9525">
            <a:noFill/>
            <a:miter lim="800000"/>
            <a:headEnd/>
            <a:tailEnd/>
          </a:ln>
        </p:spPr>
        <p:txBody>
          <a:bodyPr>
            <a:spAutoFit/>
          </a:bodyPr>
          <a:lstStyle/>
          <a:p>
            <a:r>
              <a:rPr lang="en-US" sz="2800" b="1">
                <a:latin typeface="Calibri" pitchFamily="34" charset="0"/>
              </a:rPr>
              <a:t>=</a:t>
            </a:r>
            <a:r>
              <a:rPr lang="en-US" sz="2800" b="1">
                <a:solidFill>
                  <a:srgbClr val="7030A0"/>
                </a:solidFill>
                <a:latin typeface="Calibri" pitchFamily="34" charset="0"/>
              </a:rPr>
              <a:t>Marriage</a:t>
            </a:r>
            <a:r>
              <a:rPr lang="en-US" sz="2800" b="1">
                <a:latin typeface="Calibri" pitchFamily="34" charset="0"/>
              </a:rPr>
              <a:t> or Mating</a:t>
            </a:r>
          </a:p>
          <a:p>
            <a:endParaRPr lang="en-US" sz="4800" b="1">
              <a:latin typeface="Calibri" pitchFamily="34" charset="0"/>
            </a:endParaRPr>
          </a:p>
          <a:p>
            <a:r>
              <a:rPr lang="en-US" sz="2800" b="1">
                <a:latin typeface="Calibri" pitchFamily="34" charset="0"/>
              </a:rPr>
              <a:t>=Parents and </a:t>
            </a:r>
            <a:r>
              <a:rPr lang="en-US" sz="2800" b="1">
                <a:solidFill>
                  <a:srgbClr val="7030A0"/>
                </a:solidFill>
                <a:latin typeface="Calibri" pitchFamily="34" charset="0"/>
              </a:rPr>
              <a:t>Child</a:t>
            </a:r>
            <a:r>
              <a:rPr lang="en-US" sz="2800" b="1">
                <a:latin typeface="Calibri" pitchFamily="34" charset="0"/>
              </a:rPr>
              <a:t> </a:t>
            </a:r>
          </a:p>
          <a:p>
            <a:r>
              <a:rPr lang="en-US" sz="2800" b="1">
                <a:latin typeface="Calibri" pitchFamily="34" charset="0"/>
              </a:rPr>
              <a:t>    </a:t>
            </a:r>
          </a:p>
          <a:p>
            <a:endParaRPr lang="en-US" sz="2800" b="1">
              <a:latin typeface="Calibri" pitchFamily="34" charset="0"/>
            </a:endParaRPr>
          </a:p>
          <a:p>
            <a:endParaRPr lang="en-US" sz="4000" b="1">
              <a:latin typeface="Calibri" pitchFamily="34" charset="0"/>
            </a:endParaRPr>
          </a:p>
          <a:p>
            <a:r>
              <a:rPr lang="en-US" sz="2800" b="1">
                <a:latin typeface="Calibri" pitchFamily="34" charset="0"/>
              </a:rPr>
              <a:t>=Fraternal </a:t>
            </a:r>
            <a:r>
              <a:rPr lang="en-US" sz="2800" b="1">
                <a:solidFill>
                  <a:srgbClr val="7030A0"/>
                </a:solidFill>
                <a:latin typeface="Calibri" pitchFamily="34" charset="0"/>
              </a:rPr>
              <a:t>Twins</a:t>
            </a:r>
            <a:r>
              <a:rPr lang="en-US" sz="2800" b="1">
                <a:latin typeface="Calibri" pitchFamily="34" charset="0"/>
              </a:rPr>
              <a:t>  </a:t>
            </a:r>
          </a:p>
          <a:p>
            <a:endParaRPr lang="en-US" sz="2800" b="1">
              <a:latin typeface="Calibri" pitchFamily="34" charset="0"/>
            </a:endParaRPr>
          </a:p>
          <a:p>
            <a:endParaRPr lang="en-US" sz="2800" b="1">
              <a:latin typeface="Calibri" pitchFamily="34" charset="0"/>
            </a:endParaRPr>
          </a:p>
          <a:p>
            <a:r>
              <a:rPr lang="en-US" sz="2800" b="1">
                <a:latin typeface="Calibri" pitchFamily="34" charset="0"/>
              </a:rPr>
              <a:t>=Identical </a:t>
            </a:r>
            <a:r>
              <a:rPr lang="en-US" sz="2800" b="1">
                <a:solidFill>
                  <a:srgbClr val="7030A0"/>
                </a:solidFill>
                <a:latin typeface="Calibri" pitchFamily="34" charset="0"/>
              </a:rPr>
              <a:t>Twins</a:t>
            </a:r>
          </a:p>
        </p:txBody>
      </p:sp>
      <p:sp>
        <p:nvSpPr>
          <p:cNvPr id="105476" name="Rectangle 11"/>
          <p:cNvSpPr>
            <a:spLocks noChangeArrowheads="1"/>
          </p:cNvSpPr>
          <p:nvPr/>
        </p:nvSpPr>
        <p:spPr bwMode="auto">
          <a:xfrm>
            <a:off x="762000" y="1600200"/>
            <a:ext cx="533400" cy="533400"/>
          </a:xfrm>
          <a:prstGeom prst="rect">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105477" name="Oval 13"/>
          <p:cNvSpPr>
            <a:spLocks noChangeArrowheads="1"/>
          </p:cNvSpPr>
          <p:nvPr/>
        </p:nvSpPr>
        <p:spPr bwMode="auto">
          <a:xfrm>
            <a:off x="1752600" y="1524000"/>
            <a:ext cx="685800" cy="6858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cxnSp>
        <p:nvCxnSpPr>
          <p:cNvPr id="16" name="Straight Connector 15"/>
          <p:cNvCxnSpPr>
            <a:stCxn id="105476" idx="3"/>
            <a:endCxn id="105477" idx="2"/>
          </p:cNvCxnSpPr>
          <p:nvPr/>
        </p:nvCxnSpPr>
        <p:spPr bwMode="auto">
          <a:xfrm>
            <a:off x="1295400" y="1866900"/>
            <a:ext cx="457200"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5479" name="Rectangle 21"/>
          <p:cNvSpPr>
            <a:spLocks noChangeArrowheads="1"/>
          </p:cNvSpPr>
          <p:nvPr/>
        </p:nvSpPr>
        <p:spPr bwMode="auto">
          <a:xfrm>
            <a:off x="685800" y="2667000"/>
            <a:ext cx="533400" cy="533400"/>
          </a:xfrm>
          <a:prstGeom prst="rect">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105480" name="Oval 22"/>
          <p:cNvSpPr>
            <a:spLocks noChangeArrowheads="1"/>
          </p:cNvSpPr>
          <p:nvPr/>
        </p:nvSpPr>
        <p:spPr bwMode="auto">
          <a:xfrm>
            <a:off x="1752600" y="2590800"/>
            <a:ext cx="685800" cy="6858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cxnSp>
        <p:nvCxnSpPr>
          <p:cNvPr id="105481" name="Straight Connector 25"/>
          <p:cNvCxnSpPr>
            <a:cxnSpLocks noChangeShapeType="1"/>
            <a:stCxn id="105479" idx="3"/>
            <a:endCxn id="105480" idx="2"/>
          </p:cNvCxnSpPr>
          <p:nvPr/>
        </p:nvCxnSpPr>
        <p:spPr bwMode="auto">
          <a:xfrm>
            <a:off x="1219200" y="2933700"/>
            <a:ext cx="533400" cy="0"/>
          </a:xfrm>
          <a:prstGeom prst="line">
            <a:avLst/>
          </a:prstGeom>
          <a:noFill/>
          <a:ln w="28575" algn="ctr">
            <a:solidFill>
              <a:schemeClr val="tx1"/>
            </a:solidFill>
            <a:round/>
            <a:headEnd/>
            <a:tailEnd/>
          </a:ln>
        </p:spPr>
      </p:cxnSp>
      <p:sp>
        <p:nvSpPr>
          <p:cNvPr id="105482" name="Oval 31"/>
          <p:cNvSpPr>
            <a:spLocks noChangeArrowheads="1"/>
          </p:cNvSpPr>
          <p:nvPr/>
        </p:nvSpPr>
        <p:spPr bwMode="auto">
          <a:xfrm rot="-278166">
            <a:off x="1243013" y="3302000"/>
            <a:ext cx="660400" cy="6350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cxnSp>
        <p:nvCxnSpPr>
          <p:cNvPr id="105483" name="Straight Connector 33"/>
          <p:cNvCxnSpPr>
            <a:cxnSpLocks noChangeShapeType="1"/>
            <a:endCxn id="105482" idx="0"/>
          </p:cNvCxnSpPr>
          <p:nvPr/>
        </p:nvCxnSpPr>
        <p:spPr bwMode="auto">
          <a:xfrm rot="16200000" flipH="1">
            <a:off x="1370013" y="3125787"/>
            <a:ext cx="331788" cy="23813"/>
          </a:xfrm>
          <a:prstGeom prst="line">
            <a:avLst/>
          </a:prstGeom>
          <a:noFill/>
          <a:ln w="28575" algn="ctr">
            <a:solidFill>
              <a:schemeClr val="tx1"/>
            </a:solidFill>
            <a:round/>
            <a:headEnd/>
            <a:tailEnd/>
          </a:ln>
        </p:spPr>
      </p:cxnSp>
      <p:sp>
        <p:nvSpPr>
          <p:cNvPr id="105484" name="Rectangle 42"/>
          <p:cNvSpPr>
            <a:spLocks noChangeArrowheads="1"/>
          </p:cNvSpPr>
          <p:nvPr/>
        </p:nvSpPr>
        <p:spPr bwMode="auto">
          <a:xfrm>
            <a:off x="685800" y="4572000"/>
            <a:ext cx="533400" cy="533400"/>
          </a:xfrm>
          <a:prstGeom prst="rect">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105485" name="Oval 43"/>
          <p:cNvSpPr>
            <a:spLocks noChangeArrowheads="1"/>
          </p:cNvSpPr>
          <p:nvPr/>
        </p:nvSpPr>
        <p:spPr bwMode="auto">
          <a:xfrm>
            <a:off x="1752600" y="4572000"/>
            <a:ext cx="609600" cy="6096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cxnSp>
        <p:nvCxnSpPr>
          <p:cNvPr id="105486" name="Straight Connector 68"/>
          <p:cNvCxnSpPr>
            <a:cxnSpLocks noChangeShapeType="1"/>
            <a:stCxn id="105484" idx="0"/>
          </p:cNvCxnSpPr>
          <p:nvPr/>
        </p:nvCxnSpPr>
        <p:spPr bwMode="auto">
          <a:xfrm rot="5400000" flipH="1" flipV="1">
            <a:off x="1047750" y="4095750"/>
            <a:ext cx="381000" cy="571500"/>
          </a:xfrm>
          <a:prstGeom prst="line">
            <a:avLst/>
          </a:prstGeom>
          <a:noFill/>
          <a:ln w="19050" algn="ctr">
            <a:solidFill>
              <a:schemeClr val="tx2"/>
            </a:solidFill>
            <a:round/>
            <a:headEnd/>
            <a:tailEnd/>
          </a:ln>
        </p:spPr>
      </p:cxnSp>
      <p:cxnSp>
        <p:nvCxnSpPr>
          <p:cNvPr id="105487" name="Straight Connector 70"/>
          <p:cNvCxnSpPr>
            <a:cxnSpLocks noChangeShapeType="1"/>
            <a:stCxn id="105485" idx="0"/>
          </p:cNvCxnSpPr>
          <p:nvPr/>
        </p:nvCxnSpPr>
        <p:spPr bwMode="auto">
          <a:xfrm rot="16200000" flipV="1">
            <a:off x="1600200" y="4114800"/>
            <a:ext cx="381000" cy="533400"/>
          </a:xfrm>
          <a:prstGeom prst="line">
            <a:avLst/>
          </a:prstGeom>
          <a:noFill/>
          <a:ln w="28575" algn="ctr">
            <a:solidFill>
              <a:schemeClr val="tx1"/>
            </a:solidFill>
            <a:round/>
            <a:headEnd/>
            <a:tailEnd/>
          </a:ln>
        </p:spPr>
      </p:cxnSp>
      <p:sp>
        <p:nvSpPr>
          <p:cNvPr id="105488" name="Rectangle 73"/>
          <p:cNvSpPr>
            <a:spLocks noChangeArrowheads="1"/>
          </p:cNvSpPr>
          <p:nvPr/>
        </p:nvSpPr>
        <p:spPr bwMode="auto">
          <a:xfrm>
            <a:off x="609600" y="5943600"/>
            <a:ext cx="533400" cy="533400"/>
          </a:xfrm>
          <a:prstGeom prst="rect">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105489" name="Rectangle 74"/>
          <p:cNvSpPr>
            <a:spLocks noChangeArrowheads="1"/>
          </p:cNvSpPr>
          <p:nvPr/>
        </p:nvSpPr>
        <p:spPr bwMode="auto">
          <a:xfrm>
            <a:off x="1828800" y="5943600"/>
            <a:ext cx="533400" cy="533400"/>
          </a:xfrm>
          <a:prstGeom prst="rect">
            <a:avLst/>
          </a:prstGeom>
          <a:solidFill>
            <a:schemeClr val="bg1"/>
          </a:solidFill>
          <a:ln w="9525" algn="ctr">
            <a:solidFill>
              <a:schemeClr val="tx1"/>
            </a:solidFill>
            <a:round/>
            <a:headEnd/>
            <a:tailEnd/>
          </a:ln>
        </p:spPr>
        <p:txBody>
          <a:bodyPr/>
          <a:lstStyle/>
          <a:p>
            <a:endParaRPr lang="en-US">
              <a:latin typeface="Calibri" pitchFamily="34" charset="0"/>
            </a:endParaRPr>
          </a:p>
        </p:txBody>
      </p:sp>
      <p:cxnSp>
        <p:nvCxnSpPr>
          <p:cNvPr id="105490" name="Straight Connector 76"/>
          <p:cNvCxnSpPr>
            <a:cxnSpLocks noChangeShapeType="1"/>
            <a:stCxn id="105488" idx="0"/>
          </p:cNvCxnSpPr>
          <p:nvPr/>
        </p:nvCxnSpPr>
        <p:spPr bwMode="auto">
          <a:xfrm rot="5400000" flipH="1" flipV="1">
            <a:off x="933450" y="5429250"/>
            <a:ext cx="457200" cy="571500"/>
          </a:xfrm>
          <a:prstGeom prst="line">
            <a:avLst/>
          </a:prstGeom>
          <a:noFill/>
          <a:ln w="19050" algn="ctr">
            <a:solidFill>
              <a:schemeClr val="tx1"/>
            </a:solidFill>
            <a:round/>
            <a:headEnd/>
            <a:tailEnd/>
          </a:ln>
        </p:spPr>
      </p:cxnSp>
      <p:cxnSp>
        <p:nvCxnSpPr>
          <p:cNvPr id="105491" name="Straight Connector 78"/>
          <p:cNvCxnSpPr>
            <a:cxnSpLocks noChangeShapeType="1"/>
            <a:stCxn id="105489" idx="0"/>
          </p:cNvCxnSpPr>
          <p:nvPr/>
        </p:nvCxnSpPr>
        <p:spPr bwMode="auto">
          <a:xfrm rot="16200000" flipV="1">
            <a:off x="1543050" y="5391150"/>
            <a:ext cx="457200" cy="647700"/>
          </a:xfrm>
          <a:prstGeom prst="line">
            <a:avLst/>
          </a:prstGeom>
          <a:noFill/>
          <a:ln w="19050" algn="ctr">
            <a:solidFill>
              <a:schemeClr val="tx1"/>
            </a:solidFill>
            <a:round/>
            <a:headEnd/>
            <a:tailEnd/>
          </a:ln>
        </p:spPr>
      </p:cxnSp>
      <p:cxnSp>
        <p:nvCxnSpPr>
          <p:cNvPr id="105492" name="Straight Connector 80"/>
          <p:cNvCxnSpPr>
            <a:cxnSpLocks noChangeShapeType="1"/>
            <a:stCxn id="105488" idx="3"/>
            <a:endCxn id="105489" idx="1"/>
          </p:cNvCxnSpPr>
          <p:nvPr/>
        </p:nvCxnSpPr>
        <p:spPr bwMode="auto">
          <a:xfrm>
            <a:off x="1143000" y="6210300"/>
            <a:ext cx="685800" cy="0"/>
          </a:xfrm>
          <a:prstGeom prst="line">
            <a:avLst/>
          </a:prstGeom>
          <a:noFill/>
          <a:ln w="19050" algn="ctr">
            <a:solidFill>
              <a:schemeClr val="tx2"/>
            </a:solidFill>
            <a:round/>
            <a:headEnd/>
            <a:tailEnd/>
          </a:ln>
        </p:spPr>
      </p:cxnSp>
      <p:cxnSp>
        <p:nvCxnSpPr>
          <p:cNvPr id="105493" name="Straight Connector 85"/>
          <p:cNvCxnSpPr>
            <a:cxnSpLocks noChangeShapeType="1"/>
          </p:cNvCxnSpPr>
          <p:nvPr/>
        </p:nvCxnSpPr>
        <p:spPr bwMode="auto">
          <a:xfrm rot="5400000" flipH="1" flipV="1">
            <a:off x="1447800" y="4114800"/>
            <a:ext cx="152400" cy="0"/>
          </a:xfrm>
          <a:prstGeom prst="line">
            <a:avLst/>
          </a:prstGeom>
          <a:noFill/>
          <a:ln w="28575" algn="ctr">
            <a:solidFill>
              <a:schemeClr val="tx1"/>
            </a:solidFill>
            <a:round/>
            <a:headEnd/>
            <a:tailEnd/>
          </a:ln>
        </p:spPr>
      </p:cxnSp>
      <p:cxnSp>
        <p:nvCxnSpPr>
          <p:cNvPr id="105494" name="Straight Connector 86"/>
          <p:cNvCxnSpPr>
            <a:cxnSpLocks noChangeShapeType="1"/>
          </p:cNvCxnSpPr>
          <p:nvPr/>
        </p:nvCxnSpPr>
        <p:spPr bwMode="auto">
          <a:xfrm rot="5400000">
            <a:off x="1333500" y="5372100"/>
            <a:ext cx="228600" cy="0"/>
          </a:xfrm>
          <a:prstGeom prst="line">
            <a:avLst/>
          </a:prstGeom>
          <a:noFill/>
          <a:ln w="28575" algn="ctr">
            <a:solidFill>
              <a:schemeClr val="tx1"/>
            </a:solidFill>
            <a:round/>
            <a:headEnd/>
            <a:tailEnd/>
          </a:ln>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5473" name="Text Box 1"/>
          <p:cNvSpPr txBox="1">
            <a:spLocks noChangeArrowheads="1"/>
          </p:cNvSpPr>
          <p:nvPr/>
        </p:nvSpPr>
        <p:spPr bwMode="auto">
          <a:xfrm>
            <a:off x="457200" y="193675"/>
            <a:ext cx="8229600" cy="1311275"/>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chemeClr val="bg1"/>
                </a:solidFill>
                <a:cs typeface="Arial" charset="0"/>
              </a:rPr>
              <a:t>What do the symbols on a pedigree chart mean?</a:t>
            </a:r>
          </a:p>
        </p:txBody>
      </p:sp>
      <p:sp>
        <p:nvSpPr>
          <p:cNvPr id="105475" name="TextBox 5"/>
          <p:cNvSpPr txBox="1">
            <a:spLocks noChangeArrowheads="1"/>
          </p:cNvSpPr>
          <p:nvPr/>
        </p:nvSpPr>
        <p:spPr bwMode="auto">
          <a:xfrm>
            <a:off x="2895600" y="1595438"/>
            <a:ext cx="5105400" cy="5016758"/>
          </a:xfrm>
          <a:prstGeom prst="rect">
            <a:avLst/>
          </a:prstGeom>
          <a:noFill/>
          <a:ln w="9525">
            <a:noFill/>
            <a:miter lim="800000"/>
            <a:headEnd/>
            <a:tailEnd/>
          </a:ln>
        </p:spPr>
        <p:txBody>
          <a:bodyPr wrap="square">
            <a:spAutoFit/>
          </a:bodyPr>
          <a:lstStyle/>
          <a:p>
            <a:r>
              <a:rPr lang="en-US" sz="2800" b="1" dirty="0" smtClean="0">
                <a:latin typeface="Calibri" pitchFamily="34" charset="0"/>
              </a:rPr>
              <a:t>=</a:t>
            </a:r>
            <a:r>
              <a:rPr lang="en-US" sz="2800" b="1" dirty="0">
                <a:latin typeface="Calibri" pitchFamily="34" charset="0"/>
              </a:rPr>
              <a:t>Parents and </a:t>
            </a:r>
            <a:r>
              <a:rPr lang="en-US" sz="2800" b="1" dirty="0" smtClean="0">
                <a:solidFill>
                  <a:srgbClr val="7030A0"/>
                </a:solidFill>
                <a:latin typeface="Calibri" pitchFamily="34" charset="0"/>
              </a:rPr>
              <a:t>multiple children</a:t>
            </a:r>
            <a:r>
              <a:rPr lang="en-US" sz="2800" b="1" dirty="0" smtClean="0">
                <a:latin typeface="Calibri" pitchFamily="34" charset="0"/>
              </a:rPr>
              <a:t> </a:t>
            </a:r>
            <a:endParaRPr lang="en-US" sz="2800" b="1" dirty="0">
              <a:latin typeface="Calibri" pitchFamily="34" charset="0"/>
            </a:endParaRPr>
          </a:p>
          <a:p>
            <a:r>
              <a:rPr lang="en-US" sz="2800" b="1" dirty="0">
                <a:latin typeface="Calibri" pitchFamily="34" charset="0"/>
              </a:rPr>
              <a:t>    </a:t>
            </a:r>
          </a:p>
          <a:p>
            <a:endParaRPr lang="en-US" sz="2800" b="1" dirty="0">
              <a:latin typeface="Calibri" pitchFamily="34" charset="0"/>
            </a:endParaRPr>
          </a:p>
          <a:p>
            <a:endParaRPr lang="en-US" sz="4000" b="1" dirty="0">
              <a:latin typeface="Calibri" pitchFamily="34" charset="0"/>
            </a:endParaRPr>
          </a:p>
          <a:p>
            <a:r>
              <a:rPr lang="en-US" sz="2800" b="1" dirty="0" smtClean="0">
                <a:latin typeface="Calibri" pitchFamily="34" charset="0"/>
              </a:rPr>
              <a:t>Children are placed in </a:t>
            </a:r>
            <a:r>
              <a:rPr lang="en-US" sz="2800" b="1" dirty="0" smtClean="0">
                <a:solidFill>
                  <a:srgbClr val="7030A0"/>
                </a:solidFill>
                <a:latin typeface="Calibri" pitchFamily="34" charset="0"/>
              </a:rPr>
              <a:t>age order </a:t>
            </a:r>
            <a:r>
              <a:rPr lang="en-US" sz="2800" b="1" dirty="0" smtClean="0">
                <a:latin typeface="Calibri" pitchFamily="34" charset="0"/>
              </a:rPr>
              <a:t>from </a:t>
            </a:r>
            <a:r>
              <a:rPr lang="en-US" sz="2800" b="1" dirty="0" smtClean="0">
                <a:solidFill>
                  <a:srgbClr val="7030A0"/>
                </a:solidFill>
                <a:latin typeface="Calibri" pitchFamily="34" charset="0"/>
              </a:rPr>
              <a:t>left to right</a:t>
            </a:r>
            <a:r>
              <a:rPr lang="en-US" sz="2800" b="1" dirty="0" smtClean="0">
                <a:latin typeface="Calibri" pitchFamily="34" charset="0"/>
              </a:rPr>
              <a:t>. In this family, </a:t>
            </a:r>
          </a:p>
          <a:p>
            <a:r>
              <a:rPr lang="en-US" sz="2800" b="1" dirty="0" smtClean="0">
                <a:solidFill>
                  <a:srgbClr val="7030A0"/>
                </a:solidFill>
                <a:latin typeface="Calibri" pitchFamily="34" charset="0"/>
              </a:rPr>
              <a:t>1</a:t>
            </a:r>
            <a:r>
              <a:rPr lang="en-US" sz="2800" b="1" dirty="0" smtClean="0">
                <a:latin typeface="Calibri" pitchFamily="34" charset="0"/>
              </a:rPr>
              <a:t> is the </a:t>
            </a:r>
            <a:r>
              <a:rPr lang="en-US" sz="2800" b="1" dirty="0" smtClean="0">
                <a:solidFill>
                  <a:srgbClr val="7030A0"/>
                </a:solidFill>
                <a:latin typeface="Calibri" pitchFamily="34" charset="0"/>
              </a:rPr>
              <a:t>oldest</a:t>
            </a:r>
            <a:endParaRPr lang="en-US" sz="2800" b="1" dirty="0">
              <a:latin typeface="Calibri" pitchFamily="34" charset="0"/>
            </a:endParaRPr>
          </a:p>
          <a:p>
            <a:r>
              <a:rPr lang="en-US" sz="2800" b="1" dirty="0" smtClean="0">
                <a:solidFill>
                  <a:srgbClr val="7030A0"/>
                </a:solidFill>
                <a:latin typeface="Calibri" pitchFamily="34" charset="0"/>
              </a:rPr>
              <a:t>2</a:t>
            </a:r>
            <a:r>
              <a:rPr lang="en-US" sz="2800" b="1" dirty="0" smtClean="0">
                <a:latin typeface="Calibri" pitchFamily="34" charset="0"/>
              </a:rPr>
              <a:t> is the </a:t>
            </a:r>
            <a:r>
              <a:rPr lang="en-US" sz="2800" b="1" dirty="0" smtClean="0">
                <a:solidFill>
                  <a:srgbClr val="7030A0"/>
                </a:solidFill>
                <a:latin typeface="Calibri" pitchFamily="34" charset="0"/>
              </a:rPr>
              <a:t>middle child</a:t>
            </a:r>
          </a:p>
          <a:p>
            <a:r>
              <a:rPr lang="en-US" sz="2800" b="1" dirty="0" smtClean="0">
                <a:solidFill>
                  <a:srgbClr val="7030A0"/>
                </a:solidFill>
                <a:latin typeface="Calibri" pitchFamily="34" charset="0"/>
              </a:rPr>
              <a:t>3 </a:t>
            </a:r>
            <a:r>
              <a:rPr lang="en-US" sz="2800" b="1" dirty="0" smtClean="0">
                <a:latin typeface="Calibri" pitchFamily="34" charset="0"/>
              </a:rPr>
              <a:t>is the </a:t>
            </a:r>
            <a:r>
              <a:rPr lang="en-US" sz="2800" b="1" dirty="0" smtClean="0">
                <a:solidFill>
                  <a:srgbClr val="7030A0"/>
                </a:solidFill>
                <a:latin typeface="Calibri" pitchFamily="34" charset="0"/>
              </a:rPr>
              <a:t>youngest.</a:t>
            </a:r>
          </a:p>
          <a:p>
            <a:endParaRPr lang="en-US" sz="2800" b="1" dirty="0">
              <a:solidFill>
                <a:srgbClr val="7030A0"/>
              </a:solidFill>
              <a:latin typeface="Calibri" pitchFamily="34" charset="0"/>
            </a:endParaRPr>
          </a:p>
          <a:p>
            <a:r>
              <a:rPr lang="en-US" sz="2800" b="1" dirty="0" smtClean="0">
                <a:latin typeface="Calibri" pitchFamily="34" charset="0"/>
              </a:rPr>
              <a:t>Add the #’s to your notes.</a:t>
            </a:r>
            <a:endParaRPr lang="en-US" sz="2800" b="1" dirty="0">
              <a:latin typeface="Calibri" pitchFamily="34" charset="0"/>
            </a:endParaRPr>
          </a:p>
        </p:txBody>
      </p:sp>
      <p:sp>
        <p:nvSpPr>
          <p:cNvPr id="105476" name="Rectangle 11"/>
          <p:cNvSpPr>
            <a:spLocks noChangeArrowheads="1"/>
          </p:cNvSpPr>
          <p:nvPr/>
        </p:nvSpPr>
        <p:spPr bwMode="auto">
          <a:xfrm>
            <a:off x="762000" y="1600200"/>
            <a:ext cx="533400" cy="533400"/>
          </a:xfrm>
          <a:prstGeom prst="rect">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105477" name="Oval 13"/>
          <p:cNvSpPr>
            <a:spLocks noChangeArrowheads="1"/>
          </p:cNvSpPr>
          <p:nvPr/>
        </p:nvSpPr>
        <p:spPr bwMode="auto">
          <a:xfrm>
            <a:off x="1752600" y="1524000"/>
            <a:ext cx="685800" cy="6858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cxnSp>
        <p:nvCxnSpPr>
          <p:cNvPr id="16" name="Straight Connector 15"/>
          <p:cNvCxnSpPr>
            <a:stCxn id="105476" idx="3"/>
            <a:endCxn id="105477" idx="2"/>
          </p:cNvCxnSpPr>
          <p:nvPr/>
        </p:nvCxnSpPr>
        <p:spPr bwMode="auto">
          <a:xfrm>
            <a:off x="1295400" y="1866900"/>
            <a:ext cx="457200"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5482" name="Oval 31"/>
          <p:cNvSpPr>
            <a:spLocks noChangeArrowheads="1"/>
          </p:cNvSpPr>
          <p:nvPr/>
        </p:nvSpPr>
        <p:spPr bwMode="auto">
          <a:xfrm rot="-278166">
            <a:off x="343718" y="2692650"/>
            <a:ext cx="660400" cy="6350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cxnSp>
        <p:nvCxnSpPr>
          <p:cNvPr id="105483" name="Straight Connector 33"/>
          <p:cNvCxnSpPr>
            <a:cxnSpLocks noChangeShapeType="1"/>
          </p:cNvCxnSpPr>
          <p:nvPr/>
        </p:nvCxnSpPr>
        <p:spPr bwMode="auto">
          <a:xfrm>
            <a:off x="1547019" y="1878012"/>
            <a:ext cx="0" cy="560390"/>
          </a:xfrm>
          <a:prstGeom prst="line">
            <a:avLst/>
          </a:prstGeom>
          <a:noFill/>
          <a:ln w="28575" algn="ctr">
            <a:solidFill>
              <a:schemeClr val="tx1"/>
            </a:solidFill>
            <a:round/>
            <a:headEnd/>
            <a:tailEnd/>
          </a:ln>
        </p:spPr>
      </p:cxnSp>
      <p:cxnSp>
        <p:nvCxnSpPr>
          <p:cNvPr id="25" name="Straight Connector 24"/>
          <p:cNvCxnSpPr/>
          <p:nvPr/>
        </p:nvCxnSpPr>
        <p:spPr bwMode="auto">
          <a:xfrm>
            <a:off x="673918" y="2438402"/>
            <a:ext cx="1764482"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Straight Connector 33"/>
          <p:cNvCxnSpPr>
            <a:cxnSpLocks noChangeShapeType="1"/>
          </p:cNvCxnSpPr>
          <p:nvPr/>
        </p:nvCxnSpPr>
        <p:spPr bwMode="auto">
          <a:xfrm flipH="1">
            <a:off x="673918" y="2449760"/>
            <a:ext cx="15851" cy="280195"/>
          </a:xfrm>
          <a:prstGeom prst="line">
            <a:avLst/>
          </a:prstGeom>
          <a:noFill/>
          <a:ln w="28575" algn="ctr">
            <a:solidFill>
              <a:schemeClr val="tx1"/>
            </a:solidFill>
            <a:round/>
            <a:headEnd/>
            <a:tailEnd/>
          </a:ln>
        </p:spPr>
      </p:cxnSp>
      <p:cxnSp>
        <p:nvCxnSpPr>
          <p:cNvPr id="31" name="Straight Connector 33"/>
          <p:cNvCxnSpPr>
            <a:cxnSpLocks noChangeShapeType="1"/>
          </p:cNvCxnSpPr>
          <p:nvPr/>
        </p:nvCxnSpPr>
        <p:spPr bwMode="auto">
          <a:xfrm flipH="1">
            <a:off x="1527969" y="2438402"/>
            <a:ext cx="15851" cy="280195"/>
          </a:xfrm>
          <a:prstGeom prst="line">
            <a:avLst/>
          </a:prstGeom>
          <a:noFill/>
          <a:ln w="28575" algn="ctr">
            <a:solidFill>
              <a:schemeClr val="tx1"/>
            </a:solidFill>
            <a:round/>
            <a:headEnd/>
            <a:tailEnd/>
          </a:ln>
        </p:spPr>
      </p:cxnSp>
      <p:cxnSp>
        <p:nvCxnSpPr>
          <p:cNvPr id="32" name="Straight Connector 33"/>
          <p:cNvCxnSpPr>
            <a:cxnSpLocks noChangeShapeType="1"/>
          </p:cNvCxnSpPr>
          <p:nvPr/>
        </p:nvCxnSpPr>
        <p:spPr bwMode="auto">
          <a:xfrm flipH="1">
            <a:off x="2404269" y="2436515"/>
            <a:ext cx="15851" cy="280195"/>
          </a:xfrm>
          <a:prstGeom prst="line">
            <a:avLst/>
          </a:prstGeom>
          <a:noFill/>
          <a:ln w="28575" algn="ctr">
            <a:solidFill>
              <a:schemeClr val="tx1"/>
            </a:solidFill>
            <a:round/>
            <a:headEnd/>
            <a:tailEnd/>
          </a:ln>
        </p:spPr>
      </p:cxnSp>
      <p:sp>
        <p:nvSpPr>
          <p:cNvPr id="33" name="Rectangle 42"/>
          <p:cNvSpPr>
            <a:spLocks noChangeArrowheads="1"/>
          </p:cNvSpPr>
          <p:nvPr/>
        </p:nvSpPr>
        <p:spPr bwMode="auto">
          <a:xfrm>
            <a:off x="1295400" y="2743450"/>
            <a:ext cx="533400" cy="533400"/>
          </a:xfrm>
          <a:prstGeom prst="rect">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34" name="Oval 43"/>
          <p:cNvSpPr>
            <a:spLocks noChangeArrowheads="1"/>
          </p:cNvSpPr>
          <p:nvPr/>
        </p:nvSpPr>
        <p:spPr bwMode="auto">
          <a:xfrm>
            <a:off x="2095500" y="2705350"/>
            <a:ext cx="609600" cy="6096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7" name="TextBox 6"/>
          <p:cNvSpPr txBox="1"/>
          <p:nvPr/>
        </p:nvSpPr>
        <p:spPr>
          <a:xfrm>
            <a:off x="457200" y="2743450"/>
            <a:ext cx="2247900" cy="800219"/>
          </a:xfrm>
          <a:prstGeom prst="rect">
            <a:avLst/>
          </a:prstGeom>
          <a:noFill/>
        </p:spPr>
        <p:txBody>
          <a:bodyPr wrap="square" rtlCol="0">
            <a:spAutoFit/>
          </a:bodyPr>
          <a:lstStyle/>
          <a:p>
            <a:r>
              <a:rPr lang="en-US" sz="2800" b="1" dirty="0" smtClean="0">
                <a:solidFill>
                  <a:srgbClr val="7030A0"/>
                </a:solidFill>
              </a:rPr>
              <a:t>1	2	3</a:t>
            </a:r>
            <a:r>
              <a:rPr lang="en-US" dirty="0" smtClean="0"/>
              <a:t>	</a:t>
            </a:r>
            <a:endParaRPr lang="en-US" dirty="0"/>
          </a:p>
        </p:txBody>
      </p:sp>
    </p:spTree>
    <p:extLst>
      <p:ext uri="{BB962C8B-B14F-4D97-AF65-F5344CB8AC3E}">
        <p14:creationId xmlns:p14="http://schemas.microsoft.com/office/powerpoint/2010/main" val="5549294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5A7D1"/>
        </a:solidFill>
        <a:effectLst/>
      </p:bgPr>
    </p:bg>
    <p:spTree>
      <p:nvGrpSpPr>
        <p:cNvPr id="1" name=""/>
        <p:cNvGrpSpPr/>
        <p:nvPr/>
      </p:nvGrpSpPr>
      <p:grpSpPr>
        <a:xfrm>
          <a:off x="0" y="0"/>
          <a:ext cx="0" cy="0"/>
          <a:chOff x="0" y="0"/>
          <a:chExt cx="0" cy="0"/>
        </a:xfrm>
      </p:grpSpPr>
      <p:sp>
        <p:nvSpPr>
          <p:cNvPr id="107521" name="Text Box 1"/>
          <p:cNvSpPr txBox="1">
            <a:spLocks noChangeArrowheads="1"/>
          </p:cNvSpPr>
          <p:nvPr/>
        </p:nvSpPr>
        <p:spPr bwMode="auto">
          <a:xfrm>
            <a:off x="457200" y="193675"/>
            <a:ext cx="8229600" cy="1311275"/>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chemeClr val="bg1"/>
                </a:solidFill>
                <a:cs typeface="Arial" charset="0"/>
              </a:rPr>
              <a:t>Can you determine relationships using a pedigree chart?</a:t>
            </a:r>
          </a:p>
        </p:txBody>
      </p:sp>
      <p:sp>
        <p:nvSpPr>
          <p:cNvPr id="70658" name="Text Box 2"/>
          <p:cNvSpPr txBox="1">
            <a:spLocks noChangeArrowheads="1"/>
          </p:cNvSpPr>
          <p:nvPr/>
        </p:nvSpPr>
        <p:spPr bwMode="auto">
          <a:xfrm>
            <a:off x="457200" y="1600200"/>
            <a:ext cx="8229600" cy="5676900"/>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CC00"/>
              </a:solidFill>
              <a:effectLst>
                <a:outerShdw blurRad="38100" dist="38100" dir="2700000" algn="tl">
                  <a:srgbClr val="000000"/>
                </a:outerShdw>
              </a:effectLst>
              <a:latin typeface="+mn-lt"/>
            </a:endParaRPr>
          </a:p>
        </p:txBody>
      </p:sp>
      <p:pic>
        <p:nvPicPr>
          <p:cNvPr id="107523" name="Picture 3"/>
          <p:cNvPicPr>
            <a:picLocks noChangeAspect="1" noChangeArrowheads="1"/>
          </p:cNvPicPr>
          <p:nvPr/>
        </p:nvPicPr>
        <p:blipFill>
          <a:blip r:embed="rId3"/>
          <a:srcRect/>
          <a:stretch>
            <a:fillRect/>
          </a:stretch>
        </p:blipFill>
        <p:spPr bwMode="auto">
          <a:xfrm>
            <a:off x="1524000" y="2057400"/>
            <a:ext cx="5019675" cy="36576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457200" y="252761"/>
            <a:ext cx="8229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dirty="0" smtClean="0">
                <a:solidFill>
                  <a:srgbClr val="FFFFFF"/>
                </a:solidFill>
                <a:latin typeface="Comic Sans MS" panose="030F0702030302020204" pitchFamily="66" charset="0"/>
                <a:ea typeface="ＭＳ Ｐゴシック"/>
                <a:cs typeface="ＭＳ Ｐゴシック"/>
              </a:rPr>
              <a:t>5 Minute Final</a:t>
            </a:r>
            <a:endParaRPr lang="en-US" sz="4400" dirty="0">
              <a:solidFill>
                <a:srgbClr val="FFFFFF"/>
              </a:solidFill>
              <a:latin typeface="Comic Sans MS" panose="030F0702030302020204" pitchFamily="66" charset="0"/>
              <a:ea typeface="ＭＳ Ｐゴシック"/>
              <a:cs typeface="ＭＳ Ｐゴシック"/>
            </a:endParaRPr>
          </a:p>
        </p:txBody>
      </p:sp>
      <p:sp>
        <p:nvSpPr>
          <p:cNvPr id="58370" name="Text Box 2"/>
          <p:cNvSpPr txBox="1">
            <a:spLocks noChangeArrowheads="1"/>
          </p:cNvSpPr>
          <p:nvPr/>
        </p:nvSpPr>
        <p:spPr bwMode="auto">
          <a:xfrm>
            <a:off x="457200" y="1600200"/>
            <a:ext cx="8229600" cy="4530725"/>
          </a:xfrm>
          <a:prstGeom prst="rect">
            <a:avLst/>
          </a:prstGeom>
          <a:noFill/>
          <a:ln w="9525">
            <a:noFill/>
            <a:miter lim="800000"/>
            <a:headEnd/>
            <a:tailEnd/>
          </a:ln>
        </p:spPr>
        <p:txBody>
          <a:bodyPr/>
          <a:lstStyle/>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a:solidFill>
                  <a:srgbClr val="FFFFFF"/>
                </a:solidFill>
                <a:latin typeface="Comic Sans MS" panose="030F0702030302020204" pitchFamily="66" charset="0"/>
                <a:ea typeface="ＭＳ Ｐゴシック"/>
                <a:cs typeface="ＭＳ Ｐゴシック"/>
                <a:hlinkClick r:id="rId4"/>
              </a:rPr>
              <a:t>https://play.kahoot.it/#/</a:t>
            </a:r>
            <a:r>
              <a:rPr lang="en-US" sz="3200" dirty="0" smtClean="0">
                <a:solidFill>
                  <a:srgbClr val="FFFFFF"/>
                </a:solidFill>
                <a:latin typeface="Comic Sans MS" panose="030F0702030302020204" pitchFamily="66" charset="0"/>
                <a:ea typeface="ＭＳ Ｐゴシック"/>
                <a:cs typeface="ＭＳ Ｐゴシック"/>
                <a:hlinkClick r:id="rId4"/>
              </a:rPr>
              <a:t>k/f7d3b32c-2c66-4a8f-a67d-44e5c8c406b7</a:t>
            </a:r>
            <a:endParaRPr lang="en-US" sz="3200" dirty="0" smtClean="0">
              <a:solidFill>
                <a:srgbClr val="FFFFFF"/>
              </a:solidFill>
              <a:latin typeface="Comic Sans MS" panose="030F0702030302020204" pitchFamily="66" charset="0"/>
              <a:ea typeface="ＭＳ Ｐゴシック"/>
              <a:cs typeface="ＭＳ Ｐゴシック"/>
            </a:endParaRPr>
          </a:p>
          <a:p>
            <a:pPr marL="339725" indent="-339725">
              <a:spcBef>
                <a:spcPts val="800"/>
              </a:spcBef>
              <a:buClr>
                <a:srgbClr val="86D1EC"/>
              </a:buClr>
              <a:buSzPct val="90000"/>
              <a:buFont typeface="Times New Roman" pitchFamily="18"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3200" dirty="0">
              <a:solidFill>
                <a:srgbClr val="FFFFFF"/>
              </a:solidFill>
              <a:latin typeface="Comic Sans MS" panose="030F0702030302020204" pitchFamily="66" charset="0"/>
              <a:ea typeface="ＭＳ Ｐゴシック"/>
              <a:cs typeface="ＭＳ Ｐゴシック"/>
            </a:endParaRPr>
          </a:p>
        </p:txBody>
      </p:sp>
    </p:spTree>
    <p:extLst>
      <p:ext uri="{BB962C8B-B14F-4D97-AF65-F5344CB8AC3E}">
        <p14:creationId xmlns:p14="http://schemas.microsoft.com/office/powerpoint/2010/main" val="19746198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Mendel studied many traits</a:t>
            </a:r>
          </a:p>
        </p:txBody>
      </p:sp>
      <p:sp>
        <p:nvSpPr>
          <p:cNvPr id="21506" name="Text Box 2"/>
          <p:cNvSpPr txBox="1">
            <a:spLocks noChangeArrowheads="1"/>
          </p:cNvSpPr>
          <p:nvPr/>
        </p:nvSpPr>
        <p:spPr bwMode="auto">
          <a:xfrm>
            <a:off x="228600" y="1219200"/>
            <a:ext cx="8686800" cy="4911725"/>
          </a:xfrm>
          <a:prstGeom prst="rect">
            <a:avLst/>
          </a:prstGeom>
          <a:noFill/>
          <a:ln w="9525">
            <a:noFill/>
            <a:round/>
            <a:headEnd/>
            <a:tailEnd/>
          </a:ln>
          <a:effectLst/>
        </p:spPr>
        <p:txBody>
          <a:bodyPr/>
          <a:lstStyle/>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He crossed two </a:t>
            </a:r>
            <a:r>
              <a:rPr lang="en-US" sz="3200" dirty="0">
                <a:solidFill>
                  <a:srgbClr val="FFFF00"/>
                </a:solidFill>
                <a:latin typeface="Comic Sans MS" panose="030F0702030302020204" pitchFamily="66" charset="0"/>
              </a:rPr>
              <a:t>tall pea plants </a:t>
            </a:r>
            <a:r>
              <a:rPr lang="en-US" sz="3200" dirty="0">
                <a:solidFill>
                  <a:srgbClr val="FFFFFF"/>
                </a:solidFill>
                <a:latin typeface="Comic Sans MS" panose="030F0702030302020204" pitchFamily="66" charset="0"/>
              </a:rPr>
              <a:t>from the </a:t>
            </a:r>
            <a:r>
              <a:rPr lang="en-US" sz="3200" dirty="0">
                <a:solidFill>
                  <a:srgbClr val="FFFF00"/>
                </a:solidFill>
                <a:latin typeface="Comic Sans MS" panose="030F0702030302020204" pitchFamily="66" charset="0"/>
              </a:rPr>
              <a:t>2</a:t>
            </a:r>
            <a:r>
              <a:rPr lang="en-US" sz="3200" baseline="30000" dirty="0">
                <a:solidFill>
                  <a:srgbClr val="FFFF00"/>
                </a:solidFill>
                <a:latin typeface="Comic Sans MS" panose="030F0702030302020204" pitchFamily="66" charset="0"/>
              </a:rPr>
              <a:t>nd</a:t>
            </a:r>
            <a:r>
              <a:rPr lang="en-US" sz="3200" dirty="0">
                <a:solidFill>
                  <a:srgbClr val="FFFF00"/>
                </a:solidFill>
                <a:latin typeface="Comic Sans MS" panose="030F0702030302020204" pitchFamily="66" charset="0"/>
              </a:rPr>
              <a:t> generation.</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In the </a:t>
            </a:r>
            <a:r>
              <a:rPr lang="en-US" sz="3200" dirty="0">
                <a:solidFill>
                  <a:srgbClr val="FFFF00"/>
                </a:solidFill>
                <a:latin typeface="Comic Sans MS" panose="030F0702030302020204" pitchFamily="66" charset="0"/>
              </a:rPr>
              <a:t>3</a:t>
            </a:r>
            <a:r>
              <a:rPr lang="en-US" sz="3200" baseline="30000" dirty="0">
                <a:solidFill>
                  <a:srgbClr val="FFFF00"/>
                </a:solidFill>
                <a:latin typeface="Comic Sans MS" panose="030F0702030302020204" pitchFamily="66" charset="0"/>
              </a:rPr>
              <a:t>rd</a:t>
            </a:r>
            <a:r>
              <a:rPr lang="en-US" sz="3200" dirty="0">
                <a:solidFill>
                  <a:srgbClr val="FFFF00"/>
                </a:solidFill>
                <a:latin typeface="Comic Sans MS" panose="030F0702030302020204" pitchFamily="66" charset="0"/>
              </a:rPr>
              <a:t> generation, 3/4 </a:t>
            </a:r>
            <a:r>
              <a:rPr lang="en-US" sz="3200" dirty="0">
                <a:solidFill>
                  <a:srgbClr val="FFFFFF"/>
                </a:solidFill>
                <a:latin typeface="Comic Sans MS" panose="030F0702030302020204" pitchFamily="66" charset="0"/>
              </a:rPr>
              <a:t>were tall</a:t>
            </a:r>
            <a:r>
              <a:rPr lang="en-US" sz="3200" dirty="0">
                <a:solidFill>
                  <a:srgbClr val="FFFF00"/>
                </a:solidFill>
                <a:latin typeface="Comic Sans MS" panose="030F0702030302020204" pitchFamily="66" charset="0"/>
              </a:rPr>
              <a:t>, 1/4 </a:t>
            </a:r>
            <a:r>
              <a:rPr lang="en-US" sz="3200" dirty="0">
                <a:solidFill>
                  <a:srgbClr val="FFFFFF"/>
                </a:solidFill>
                <a:latin typeface="Comic Sans MS" panose="030F0702030302020204" pitchFamily="66" charset="0"/>
              </a:rPr>
              <a:t>were short.</a:t>
            </a:r>
          </a:p>
        </p:txBody>
      </p:sp>
      <p:pic>
        <p:nvPicPr>
          <p:cNvPr id="25603" name="Picture 3"/>
          <p:cNvPicPr>
            <a:picLocks noChangeAspect="1" noChangeArrowheads="1"/>
          </p:cNvPicPr>
          <p:nvPr/>
        </p:nvPicPr>
        <p:blipFill>
          <a:blip r:embed="rId4"/>
          <a:srcRect/>
          <a:stretch>
            <a:fillRect/>
          </a:stretch>
        </p:blipFill>
        <p:spPr bwMode="auto">
          <a:xfrm>
            <a:off x="0" y="3429000"/>
            <a:ext cx="1295400" cy="3200400"/>
          </a:xfrm>
          <a:prstGeom prst="rect">
            <a:avLst/>
          </a:prstGeom>
          <a:noFill/>
          <a:ln w="9525">
            <a:noFill/>
            <a:miter lim="800000"/>
            <a:headEnd/>
            <a:tailEnd/>
          </a:ln>
        </p:spPr>
      </p:pic>
      <p:sp>
        <p:nvSpPr>
          <p:cNvPr id="25604" name="Text Box 4"/>
          <p:cNvSpPr txBox="1">
            <a:spLocks noChangeArrowheads="1"/>
          </p:cNvSpPr>
          <p:nvPr/>
        </p:nvSpPr>
        <p:spPr bwMode="auto">
          <a:xfrm>
            <a:off x="1295400" y="4267200"/>
            <a:ext cx="762000" cy="119062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200">
                <a:solidFill>
                  <a:srgbClr val="FFFFFF"/>
                </a:solidFill>
                <a:ea typeface="ＭＳ Ｐゴシック"/>
                <a:cs typeface="ＭＳ Ｐゴシック"/>
              </a:rPr>
              <a:t>X</a:t>
            </a:r>
          </a:p>
        </p:txBody>
      </p:sp>
      <p:pic>
        <p:nvPicPr>
          <p:cNvPr id="25605" name="Picture 5"/>
          <p:cNvPicPr>
            <a:picLocks noChangeAspect="1" noChangeArrowheads="1"/>
          </p:cNvPicPr>
          <p:nvPr/>
        </p:nvPicPr>
        <p:blipFill>
          <a:blip r:embed="rId5"/>
          <a:srcRect/>
          <a:stretch>
            <a:fillRect/>
          </a:stretch>
        </p:blipFill>
        <p:spPr bwMode="auto">
          <a:xfrm>
            <a:off x="7848600" y="5181600"/>
            <a:ext cx="1143000" cy="1476375"/>
          </a:xfrm>
          <a:prstGeom prst="rect">
            <a:avLst/>
          </a:prstGeom>
          <a:noFill/>
          <a:ln w="9525">
            <a:noFill/>
            <a:miter lim="800000"/>
            <a:headEnd/>
            <a:tailEnd/>
          </a:ln>
        </p:spPr>
      </p:pic>
      <p:sp>
        <p:nvSpPr>
          <p:cNvPr id="25606" name="Text Box 6"/>
          <p:cNvSpPr txBox="1">
            <a:spLocks noChangeArrowheads="1"/>
          </p:cNvSpPr>
          <p:nvPr/>
        </p:nvSpPr>
        <p:spPr bwMode="auto">
          <a:xfrm>
            <a:off x="3200400" y="4114800"/>
            <a:ext cx="1143000" cy="1557338"/>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600">
                <a:solidFill>
                  <a:srgbClr val="FFFFFF"/>
                </a:solidFill>
                <a:ea typeface="ＭＳ Ｐゴシック"/>
                <a:cs typeface="ＭＳ Ｐゴシック"/>
              </a:rPr>
              <a:t>=</a:t>
            </a:r>
          </a:p>
        </p:txBody>
      </p:sp>
      <p:pic>
        <p:nvPicPr>
          <p:cNvPr id="25607" name="Picture 7"/>
          <p:cNvPicPr>
            <a:picLocks noChangeAspect="1" noChangeArrowheads="1"/>
          </p:cNvPicPr>
          <p:nvPr/>
        </p:nvPicPr>
        <p:blipFill>
          <a:blip r:embed="rId4"/>
          <a:srcRect/>
          <a:stretch>
            <a:fillRect/>
          </a:stretch>
        </p:blipFill>
        <p:spPr bwMode="auto">
          <a:xfrm>
            <a:off x="2005013" y="3441700"/>
            <a:ext cx="1195387" cy="3200400"/>
          </a:xfrm>
          <a:prstGeom prst="rect">
            <a:avLst/>
          </a:prstGeom>
          <a:noFill/>
          <a:ln w="9525">
            <a:noFill/>
            <a:miter lim="800000"/>
            <a:headEnd/>
            <a:tailEnd/>
          </a:ln>
        </p:spPr>
      </p:pic>
      <p:pic>
        <p:nvPicPr>
          <p:cNvPr id="25608" name="Picture 8"/>
          <p:cNvPicPr>
            <a:picLocks noChangeAspect="1" noChangeArrowheads="1"/>
          </p:cNvPicPr>
          <p:nvPr/>
        </p:nvPicPr>
        <p:blipFill>
          <a:blip r:embed="rId4"/>
          <a:srcRect/>
          <a:stretch>
            <a:fillRect/>
          </a:stretch>
        </p:blipFill>
        <p:spPr bwMode="auto">
          <a:xfrm>
            <a:off x="4038600" y="3429000"/>
            <a:ext cx="1143000" cy="3200400"/>
          </a:xfrm>
          <a:prstGeom prst="rect">
            <a:avLst/>
          </a:prstGeom>
          <a:noFill/>
          <a:ln w="9525">
            <a:noFill/>
            <a:miter lim="800000"/>
            <a:headEnd/>
            <a:tailEnd/>
          </a:ln>
        </p:spPr>
      </p:pic>
      <p:pic>
        <p:nvPicPr>
          <p:cNvPr id="25609" name="Picture 9"/>
          <p:cNvPicPr>
            <a:picLocks noChangeAspect="1" noChangeArrowheads="1"/>
          </p:cNvPicPr>
          <p:nvPr/>
        </p:nvPicPr>
        <p:blipFill>
          <a:blip r:embed="rId4"/>
          <a:srcRect/>
          <a:stretch>
            <a:fillRect/>
          </a:stretch>
        </p:blipFill>
        <p:spPr bwMode="auto">
          <a:xfrm>
            <a:off x="5257800" y="3429000"/>
            <a:ext cx="1219200" cy="3200400"/>
          </a:xfrm>
          <a:prstGeom prst="rect">
            <a:avLst/>
          </a:prstGeom>
          <a:noFill/>
          <a:ln w="9525">
            <a:noFill/>
            <a:miter lim="800000"/>
            <a:headEnd/>
            <a:tailEnd/>
          </a:ln>
        </p:spPr>
      </p:pic>
      <p:pic>
        <p:nvPicPr>
          <p:cNvPr id="25610" name="Picture 10"/>
          <p:cNvPicPr>
            <a:picLocks noChangeAspect="1" noChangeArrowheads="1"/>
          </p:cNvPicPr>
          <p:nvPr/>
        </p:nvPicPr>
        <p:blipFill>
          <a:blip r:embed="rId4"/>
          <a:srcRect/>
          <a:stretch>
            <a:fillRect/>
          </a:stretch>
        </p:blipFill>
        <p:spPr bwMode="auto">
          <a:xfrm>
            <a:off x="6553200" y="3429000"/>
            <a:ext cx="1219200" cy="32004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9569" name="Text Box 1"/>
          <p:cNvSpPr txBox="1">
            <a:spLocks noChangeArrowheads="1"/>
          </p:cNvSpPr>
          <p:nvPr/>
        </p:nvSpPr>
        <p:spPr bwMode="auto">
          <a:xfrm>
            <a:off x="685800" y="1371600"/>
            <a:ext cx="7772400" cy="3992563"/>
          </a:xfrm>
          <a:prstGeom prst="rect">
            <a:avLst/>
          </a:prstGeom>
          <a:noFill/>
          <a:ln w="9525">
            <a:noFill/>
            <a:miter lim="800000"/>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dirty="0">
                <a:solidFill>
                  <a:srgbClr val="7030A0"/>
                </a:solidFill>
                <a:cs typeface="Arial" charset="0"/>
              </a:rPr>
              <a:t>Aim: How </a:t>
            </a:r>
            <a:r>
              <a:rPr lang="en-US" sz="4000" b="1" dirty="0" smtClean="0">
                <a:solidFill>
                  <a:srgbClr val="7030A0"/>
                </a:solidFill>
                <a:cs typeface="Arial" charset="0"/>
              </a:rPr>
              <a:t>can we determine what type of genetic inheritance a pedigree chart shows?</a:t>
            </a:r>
            <a:r>
              <a:rPr lang="en-US" sz="4000" b="1" dirty="0">
                <a:solidFill>
                  <a:srgbClr val="000000"/>
                </a:solidFill>
                <a:cs typeface="Arial" charset="0"/>
              </a:rPr>
              <a:t/>
            </a:r>
            <a:br>
              <a:rPr lang="en-US" sz="4000" b="1" dirty="0">
                <a:solidFill>
                  <a:srgbClr val="000000"/>
                </a:solidFill>
                <a:cs typeface="Arial" charset="0"/>
              </a:rPr>
            </a:br>
            <a:r>
              <a:rPr lang="en-US" sz="4000" b="1" dirty="0">
                <a:solidFill>
                  <a:srgbClr val="000000"/>
                </a:solidFill>
                <a:cs typeface="Arial" charset="0"/>
              </a:rPr>
              <a:t/>
            </a:r>
            <a:br>
              <a:rPr lang="en-US" sz="4000" b="1" dirty="0">
                <a:solidFill>
                  <a:srgbClr val="000000"/>
                </a:solidFill>
                <a:cs typeface="Arial" charset="0"/>
              </a:rPr>
            </a:br>
            <a:r>
              <a:rPr lang="en-US" sz="3200" b="1" dirty="0">
                <a:solidFill>
                  <a:srgbClr val="FFFFFF"/>
                </a:solidFill>
                <a:cs typeface="Arial" charset="0"/>
              </a:rPr>
              <a:t>Do Now: On your paper </a:t>
            </a:r>
            <a:r>
              <a:rPr lang="en-US" sz="3200" b="1" dirty="0">
                <a:solidFill>
                  <a:srgbClr val="000000"/>
                </a:solidFill>
                <a:cs typeface="Arial" charset="0"/>
              </a:rPr>
              <a:t/>
            </a:r>
            <a:br>
              <a:rPr lang="en-US" sz="3200" b="1" dirty="0">
                <a:solidFill>
                  <a:srgbClr val="000000"/>
                </a:solidFill>
                <a:cs typeface="Arial" charset="0"/>
              </a:rPr>
            </a:br>
            <a:r>
              <a:rPr lang="en-US" sz="3200" b="1" dirty="0">
                <a:solidFill>
                  <a:srgbClr val="000000"/>
                </a:solidFill>
                <a:cs typeface="Arial" charset="0"/>
              </a:rPr>
              <a:t/>
            </a:r>
            <a:br>
              <a:rPr lang="en-US" sz="3200" b="1" dirty="0">
                <a:solidFill>
                  <a:srgbClr val="000000"/>
                </a:solidFill>
                <a:cs typeface="Arial" charset="0"/>
              </a:rPr>
            </a:br>
            <a:r>
              <a:rPr lang="en-US" sz="3200" b="1" dirty="0">
                <a:solidFill>
                  <a:srgbClr val="FFFFFF"/>
                </a:solidFill>
                <a:cs typeface="Arial" charset="0"/>
              </a:rPr>
              <a:t>Notes are in </a:t>
            </a:r>
            <a:r>
              <a:rPr lang="en-US" sz="3200" b="1" dirty="0">
                <a:solidFill>
                  <a:srgbClr val="7030A0"/>
                </a:solidFill>
                <a:cs typeface="Arial" charset="0"/>
              </a:rPr>
              <a:t>purple.</a:t>
            </a:r>
            <a:r>
              <a:rPr lang="en-US" sz="4000" b="1" dirty="0">
                <a:solidFill>
                  <a:srgbClr val="000000"/>
                </a:solidFill>
                <a:cs typeface="Arial" charset="0"/>
              </a:rPr>
              <a:t/>
            </a:r>
            <a:br>
              <a:rPr lang="en-US" sz="4000" b="1" dirty="0">
                <a:solidFill>
                  <a:srgbClr val="000000"/>
                </a:solidFill>
                <a:cs typeface="Arial" charset="0"/>
              </a:rPr>
            </a:br>
            <a:endParaRPr lang="en-US" sz="4000" b="1" dirty="0">
              <a:solidFill>
                <a:srgbClr val="000000"/>
              </a:solidFill>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 name="Picture 10" descr="images"/>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924800" cy="5628620"/>
          </a:xfrm>
          <a:prstGeom prst="rect">
            <a:avLst/>
          </a:prstGeom>
          <a:noFill/>
          <a:ln>
            <a:noFill/>
          </a:ln>
        </p:spPr>
      </p:pic>
      <p:sp>
        <p:nvSpPr>
          <p:cNvPr id="4" name="Rectangle 3"/>
          <p:cNvSpPr/>
          <p:nvPr/>
        </p:nvSpPr>
        <p:spPr>
          <a:xfrm>
            <a:off x="685800" y="4124980"/>
            <a:ext cx="2239691" cy="523220"/>
          </a:xfrm>
          <a:prstGeom prst="rect">
            <a:avLst/>
          </a:prstGeom>
          <a:noFill/>
        </p:spPr>
        <p:txBody>
          <a:bodyPr wrap="none" lIns="91440" tIns="45720" rIns="91440" bIns="45720">
            <a:sp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Stephanie</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Rectangle 4"/>
          <p:cNvSpPr/>
          <p:nvPr/>
        </p:nvSpPr>
        <p:spPr>
          <a:xfrm>
            <a:off x="1500845" y="1666220"/>
            <a:ext cx="982586" cy="523220"/>
          </a:xfrm>
          <a:prstGeom prst="rect">
            <a:avLst/>
          </a:prstGeom>
          <a:noFill/>
        </p:spPr>
        <p:txBody>
          <a:bodyPr wrap="none" lIns="91440" tIns="45720" rIns="91440" bIns="45720">
            <a:sp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Bob</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Rectangle 5"/>
          <p:cNvSpPr/>
          <p:nvPr/>
        </p:nvSpPr>
        <p:spPr>
          <a:xfrm>
            <a:off x="5029200" y="1647170"/>
            <a:ext cx="1338828" cy="523220"/>
          </a:xfrm>
          <a:prstGeom prst="rect">
            <a:avLst/>
          </a:prstGeom>
          <a:noFill/>
        </p:spPr>
        <p:txBody>
          <a:bodyPr wrap="none" lIns="91440" tIns="45720" rIns="91440" bIns="45720">
            <a:sp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Sally</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Rectangle 6"/>
          <p:cNvSpPr/>
          <p:nvPr/>
        </p:nvSpPr>
        <p:spPr>
          <a:xfrm>
            <a:off x="3281985" y="4038600"/>
            <a:ext cx="1162122" cy="523220"/>
          </a:xfrm>
          <a:prstGeom prst="rect">
            <a:avLst/>
          </a:prstGeom>
          <a:noFill/>
        </p:spPr>
        <p:txBody>
          <a:bodyPr wrap="none" lIns="91440" tIns="45720" rIns="91440" bIns="45720">
            <a:sp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Fred</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Rectangle 7"/>
          <p:cNvSpPr/>
          <p:nvPr/>
        </p:nvSpPr>
        <p:spPr>
          <a:xfrm>
            <a:off x="4828554" y="4038600"/>
            <a:ext cx="1421783" cy="523220"/>
          </a:xfrm>
          <a:prstGeom prst="rect">
            <a:avLst/>
          </a:prstGeom>
          <a:noFill/>
        </p:spPr>
        <p:txBody>
          <a:bodyPr wrap="none" lIns="91440" tIns="45720" rIns="91440" bIns="45720">
            <a:sp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James</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Rectangle 8"/>
          <p:cNvSpPr/>
          <p:nvPr/>
        </p:nvSpPr>
        <p:spPr>
          <a:xfrm>
            <a:off x="7086600" y="4038600"/>
            <a:ext cx="1441420" cy="523220"/>
          </a:xfrm>
          <a:prstGeom prst="rect">
            <a:avLst/>
          </a:prstGeom>
          <a:noFill/>
        </p:spPr>
        <p:txBody>
          <a:bodyPr wrap="none" lIns="91440" tIns="45720" rIns="91440" bIns="45720">
            <a:sp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Ingrid</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6261612" y="5943600"/>
            <a:ext cx="1146468" cy="523220"/>
          </a:xfrm>
          <a:prstGeom prst="rect">
            <a:avLst/>
          </a:prstGeom>
          <a:noFill/>
        </p:spPr>
        <p:txBody>
          <a:bodyPr wrap="none" lIns="91440" tIns="45720" rIns="91440" bIns="45720">
            <a:sp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Alex</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3140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457200" y="193675"/>
            <a:ext cx="8229600" cy="1311275"/>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chemeClr val="bg1"/>
                </a:solidFill>
                <a:cs typeface="Arial" charset="0"/>
              </a:rPr>
              <a:t>What are some human genetic diseases?</a:t>
            </a:r>
          </a:p>
        </p:txBody>
      </p:sp>
      <p:sp>
        <p:nvSpPr>
          <p:cNvPr id="70658" name="Text Box 2"/>
          <p:cNvSpPr txBox="1">
            <a:spLocks noChangeArrowheads="1"/>
          </p:cNvSpPr>
          <p:nvPr/>
        </p:nvSpPr>
        <p:spPr bwMode="auto">
          <a:xfrm>
            <a:off x="457200" y="1600200"/>
            <a:ext cx="8229600" cy="5676900"/>
          </a:xfrm>
          <a:prstGeom prst="rect">
            <a:avLst/>
          </a:prstGeom>
          <a:noFill/>
          <a:ln w="9525">
            <a:noFill/>
            <a:round/>
            <a:headEnd/>
            <a:tailEnd/>
          </a:ln>
          <a:effectLst/>
        </p:spPr>
        <p:txBody>
          <a:bodyPr/>
          <a:lstStyle/>
          <a:p>
            <a:pPr marL="342900" indent="-339725">
              <a:spcBef>
                <a:spcPts val="800"/>
              </a:spcBef>
              <a:buClr>
                <a:srgbClr val="86D1EC"/>
              </a:buClr>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3200">
                <a:latin typeface="Calibri" pitchFamily="34" charset="0"/>
              </a:rPr>
              <a:t>Ectrodactyly </a:t>
            </a:r>
            <a:r>
              <a:rPr lang="en-US" sz="3200">
                <a:solidFill>
                  <a:srgbClr val="7030A0"/>
                </a:solidFill>
                <a:latin typeface="Calibri" pitchFamily="34" charset="0"/>
              </a:rPr>
              <a:t>(dominant)</a:t>
            </a:r>
          </a:p>
          <a:p>
            <a:pPr marL="342900" indent="-339725">
              <a:spcBef>
                <a:spcPts val="800"/>
              </a:spcBef>
              <a:buClr>
                <a:srgbClr val="86D1EC"/>
              </a:buClr>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3200">
                <a:latin typeface="Calibri" pitchFamily="34" charset="0"/>
              </a:rPr>
              <a:t>Albinism </a:t>
            </a:r>
            <a:r>
              <a:rPr lang="en-US" sz="3200">
                <a:solidFill>
                  <a:srgbClr val="7030A0"/>
                </a:solidFill>
                <a:latin typeface="Calibri" pitchFamily="34" charset="0"/>
              </a:rPr>
              <a:t>(recessive)</a:t>
            </a:r>
          </a:p>
          <a:p>
            <a:pPr marL="342900" indent="-339725">
              <a:spcBef>
                <a:spcPts val="800"/>
              </a:spcBef>
              <a:buClr>
                <a:srgbClr val="86D1EC"/>
              </a:buClr>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3200">
                <a:latin typeface="Calibri" pitchFamily="34" charset="0"/>
              </a:rPr>
              <a:t>Color Blindness </a:t>
            </a:r>
            <a:r>
              <a:rPr lang="en-US" sz="3200">
                <a:solidFill>
                  <a:srgbClr val="7030A0"/>
                </a:solidFill>
                <a:latin typeface="Calibri" pitchFamily="34" charset="0"/>
              </a:rPr>
              <a:t>(sex-linked recessive)</a:t>
            </a: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a:solidFill>
                <a:srgbClr val="FFCC00"/>
              </a:solidFill>
              <a:effectLst>
                <a:outerShdw blurRad="38100" dist="38100" dir="2700000" algn="tl">
                  <a:srgbClr val="000000"/>
                </a:outerShdw>
              </a:effectLst>
              <a:latin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effectLst>
                  <a:outerShdw blurRad="38100" dist="38100" dir="2700000" algn="tl">
                    <a:srgbClr val="000000"/>
                  </a:outerShdw>
                </a:effectLst>
                <a:latin typeface="+mn-lt"/>
              </a:rPr>
              <a:t>A dominant trait- </a:t>
            </a:r>
            <a:r>
              <a:rPr lang="en-US" sz="4400" dirty="0" err="1">
                <a:solidFill>
                  <a:srgbClr val="FFFFFF"/>
                </a:solidFill>
                <a:effectLst>
                  <a:outerShdw blurRad="38100" dist="38100" dir="2700000" algn="tl">
                    <a:srgbClr val="000000"/>
                  </a:outerShdw>
                </a:effectLst>
                <a:latin typeface="+mn-lt"/>
              </a:rPr>
              <a:t>ectrodactyly</a:t>
            </a:r>
            <a:endParaRPr lang="en-US" sz="4400" dirty="0">
              <a:solidFill>
                <a:srgbClr val="FFFFFF"/>
              </a:solidFill>
              <a:effectLst>
                <a:outerShdw blurRad="38100" dist="38100" dir="2700000" algn="tl">
                  <a:srgbClr val="000000"/>
                </a:outerShdw>
              </a:effectLst>
              <a:latin typeface="+mn-lt"/>
            </a:endParaRPr>
          </a:p>
        </p:txBody>
      </p:sp>
      <p:sp>
        <p:nvSpPr>
          <p:cNvPr id="71682"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a:solidFill>
                  <a:srgbClr val="FFFFFF"/>
                </a:solidFill>
                <a:effectLst>
                  <a:outerShdw blurRad="38100" dist="38100" dir="2700000" algn="tl">
                    <a:srgbClr val="000000"/>
                  </a:outerShdw>
                </a:effectLst>
                <a:latin typeface="+mn-lt"/>
              </a:rPr>
              <a:t> </a:t>
            </a:r>
          </a:p>
        </p:txBody>
      </p:sp>
      <p:sp>
        <p:nvSpPr>
          <p:cNvPr id="113667" name="TextBox 6"/>
          <p:cNvSpPr txBox="1">
            <a:spLocks noChangeArrowheads="1"/>
          </p:cNvSpPr>
          <p:nvPr/>
        </p:nvSpPr>
        <p:spPr bwMode="auto">
          <a:xfrm>
            <a:off x="609600" y="4267200"/>
            <a:ext cx="6934200" cy="1754188"/>
          </a:xfrm>
          <a:prstGeom prst="rect">
            <a:avLst/>
          </a:prstGeom>
          <a:noFill/>
          <a:ln w="9525">
            <a:noFill/>
            <a:miter lim="800000"/>
            <a:headEnd/>
            <a:tailEnd/>
          </a:ln>
        </p:spPr>
        <p:txBody>
          <a:bodyPr>
            <a:spAutoFit/>
          </a:bodyPr>
          <a:lstStyle/>
          <a:p>
            <a:r>
              <a:rPr lang="en-US" sz="3600">
                <a:latin typeface="Calibri" pitchFamily="34" charset="0"/>
              </a:rPr>
              <a:t>“Ostrich toes” </a:t>
            </a:r>
          </a:p>
          <a:p>
            <a:r>
              <a:rPr lang="en-US" sz="3600">
                <a:latin typeface="Calibri" pitchFamily="34" charset="0"/>
              </a:rPr>
              <a:t>Very common among the Vadoma tribe in Zimbabwe. </a:t>
            </a:r>
          </a:p>
        </p:txBody>
      </p:sp>
      <p:pic>
        <p:nvPicPr>
          <p:cNvPr id="113668" name="Picture 2" descr="http://mumumed.com/blog/wp-content/uploads/2010/09/moredoma.png"/>
          <p:cNvPicPr>
            <a:picLocks noChangeAspect="1" noChangeArrowheads="1"/>
          </p:cNvPicPr>
          <p:nvPr/>
        </p:nvPicPr>
        <p:blipFill>
          <a:blip r:embed="rId3"/>
          <a:srcRect/>
          <a:stretch>
            <a:fillRect/>
          </a:stretch>
        </p:blipFill>
        <p:spPr bwMode="auto">
          <a:xfrm>
            <a:off x="304800" y="1371600"/>
            <a:ext cx="3943350" cy="2486025"/>
          </a:xfrm>
          <a:prstGeom prst="rect">
            <a:avLst/>
          </a:prstGeom>
          <a:noFill/>
          <a:ln w="9525">
            <a:noFill/>
            <a:miter lim="800000"/>
            <a:headEnd/>
            <a:tailEnd/>
          </a:ln>
        </p:spPr>
      </p:pic>
      <p:pic>
        <p:nvPicPr>
          <p:cNvPr id="113669" name="Picture 4" descr="http://mumumed.com/blog/wp-content/uploads/2010/09/doma.png"/>
          <p:cNvPicPr>
            <a:picLocks noChangeAspect="1" noChangeArrowheads="1"/>
          </p:cNvPicPr>
          <p:nvPr/>
        </p:nvPicPr>
        <p:blipFill>
          <a:blip r:embed="rId4"/>
          <a:srcRect/>
          <a:stretch>
            <a:fillRect/>
          </a:stretch>
        </p:blipFill>
        <p:spPr bwMode="auto">
          <a:xfrm>
            <a:off x="4800600" y="1524000"/>
            <a:ext cx="2171700" cy="28575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5713" name="Text Box 1"/>
          <p:cNvSpPr txBox="1">
            <a:spLocks noChangeArrowheads="1"/>
          </p:cNvSpPr>
          <p:nvPr/>
        </p:nvSpPr>
        <p:spPr bwMode="auto">
          <a:xfrm>
            <a:off x="0" y="228600"/>
            <a:ext cx="8991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Arial" charset="0"/>
              </a:rPr>
              <a:t>How likely is a child to get a DOMINANT trait if their parents are both heterozygotes?</a:t>
            </a:r>
          </a:p>
        </p:txBody>
      </p:sp>
      <p:sp>
        <p:nvSpPr>
          <p:cNvPr id="71682"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a:solidFill>
                  <a:srgbClr val="FFFFFF"/>
                </a:solidFill>
                <a:effectLst>
                  <a:outerShdw blurRad="38100" dist="38100" dir="2700000" algn="tl">
                    <a:srgbClr val="000000"/>
                  </a:outerShdw>
                </a:effectLst>
                <a:latin typeface="+mn-lt"/>
              </a:rPr>
              <a:t> </a:t>
            </a:r>
          </a:p>
        </p:txBody>
      </p:sp>
      <p:pic>
        <p:nvPicPr>
          <p:cNvPr id="115715" name="Picture 6"/>
          <p:cNvPicPr>
            <a:picLocks noChangeAspect="1" noChangeArrowheads="1"/>
          </p:cNvPicPr>
          <p:nvPr/>
        </p:nvPicPr>
        <p:blipFill>
          <a:blip r:embed="rId3"/>
          <a:srcRect/>
          <a:stretch>
            <a:fillRect/>
          </a:stretch>
        </p:blipFill>
        <p:spPr bwMode="auto">
          <a:xfrm>
            <a:off x="990600" y="1447800"/>
            <a:ext cx="5172075" cy="5086350"/>
          </a:xfrm>
          <a:prstGeom prst="rect">
            <a:avLst/>
          </a:prstGeom>
          <a:noFill/>
          <a:ln w="9525">
            <a:noFill/>
            <a:miter lim="800000"/>
            <a:headEnd/>
            <a:tailEnd/>
          </a:ln>
        </p:spPr>
      </p:pic>
      <p:sp>
        <p:nvSpPr>
          <p:cNvPr id="7" name="TextBox 6"/>
          <p:cNvSpPr txBox="1">
            <a:spLocks noChangeArrowheads="1"/>
          </p:cNvSpPr>
          <p:nvPr/>
        </p:nvSpPr>
        <p:spPr bwMode="auto">
          <a:xfrm>
            <a:off x="2590800" y="2209800"/>
            <a:ext cx="10668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EE</a:t>
            </a:r>
          </a:p>
        </p:txBody>
      </p:sp>
      <p:sp>
        <p:nvSpPr>
          <p:cNvPr id="9" name="TextBox 8"/>
          <p:cNvSpPr txBox="1">
            <a:spLocks noChangeArrowheads="1"/>
          </p:cNvSpPr>
          <p:nvPr/>
        </p:nvSpPr>
        <p:spPr bwMode="auto">
          <a:xfrm>
            <a:off x="4572000" y="2133600"/>
            <a:ext cx="10668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Ee</a:t>
            </a:r>
          </a:p>
        </p:txBody>
      </p:sp>
      <p:sp>
        <p:nvSpPr>
          <p:cNvPr id="10" name="TextBox 9"/>
          <p:cNvSpPr txBox="1">
            <a:spLocks noChangeArrowheads="1"/>
          </p:cNvSpPr>
          <p:nvPr/>
        </p:nvSpPr>
        <p:spPr bwMode="auto">
          <a:xfrm>
            <a:off x="2514600" y="4343400"/>
            <a:ext cx="10668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Ee</a:t>
            </a:r>
          </a:p>
        </p:txBody>
      </p:sp>
      <p:sp>
        <p:nvSpPr>
          <p:cNvPr id="11" name="TextBox 10"/>
          <p:cNvSpPr txBox="1">
            <a:spLocks noChangeArrowheads="1"/>
          </p:cNvSpPr>
          <p:nvPr/>
        </p:nvSpPr>
        <p:spPr bwMode="auto">
          <a:xfrm>
            <a:off x="4724400" y="4343400"/>
            <a:ext cx="10668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ee</a:t>
            </a:r>
          </a:p>
        </p:txBody>
      </p:sp>
      <p:sp>
        <p:nvSpPr>
          <p:cNvPr id="115720" name="TextBox 11"/>
          <p:cNvSpPr txBox="1">
            <a:spLocks noChangeArrowheads="1"/>
          </p:cNvSpPr>
          <p:nvPr/>
        </p:nvSpPr>
        <p:spPr bwMode="auto">
          <a:xfrm>
            <a:off x="6400800" y="2362200"/>
            <a:ext cx="2514600" cy="2492375"/>
          </a:xfrm>
          <a:prstGeom prst="rect">
            <a:avLst/>
          </a:prstGeom>
          <a:noFill/>
          <a:ln w="9525">
            <a:noFill/>
            <a:miter lim="800000"/>
            <a:headEnd/>
            <a:tailEnd/>
          </a:ln>
        </p:spPr>
        <p:txBody>
          <a:bodyPr>
            <a:spAutoFit/>
          </a:bodyPr>
          <a:lstStyle/>
          <a:p>
            <a:r>
              <a:rPr lang="en-US" sz="4000" b="1">
                <a:latin typeface="Times New Roman" pitchFamily="18" charset="0"/>
                <a:cs typeface="Times New Roman" pitchFamily="18" charset="0"/>
              </a:rPr>
              <a:t>chance of showing the trait:</a:t>
            </a:r>
          </a:p>
          <a:p>
            <a:endParaRPr lang="en-US">
              <a:latin typeface="Calibri" pitchFamily="34" charset="0"/>
            </a:endParaRPr>
          </a:p>
          <a:p>
            <a:endParaRPr lang="en-US">
              <a:latin typeface="Calibri" pitchFamily="34" charset="0"/>
            </a:endParaRPr>
          </a:p>
        </p:txBody>
      </p:sp>
      <p:sp>
        <p:nvSpPr>
          <p:cNvPr id="14" name="TextBox 13"/>
          <p:cNvSpPr txBox="1">
            <a:spLocks noChangeArrowheads="1"/>
          </p:cNvSpPr>
          <p:nvPr/>
        </p:nvSpPr>
        <p:spPr bwMode="auto">
          <a:xfrm>
            <a:off x="6324600" y="4419600"/>
            <a:ext cx="2438400" cy="708025"/>
          </a:xfrm>
          <a:prstGeom prst="rect">
            <a:avLst/>
          </a:prstGeom>
          <a:noFill/>
          <a:ln w="9525">
            <a:noFill/>
            <a:miter lim="800000"/>
            <a:headEnd/>
            <a:tailEnd/>
          </a:ln>
        </p:spPr>
        <p:txBody>
          <a:bodyPr>
            <a:spAutoFit/>
          </a:bodyPr>
          <a:lstStyle/>
          <a:p>
            <a:r>
              <a:rPr lang="en-US" sz="4000" b="1">
                <a:solidFill>
                  <a:srgbClr val="7030A0"/>
                </a:solidFill>
                <a:latin typeface="Times New Roman" pitchFamily="18" charset="0"/>
                <a:cs typeface="Times New Roman" pitchFamily="18" charset="0"/>
              </a:rPr>
              <a:t>¾ or 75%</a:t>
            </a:r>
          </a:p>
        </p:txBody>
      </p:sp>
      <p:pic>
        <p:nvPicPr>
          <p:cNvPr id="115723" name="Picture 11" descr="3d4b4563e8540f5745eda5b7f81e0325"/>
          <p:cNvPicPr>
            <a:picLocks noChangeAspect="1" noChangeArrowheads="1"/>
          </p:cNvPicPr>
          <p:nvPr/>
        </p:nvPicPr>
        <p:blipFill>
          <a:blip r:embed="rId4"/>
          <a:srcRect/>
          <a:stretch>
            <a:fillRect/>
          </a:stretch>
        </p:blipFill>
        <p:spPr bwMode="auto">
          <a:xfrm>
            <a:off x="2362200" y="2819400"/>
            <a:ext cx="1282700" cy="1524000"/>
          </a:xfrm>
          <a:prstGeom prst="rect">
            <a:avLst/>
          </a:prstGeom>
          <a:noFill/>
        </p:spPr>
      </p:pic>
      <p:pic>
        <p:nvPicPr>
          <p:cNvPr id="115725" name="Picture 13" descr="3d4b4563e8540f5745eda5b7f81e0325"/>
          <p:cNvPicPr>
            <a:picLocks noChangeAspect="1" noChangeArrowheads="1"/>
          </p:cNvPicPr>
          <p:nvPr/>
        </p:nvPicPr>
        <p:blipFill>
          <a:blip r:embed="rId4"/>
          <a:srcRect/>
          <a:stretch>
            <a:fillRect/>
          </a:stretch>
        </p:blipFill>
        <p:spPr bwMode="auto">
          <a:xfrm>
            <a:off x="4419600" y="2743200"/>
            <a:ext cx="1282700" cy="1524000"/>
          </a:xfrm>
          <a:prstGeom prst="rect">
            <a:avLst/>
          </a:prstGeom>
          <a:noFill/>
        </p:spPr>
      </p:pic>
      <p:pic>
        <p:nvPicPr>
          <p:cNvPr id="115726" name="Picture 14" descr="3d4b4563e8540f5745eda5b7f81e0325"/>
          <p:cNvPicPr>
            <a:picLocks noChangeAspect="1" noChangeArrowheads="1"/>
          </p:cNvPicPr>
          <p:nvPr/>
        </p:nvPicPr>
        <p:blipFill>
          <a:blip r:embed="rId4"/>
          <a:srcRect/>
          <a:stretch>
            <a:fillRect/>
          </a:stretch>
        </p:blipFill>
        <p:spPr bwMode="auto">
          <a:xfrm>
            <a:off x="2286000" y="4953000"/>
            <a:ext cx="1282700" cy="1524000"/>
          </a:xfrm>
          <a:prstGeom prst="rect">
            <a:avLst/>
          </a:prstGeom>
          <a:noFill/>
        </p:spPr>
      </p:pic>
      <p:pic>
        <p:nvPicPr>
          <p:cNvPr id="115727" name="Picture 15"/>
          <p:cNvPicPr>
            <a:picLocks noChangeAspect="1" noChangeArrowheads="1"/>
          </p:cNvPicPr>
          <p:nvPr/>
        </p:nvPicPr>
        <p:blipFill>
          <a:blip r:embed="rId5"/>
          <a:srcRect/>
          <a:stretch>
            <a:fillRect/>
          </a:stretch>
        </p:blipFill>
        <p:spPr bwMode="auto">
          <a:xfrm>
            <a:off x="3962400" y="4953000"/>
            <a:ext cx="2066925" cy="1476375"/>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57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7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7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7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7761" name="Text Box 1"/>
          <p:cNvSpPr txBox="1">
            <a:spLocks noChangeArrowheads="1"/>
          </p:cNvSpPr>
          <p:nvPr/>
        </p:nvSpPr>
        <p:spPr bwMode="auto">
          <a:xfrm>
            <a:off x="152400" y="76200"/>
            <a:ext cx="8991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5400" b="1" dirty="0" smtClean="0">
                <a:solidFill>
                  <a:srgbClr val="FFFFFF"/>
                </a:solidFill>
                <a:cs typeface="Arial" charset="0"/>
              </a:rPr>
              <a:t>A dominant pedigree. NOTICE!</a:t>
            </a:r>
            <a:endParaRPr lang="en-US" sz="5400" b="1" dirty="0">
              <a:solidFill>
                <a:srgbClr val="FFFFFF"/>
              </a:solidFill>
              <a:cs typeface="Arial" charset="0"/>
            </a:endParaRPr>
          </a:p>
        </p:txBody>
      </p:sp>
      <p:sp>
        <p:nvSpPr>
          <p:cNvPr id="71682" name="Text Box 2"/>
          <p:cNvSpPr txBox="1">
            <a:spLocks noChangeArrowheads="1"/>
          </p:cNvSpPr>
          <p:nvPr/>
        </p:nvSpPr>
        <p:spPr bwMode="auto">
          <a:xfrm>
            <a:off x="457200" y="4800600"/>
            <a:ext cx="8229600" cy="685800"/>
          </a:xfrm>
          <a:prstGeom prst="rect">
            <a:avLst/>
          </a:prstGeom>
          <a:noFill/>
          <a:ln w="9525">
            <a:noFill/>
            <a:round/>
            <a:headEnd/>
            <a:tailEnd/>
          </a:ln>
          <a:effectLst/>
        </p:spPr>
        <p:txBody>
          <a:bodyPr/>
          <a:lstStyle/>
          <a:p>
            <a:pPr marL="457200" indent="-457200">
              <a:spcBef>
                <a:spcPts val="800"/>
              </a:spcBef>
              <a:buSzPct val="90000"/>
              <a:buFont typeface="Arial"/>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smtClean="0">
                <a:solidFill>
                  <a:srgbClr val="FFFFFF"/>
                </a:solidFill>
                <a:cs typeface="Arial" charset="0"/>
              </a:rPr>
              <a:t>The trait appears in </a:t>
            </a:r>
            <a:r>
              <a:rPr lang="en-US" sz="3200" dirty="0" smtClean="0">
                <a:solidFill>
                  <a:srgbClr val="660066"/>
                </a:solidFill>
                <a:cs typeface="Arial" charset="0"/>
              </a:rPr>
              <a:t>every generation</a:t>
            </a:r>
          </a:p>
        </p:txBody>
      </p:sp>
      <p:pic>
        <p:nvPicPr>
          <p:cNvPr id="117763" name="Picture 2"/>
          <p:cNvPicPr>
            <a:picLocks noChangeAspect="1" noChangeArrowheads="1"/>
          </p:cNvPicPr>
          <p:nvPr/>
        </p:nvPicPr>
        <p:blipFill>
          <a:blip r:embed="rId3"/>
          <a:srcRect/>
          <a:stretch>
            <a:fillRect/>
          </a:stretch>
        </p:blipFill>
        <p:spPr bwMode="auto">
          <a:xfrm>
            <a:off x="1676400" y="1524000"/>
            <a:ext cx="5615498" cy="3265785"/>
          </a:xfrm>
          <a:prstGeom prst="rect">
            <a:avLst/>
          </a:prstGeom>
          <a:noFill/>
          <a:ln w="9525">
            <a:noFill/>
            <a:miter lim="800000"/>
            <a:headEnd/>
            <a:tailEnd/>
          </a:ln>
        </p:spPr>
      </p:pic>
      <p:sp>
        <p:nvSpPr>
          <p:cNvPr id="2" name="Right Arrow 1"/>
          <p:cNvSpPr/>
          <p:nvPr/>
        </p:nvSpPr>
        <p:spPr>
          <a:xfrm>
            <a:off x="304800" y="1371600"/>
            <a:ext cx="29972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152400" y="2895600"/>
            <a:ext cx="14859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152400" y="4038600"/>
            <a:ext cx="14859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Box 2"/>
          <p:cNvSpPr txBox="1">
            <a:spLocks noChangeArrowheads="1"/>
          </p:cNvSpPr>
          <p:nvPr/>
        </p:nvSpPr>
        <p:spPr bwMode="auto">
          <a:xfrm>
            <a:off x="457200" y="5334000"/>
            <a:ext cx="8229600" cy="685800"/>
          </a:xfrm>
          <a:prstGeom prst="rect">
            <a:avLst/>
          </a:prstGeom>
          <a:noFill/>
          <a:ln w="9525">
            <a:noFill/>
            <a:round/>
            <a:headEnd/>
            <a:tailEnd/>
          </a:ln>
          <a:effectLst/>
        </p:spPr>
        <p:txBody>
          <a:bodyPr/>
          <a:lstStyle/>
          <a:p>
            <a:pPr marL="457200" indent="-457200">
              <a:spcBef>
                <a:spcPts val="800"/>
              </a:spcBef>
              <a:buSzPct val="90000"/>
              <a:buFont typeface="Arial"/>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smtClean="0">
                <a:solidFill>
                  <a:srgbClr val="FFFFFF"/>
                </a:solidFill>
                <a:cs typeface="Arial" charset="0"/>
              </a:rPr>
              <a:t>Two people </a:t>
            </a:r>
            <a:r>
              <a:rPr lang="en-US" sz="3200" dirty="0" smtClean="0">
                <a:solidFill>
                  <a:srgbClr val="660066"/>
                </a:solidFill>
                <a:cs typeface="Arial" charset="0"/>
              </a:rPr>
              <a:t>with the trait </a:t>
            </a:r>
            <a:r>
              <a:rPr lang="en-US" sz="3200" dirty="0" smtClean="0">
                <a:solidFill>
                  <a:schemeClr val="bg1"/>
                </a:solidFill>
                <a:cs typeface="Arial" charset="0"/>
              </a:rPr>
              <a:t>can have a baby </a:t>
            </a:r>
            <a:r>
              <a:rPr lang="en-US" sz="3200" dirty="0" smtClean="0">
                <a:solidFill>
                  <a:srgbClr val="660066"/>
                </a:solidFill>
                <a:cs typeface="Arial" charset="0"/>
              </a:rPr>
              <a:t>without the trait</a:t>
            </a:r>
          </a:p>
        </p:txBody>
      </p:sp>
      <p:sp>
        <p:nvSpPr>
          <p:cNvPr id="9" name="Right Arrow 8"/>
          <p:cNvSpPr/>
          <p:nvPr/>
        </p:nvSpPr>
        <p:spPr>
          <a:xfrm flipH="1">
            <a:off x="5257800" y="1219200"/>
            <a:ext cx="1193800" cy="990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flipH="1">
            <a:off x="3505200" y="2514600"/>
            <a:ext cx="1193800" cy="990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2"/>
          <p:cNvSpPr txBox="1">
            <a:spLocks noChangeArrowheads="1"/>
          </p:cNvSpPr>
          <p:nvPr/>
        </p:nvSpPr>
        <p:spPr bwMode="auto">
          <a:xfrm>
            <a:off x="381000" y="6324600"/>
            <a:ext cx="8229600" cy="685800"/>
          </a:xfrm>
          <a:prstGeom prst="rect">
            <a:avLst/>
          </a:prstGeom>
          <a:noFill/>
          <a:ln w="9525">
            <a:noFill/>
            <a:round/>
            <a:headEnd/>
            <a:tailEnd/>
          </a:ln>
          <a:effectLst/>
        </p:spPr>
        <p:txBody>
          <a:bodyPr/>
          <a:lstStyle/>
          <a:p>
            <a:pPr marL="457200" indent="-457200">
              <a:spcBef>
                <a:spcPts val="800"/>
              </a:spcBef>
              <a:buSzPct val="90000"/>
              <a:buFont typeface="Arial"/>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smtClean="0">
                <a:solidFill>
                  <a:srgbClr val="FFFFFF"/>
                </a:solidFill>
                <a:cs typeface="Arial" charset="0"/>
              </a:rPr>
              <a:t>The trait affects </a:t>
            </a:r>
            <a:r>
              <a:rPr lang="en-US" sz="3200" dirty="0" smtClean="0">
                <a:solidFill>
                  <a:srgbClr val="660066"/>
                </a:solidFill>
                <a:cs typeface="Arial" charset="0"/>
              </a:rPr>
              <a:t>men and women </a:t>
            </a:r>
            <a:r>
              <a:rPr lang="en-US" sz="3200" dirty="0" smtClean="0">
                <a:solidFill>
                  <a:schemeClr val="bg1"/>
                </a:solidFill>
                <a:cs typeface="Arial" charset="0"/>
              </a:rPr>
              <a:t>equally</a:t>
            </a:r>
            <a:endParaRPr lang="en-US" sz="3200" dirty="0" smtClean="0">
              <a:solidFill>
                <a:srgbClr val="660066"/>
              </a:solidFill>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grpId="1" nodeType="clickEffect">
                                  <p:stCondLst>
                                    <p:cond delay="0"/>
                                  </p:stCondLst>
                                  <p:childTnLst>
                                    <p:animEffect transition="out" filter="wheel(1)">
                                      <p:cBhvr>
                                        <p:cTn id="35" dur="2000"/>
                                        <p:tgtEl>
                                          <p:spTgt spid="9"/>
                                        </p:tgtEl>
                                      </p:cBhvr>
                                    </p:animEffect>
                                    <p:set>
                                      <p:cBhvr>
                                        <p:cTn id="36" dur="1" fill="hold">
                                          <p:stCondLst>
                                            <p:cond delay="1999"/>
                                          </p:stCondLst>
                                        </p:cTn>
                                        <p:tgtEl>
                                          <p:spTgt spid="9"/>
                                        </p:tgtEl>
                                        <p:attrNameLst>
                                          <p:attrName>style.visibility</p:attrName>
                                        </p:attrNameLst>
                                      </p:cBhvr>
                                      <p:to>
                                        <p:strVal val="hidden"/>
                                      </p:to>
                                    </p:set>
                                  </p:childTnLst>
                                </p:cTn>
                              </p:par>
                              <p:par>
                                <p:cTn id="37" presetID="21" presetClass="exit" presetSubtype="1" fill="hold" grpId="1" nodeType="withEffect">
                                  <p:stCondLst>
                                    <p:cond delay="0"/>
                                  </p:stCondLst>
                                  <p:childTnLst>
                                    <p:animEffect transition="out" filter="wheel(1)">
                                      <p:cBhvr>
                                        <p:cTn id="38" dur="2000"/>
                                        <p:tgtEl>
                                          <p:spTgt spid="10"/>
                                        </p:tgtEl>
                                      </p:cBhvr>
                                    </p:animEffect>
                                    <p:set>
                                      <p:cBhvr>
                                        <p:cTn id="39" dur="1" fill="hold">
                                          <p:stCondLst>
                                            <p:cond delay="19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P spid="2" grpId="0" animBg="1"/>
      <p:bldP spid="2" grpId="1" animBg="1"/>
      <p:bldP spid="6" grpId="0" animBg="1"/>
      <p:bldP spid="6" grpId="1" animBg="1"/>
      <p:bldP spid="7" grpId="0" animBg="1"/>
      <p:bldP spid="7" grpId="1" animBg="1"/>
      <p:bldP spid="8" grpId="0"/>
      <p:bldP spid="9" grpId="0" animBg="1"/>
      <p:bldP spid="9" grpId="1" animBg="1"/>
      <p:bldP spid="10" grpId="0" animBg="1"/>
      <p:bldP spid="10" grpId="1" animBg="1"/>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457200" y="0"/>
            <a:ext cx="8229600" cy="1143000"/>
          </a:xfrm>
          <a:prstGeom prst="rect">
            <a:avLst/>
          </a:prstGeom>
          <a:noFill/>
          <a:ln w="9525">
            <a:noFill/>
            <a:round/>
            <a:headEnd/>
            <a:tailEnd/>
          </a:ln>
          <a:effectLst/>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solidFill>
                  <a:srgbClr val="FFFFFF"/>
                </a:solidFill>
                <a:effectLst>
                  <a:outerShdw blurRad="38100" dist="38100" dir="2700000" algn="tl">
                    <a:srgbClr val="000000"/>
                  </a:outerShdw>
                </a:effectLst>
                <a:latin typeface="Calibri" pitchFamily="34" charset="0"/>
              </a:rPr>
              <a:t>A recessive trait- albinism</a:t>
            </a:r>
          </a:p>
        </p:txBody>
      </p:sp>
      <p:sp>
        <p:nvSpPr>
          <p:cNvPr id="119810" name="Text Box 2"/>
          <p:cNvSpPr txBox="1">
            <a:spLocks noChangeArrowheads="1"/>
          </p:cNvSpPr>
          <p:nvPr/>
        </p:nvSpPr>
        <p:spPr bwMode="auto">
          <a:xfrm>
            <a:off x="304800" y="5257800"/>
            <a:ext cx="8153400" cy="1600200"/>
          </a:xfrm>
          <a:prstGeom prst="rect">
            <a:avLst/>
          </a:prstGeom>
          <a:noFill/>
          <a:ln w="9525">
            <a:noFill/>
            <a:miter lim="800000"/>
            <a:headEnd/>
            <a:tailEnd/>
          </a:ln>
        </p:spPr>
        <p:txBody>
          <a:bodyPr/>
          <a:lstStyle/>
          <a:p>
            <a:pPr marL="339725" indent="-339725">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dirty="0">
                <a:solidFill>
                  <a:srgbClr val="FFFFFF"/>
                </a:solidFill>
                <a:cs typeface="Arial" charset="0"/>
              </a:rPr>
              <a:t>An albino person completely lacks pigment in their skin, eyes, and hair</a:t>
            </a:r>
          </a:p>
          <a:p>
            <a:pPr marL="339725" indent="-339725">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dirty="0">
                <a:solidFill>
                  <a:srgbClr val="FFFFFF"/>
                </a:solidFill>
                <a:cs typeface="Arial" charset="0"/>
              </a:rPr>
              <a:t>Their bodies can’t make melanin- the protein that gives us color.</a:t>
            </a:r>
          </a:p>
        </p:txBody>
      </p:sp>
      <p:sp>
        <p:nvSpPr>
          <p:cNvPr id="119814" name="AutoShape 6" descr="1382189_10201478685960852_1371048483_n"/>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119816" name="Picture 8"/>
          <p:cNvPicPr>
            <a:picLocks noChangeAspect="1" noChangeArrowheads="1"/>
          </p:cNvPicPr>
          <p:nvPr/>
        </p:nvPicPr>
        <p:blipFill>
          <a:blip r:embed="rId3"/>
          <a:srcRect/>
          <a:stretch>
            <a:fillRect/>
          </a:stretch>
        </p:blipFill>
        <p:spPr bwMode="auto">
          <a:xfrm>
            <a:off x="6221185" y="973025"/>
            <a:ext cx="2797629" cy="3390642"/>
          </a:xfrm>
          <a:prstGeom prst="rect">
            <a:avLst/>
          </a:prstGeom>
          <a:noFill/>
        </p:spPr>
      </p:pic>
      <p:sp>
        <p:nvSpPr>
          <p:cNvPr id="17412" name="Text Box 4"/>
          <p:cNvSpPr txBox="1">
            <a:spLocks noChangeArrowheads="1"/>
          </p:cNvSpPr>
          <p:nvPr/>
        </p:nvSpPr>
        <p:spPr bwMode="auto">
          <a:xfrm>
            <a:off x="6221185" y="4450172"/>
            <a:ext cx="3124200" cy="396875"/>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FFFF"/>
                </a:solidFill>
                <a:ea typeface="ＭＳ Ｐゴシック"/>
                <a:cs typeface="ＭＳ Ｐゴシック"/>
              </a:rPr>
              <a:t>My aunt and my uncle!</a:t>
            </a:r>
          </a:p>
        </p:txBody>
      </p:sp>
      <p:pic>
        <p:nvPicPr>
          <p:cNvPr id="119819" name="Picture 11" descr="03"/>
          <p:cNvPicPr>
            <a:picLocks noChangeAspect="1" noChangeArrowheads="1"/>
          </p:cNvPicPr>
          <p:nvPr/>
        </p:nvPicPr>
        <p:blipFill>
          <a:blip r:embed="rId4"/>
          <a:srcRect/>
          <a:stretch>
            <a:fillRect/>
          </a:stretch>
        </p:blipFill>
        <p:spPr bwMode="auto">
          <a:xfrm>
            <a:off x="96912" y="994752"/>
            <a:ext cx="2621796" cy="3382962"/>
          </a:xfrm>
          <a:prstGeom prst="rect">
            <a:avLst/>
          </a:prstGeom>
          <a:noFill/>
        </p:spPr>
      </p:pic>
      <p:sp>
        <p:nvSpPr>
          <p:cNvPr id="2" name="Text Box 4"/>
          <p:cNvSpPr txBox="1">
            <a:spLocks noChangeArrowheads="1"/>
          </p:cNvSpPr>
          <p:nvPr/>
        </p:nvSpPr>
        <p:spPr bwMode="auto">
          <a:xfrm>
            <a:off x="318018" y="4363667"/>
            <a:ext cx="4495800" cy="710067"/>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FFFF"/>
                </a:solidFill>
                <a:ea typeface="ＭＳ Ｐゴシック"/>
                <a:cs typeface="ＭＳ Ｐゴシック"/>
              </a:rPr>
              <a:t>Connie Chiu, </a:t>
            </a:r>
            <a:endParaRPr lang="en-US" sz="2000" dirty="0" smtClean="0">
              <a:solidFill>
                <a:srgbClr val="FFFFFF"/>
              </a:solidFill>
              <a:ea typeface="ＭＳ Ｐゴシック"/>
              <a:cs typeface="ＭＳ Ｐゴシック"/>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FFFFFF"/>
                </a:solidFill>
                <a:ea typeface="ＭＳ Ｐゴシック"/>
                <a:cs typeface="ＭＳ Ｐゴシック"/>
              </a:rPr>
              <a:t>an </a:t>
            </a:r>
            <a:r>
              <a:rPr lang="en-US" sz="2000" dirty="0">
                <a:solidFill>
                  <a:srgbClr val="FFFFFF"/>
                </a:solidFill>
                <a:ea typeface="ＭＳ Ｐゴシック"/>
                <a:cs typeface="ＭＳ Ｐゴシック"/>
              </a:rPr>
              <a:t>albino </a:t>
            </a:r>
            <a:r>
              <a:rPr lang="en-US" sz="2000" dirty="0" smtClean="0">
                <a:solidFill>
                  <a:srgbClr val="FFFFFF"/>
                </a:solidFill>
                <a:ea typeface="ＭＳ Ｐゴシック"/>
                <a:cs typeface="ＭＳ Ｐゴシック"/>
              </a:rPr>
              <a:t>model</a:t>
            </a:r>
            <a:endParaRPr lang="en-US" sz="2000" dirty="0">
              <a:solidFill>
                <a:srgbClr val="FFFFFF"/>
              </a:solidFill>
              <a:ea typeface="ＭＳ Ｐゴシック"/>
              <a:cs typeface="ＭＳ Ｐゴシック"/>
            </a:endParaRPr>
          </a:p>
        </p:txBody>
      </p:sp>
      <p:pic>
        <p:nvPicPr>
          <p:cNvPr id="2050" name="Picture 2" descr="http://i.dailymail.co.uk/i/pix/2011/05/16/article-1387468-0C156FBA00000578-128_468x4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023779"/>
            <a:ext cx="3200400" cy="32140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p:cNvSpPr txBox="1">
            <a:spLocks noChangeArrowheads="1"/>
          </p:cNvSpPr>
          <p:nvPr/>
        </p:nvSpPr>
        <p:spPr bwMode="auto">
          <a:xfrm>
            <a:off x="2996293" y="4262790"/>
            <a:ext cx="3124200" cy="710067"/>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FFFFFF"/>
                </a:solidFill>
                <a:ea typeface="ＭＳ Ｐゴシック"/>
                <a:cs typeface="ＭＳ Ｐゴシック"/>
              </a:rPr>
              <a:t>An African American family with an albino child</a:t>
            </a:r>
            <a:endParaRPr lang="en-US" sz="2000" dirty="0">
              <a:solidFill>
                <a:srgbClr val="FFFFFF"/>
              </a:solidFill>
              <a:ea typeface="ＭＳ Ｐゴシック"/>
              <a:cs typeface="ＭＳ Ｐゴシック"/>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additive="repl">
                                        <p:cTn id="6" dur="1" fill="hold">
                                          <p:stCondLst>
                                            <p:cond delay="0"/>
                                          </p:stCondLst>
                                        </p:cTn>
                                        <p:tgtEl>
                                          <p:spTgt spid="17412">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457200" y="152400"/>
            <a:ext cx="8229600" cy="1143000"/>
          </a:xfrm>
          <a:prstGeom prst="rect">
            <a:avLst/>
          </a:prstGeom>
          <a:noFill/>
          <a:ln w="9525">
            <a:noFill/>
            <a:round/>
            <a:headEnd/>
            <a:tailEnd/>
          </a:ln>
          <a:effectLst/>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dirty="0" smtClean="0">
                <a:solidFill>
                  <a:srgbClr val="FFFFFF"/>
                </a:solidFill>
                <a:latin typeface="Calibri" pitchFamily="34" charset="0"/>
              </a:rPr>
              <a:t>Albinism can affect many animals, not only people.</a:t>
            </a:r>
            <a:endParaRPr lang="en-US" sz="4400" dirty="0">
              <a:solidFill>
                <a:srgbClr val="FFFFFF"/>
              </a:solidFill>
              <a:latin typeface="Calibri" pitchFamily="34" charset="0"/>
            </a:endParaRPr>
          </a:p>
        </p:txBody>
      </p:sp>
      <p:sp>
        <p:nvSpPr>
          <p:cNvPr id="119814" name="AutoShape 6" descr="1382189_10201478685960852_1371048483_n"/>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1026" name="Picture 2" descr="1-albino-animals"/>
          <p:cNvPicPr>
            <a:picLocks noChangeAspect="1" noChangeArrowheads="1"/>
          </p:cNvPicPr>
          <p:nvPr/>
        </p:nvPicPr>
        <p:blipFill rotWithShape="1">
          <a:blip r:embed="rId3">
            <a:extLst>
              <a:ext uri="{28A0092B-C50C-407E-A947-70E740481C1C}">
                <a14:useLocalDpi xmlns:a14="http://schemas.microsoft.com/office/drawing/2010/main" val="0"/>
              </a:ext>
            </a:extLst>
          </a:blip>
          <a:srcRect t="10899" b="10627"/>
          <a:stretch/>
        </p:blipFill>
        <p:spPr bwMode="auto">
          <a:xfrm>
            <a:off x="12427" y="1400200"/>
            <a:ext cx="3966229" cy="18423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albino-animals"/>
          <p:cNvPicPr>
            <a:picLocks noChangeAspect="1" noChangeArrowheads="1"/>
          </p:cNvPicPr>
          <p:nvPr/>
        </p:nvPicPr>
        <p:blipFill rotWithShape="1">
          <a:blip r:embed="rId4">
            <a:extLst>
              <a:ext uri="{28A0092B-C50C-407E-A947-70E740481C1C}">
                <a14:useLocalDpi xmlns:a14="http://schemas.microsoft.com/office/drawing/2010/main" val="0"/>
              </a:ext>
            </a:extLst>
          </a:blip>
          <a:srcRect l="20165" t="27460" r="47577" b="16581"/>
          <a:stretch/>
        </p:blipFill>
        <p:spPr bwMode="auto">
          <a:xfrm>
            <a:off x="2179802" y="3060959"/>
            <a:ext cx="19050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albino-anim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 y="3060959"/>
            <a:ext cx="2438613" cy="24325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10-albino-animals"/>
          <p:cNvPicPr>
            <a:picLocks noChangeAspect="1" noChangeArrowheads="1"/>
          </p:cNvPicPr>
          <p:nvPr/>
        </p:nvPicPr>
        <p:blipFill rotWithShape="1">
          <a:blip r:embed="rId6">
            <a:extLst>
              <a:ext uri="{28A0092B-C50C-407E-A947-70E740481C1C}">
                <a14:useLocalDpi xmlns:a14="http://schemas.microsoft.com/office/drawing/2010/main" val="0"/>
              </a:ext>
            </a:extLst>
          </a:blip>
          <a:srcRect l="28717" t="8198" r="11042"/>
          <a:stretch/>
        </p:blipFill>
        <p:spPr bwMode="auto">
          <a:xfrm>
            <a:off x="6675736" y="1286933"/>
            <a:ext cx="2442864" cy="285931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14-albino-animals"/>
          <p:cNvPicPr>
            <a:picLocks noChangeAspect="1" noChangeArrowheads="1"/>
          </p:cNvPicPr>
          <p:nvPr/>
        </p:nvPicPr>
        <p:blipFill rotWithShape="1">
          <a:blip r:embed="rId7">
            <a:extLst>
              <a:ext uri="{28A0092B-C50C-407E-A947-70E740481C1C}">
                <a14:useLocalDpi xmlns:a14="http://schemas.microsoft.com/office/drawing/2010/main" val="0"/>
              </a:ext>
            </a:extLst>
          </a:blip>
          <a:srcRect l="36044" t="36593" r="20608" b="9072"/>
          <a:stretch/>
        </p:blipFill>
        <p:spPr bwMode="auto">
          <a:xfrm>
            <a:off x="1592002" y="4847555"/>
            <a:ext cx="2559807" cy="200293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2" descr="30-albino-anima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8" name="Picture 24" descr="30-albino-animals"/>
          <p:cNvPicPr>
            <a:picLocks noChangeAspect="1" noChangeArrowheads="1"/>
          </p:cNvPicPr>
          <p:nvPr/>
        </p:nvPicPr>
        <p:blipFill rotWithShape="1">
          <a:blip r:embed="rId8">
            <a:extLst>
              <a:ext uri="{28A0092B-C50C-407E-A947-70E740481C1C}">
                <a14:useLocalDpi xmlns:a14="http://schemas.microsoft.com/office/drawing/2010/main" val="0"/>
              </a:ext>
            </a:extLst>
          </a:blip>
          <a:srcRect t="10634" r="3727"/>
          <a:stretch/>
        </p:blipFill>
        <p:spPr bwMode="auto">
          <a:xfrm>
            <a:off x="3966477" y="3011522"/>
            <a:ext cx="2758107" cy="201927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31-albino-animals"/>
          <p:cNvPicPr>
            <a:picLocks noChangeAspect="1" noChangeArrowheads="1"/>
          </p:cNvPicPr>
          <p:nvPr/>
        </p:nvPicPr>
        <p:blipFill rotWithShape="1">
          <a:blip r:embed="rId9">
            <a:extLst>
              <a:ext uri="{28A0092B-C50C-407E-A947-70E740481C1C}">
                <a14:useLocalDpi xmlns:a14="http://schemas.microsoft.com/office/drawing/2010/main" val="0"/>
              </a:ext>
            </a:extLst>
          </a:blip>
          <a:srcRect l="13792" t="17505" r="12208" b="26494"/>
          <a:stretch/>
        </p:blipFill>
        <p:spPr bwMode="auto">
          <a:xfrm>
            <a:off x="3935831" y="1448858"/>
            <a:ext cx="28194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17-albino-animals"/>
          <p:cNvPicPr>
            <a:picLocks noChangeAspect="1" noChangeArrowheads="1"/>
          </p:cNvPicPr>
          <p:nvPr/>
        </p:nvPicPr>
        <p:blipFill rotWithShape="1">
          <a:blip r:embed="rId10">
            <a:extLst>
              <a:ext uri="{28A0092B-C50C-407E-A947-70E740481C1C}">
                <a14:useLocalDpi xmlns:a14="http://schemas.microsoft.com/office/drawing/2010/main" val="0"/>
              </a:ext>
            </a:extLst>
          </a:blip>
          <a:srcRect t="2063" r="15120"/>
          <a:stretch/>
        </p:blipFill>
        <p:spPr bwMode="auto">
          <a:xfrm>
            <a:off x="6530830" y="3926417"/>
            <a:ext cx="2613170" cy="226137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Resultado de imagen para albino fis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31" y="5378431"/>
            <a:ext cx="1639333" cy="14795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6-albino-animals"/>
          <p:cNvPicPr>
            <a:picLocks noChangeAspect="1" noChangeArrowheads="1"/>
          </p:cNvPicPr>
          <p:nvPr/>
        </p:nvPicPr>
        <p:blipFill rotWithShape="1">
          <a:blip r:embed="rId12">
            <a:extLst>
              <a:ext uri="{28A0092B-C50C-407E-A947-70E740481C1C}">
                <a14:useLocalDpi xmlns:a14="http://schemas.microsoft.com/office/drawing/2010/main" val="0"/>
              </a:ext>
            </a:extLst>
          </a:blip>
          <a:srcRect l="17591" t="4405" r="14939" b="25007"/>
          <a:stretch/>
        </p:blipFill>
        <p:spPr bwMode="auto">
          <a:xfrm>
            <a:off x="4137423" y="5030799"/>
            <a:ext cx="2596686" cy="1808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60058"/>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1857" name="Text Box 1"/>
          <p:cNvSpPr txBox="1">
            <a:spLocks noChangeArrowheads="1"/>
          </p:cNvSpPr>
          <p:nvPr/>
        </p:nvSpPr>
        <p:spPr bwMode="auto">
          <a:xfrm>
            <a:off x="0" y="228600"/>
            <a:ext cx="8991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Arial" charset="0"/>
              </a:rPr>
              <a:t>How likely is a child to get a RECESSIVE trait or to be a CARRIER if their parents are both heterozygotes?</a:t>
            </a:r>
          </a:p>
        </p:txBody>
      </p:sp>
      <p:sp>
        <p:nvSpPr>
          <p:cNvPr id="71682"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a:solidFill>
                  <a:srgbClr val="FFFFFF"/>
                </a:solidFill>
                <a:effectLst>
                  <a:outerShdw blurRad="38100" dist="38100" dir="2700000" algn="tl">
                    <a:srgbClr val="000000"/>
                  </a:outerShdw>
                </a:effectLst>
                <a:latin typeface="+mn-lt"/>
              </a:rPr>
              <a:t> </a:t>
            </a:r>
          </a:p>
        </p:txBody>
      </p:sp>
      <p:pic>
        <p:nvPicPr>
          <p:cNvPr id="121859" name="Picture 5"/>
          <p:cNvPicPr>
            <a:picLocks noChangeAspect="1" noChangeArrowheads="1"/>
          </p:cNvPicPr>
          <p:nvPr/>
        </p:nvPicPr>
        <p:blipFill>
          <a:blip r:embed="rId3"/>
          <a:srcRect/>
          <a:stretch>
            <a:fillRect/>
          </a:stretch>
        </p:blipFill>
        <p:spPr bwMode="auto">
          <a:xfrm>
            <a:off x="762000" y="1600200"/>
            <a:ext cx="5191125" cy="5143500"/>
          </a:xfrm>
          <a:prstGeom prst="rect">
            <a:avLst/>
          </a:prstGeom>
          <a:noFill/>
          <a:ln w="9525">
            <a:noFill/>
            <a:miter lim="800000"/>
            <a:headEnd/>
            <a:tailEnd/>
          </a:ln>
        </p:spPr>
      </p:pic>
      <p:sp>
        <p:nvSpPr>
          <p:cNvPr id="9" name="TextBox 8"/>
          <p:cNvSpPr txBox="1">
            <a:spLocks noChangeArrowheads="1"/>
          </p:cNvSpPr>
          <p:nvPr/>
        </p:nvSpPr>
        <p:spPr bwMode="auto">
          <a:xfrm>
            <a:off x="2209800" y="2590800"/>
            <a:ext cx="1066800" cy="641350"/>
          </a:xfrm>
          <a:prstGeom prst="rect">
            <a:avLst/>
          </a:prstGeom>
          <a:noFill/>
          <a:ln w="9525">
            <a:noFill/>
            <a:miter lim="800000"/>
            <a:headEnd/>
            <a:tailEnd/>
          </a:ln>
        </p:spPr>
        <p:txBody>
          <a:bodyPr>
            <a:spAutoFit/>
          </a:bodyPr>
          <a:lstStyle/>
          <a:p>
            <a:r>
              <a:rPr lang="en-US" sz="3600" b="1" dirty="0">
                <a:solidFill>
                  <a:srgbClr val="7030A0"/>
                </a:solidFill>
                <a:latin typeface="Times New Roman" pitchFamily="18" charset="0"/>
                <a:cs typeface="Times New Roman" pitchFamily="18" charset="0"/>
              </a:rPr>
              <a:t>FF</a:t>
            </a:r>
          </a:p>
        </p:txBody>
      </p:sp>
      <p:sp>
        <p:nvSpPr>
          <p:cNvPr id="10" name="TextBox 9"/>
          <p:cNvSpPr txBox="1">
            <a:spLocks noChangeArrowheads="1"/>
          </p:cNvSpPr>
          <p:nvPr/>
        </p:nvSpPr>
        <p:spPr bwMode="auto">
          <a:xfrm>
            <a:off x="4343400" y="2514600"/>
            <a:ext cx="10668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Ff</a:t>
            </a:r>
          </a:p>
        </p:txBody>
      </p:sp>
      <p:sp>
        <p:nvSpPr>
          <p:cNvPr id="11" name="TextBox 10"/>
          <p:cNvSpPr txBox="1">
            <a:spLocks noChangeArrowheads="1"/>
          </p:cNvSpPr>
          <p:nvPr/>
        </p:nvSpPr>
        <p:spPr bwMode="auto">
          <a:xfrm>
            <a:off x="2209800" y="4648200"/>
            <a:ext cx="10668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Ff</a:t>
            </a:r>
          </a:p>
        </p:txBody>
      </p:sp>
      <p:sp>
        <p:nvSpPr>
          <p:cNvPr id="12" name="TextBox 11"/>
          <p:cNvSpPr txBox="1">
            <a:spLocks noChangeArrowheads="1"/>
          </p:cNvSpPr>
          <p:nvPr/>
        </p:nvSpPr>
        <p:spPr bwMode="auto">
          <a:xfrm>
            <a:off x="4495800" y="4648200"/>
            <a:ext cx="10668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ff</a:t>
            </a:r>
          </a:p>
        </p:txBody>
      </p:sp>
      <p:sp>
        <p:nvSpPr>
          <p:cNvPr id="121864" name="TextBox 13"/>
          <p:cNvSpPr txBox="1">
            <a:spLocks noChangeArrowheads="1"/>
          </p:cNvSpPr>
          <p:nvPr/>
        </p:nvSpPr>
        <p:spPr bwMode="auto">
          <a:xfrm>
            <a:off x="5943600" y="1447800"/>
            <a:ext cx="3200400" cy="2103438"/>
          </a:xfrm>
          <a:prstGeom prst="rect">
            <a:avLst/>
          </a:prstGeom>
          <a:noFill/>
          <a:ln w="9525">
            <a:noFill/>
            <a:miter lim="800000"/>
            <a:headEnd/>
            <a:tailEnd/>
          </a:ln>
        </p:spPr>
        <p:txBody>
          <a:bodyPr>
            <a:spAutoFit/>
          </a:bodyPr>
          <a:lstStyle/>
          <a:p>
            <a:r>
              <a:rPr lang="en-US" sz="3200">
                <a:latin typeface="Comic Sans MS" pitchFamily="66" charset="0"/>
                <a:cs typeface="Times New Roman" pitchFamily="18" charset="0"/>
              </a:rPr>
              <a:t>chance of showing the trait:</a:t>
            </a:r>
          </a:p>
          <a:p>
            <a:endParaRPr lang="en-US">
              <a:latin typeface="Calibri" pitchFamily="34" charset="0"/>
            </a:endParaRPr>
          </a:p>
          <a:p>
            <a:endParaRPr lang="en-US">
              <a:latin typeface="Calibri" pitchFamily="34" charset="0"/>
            </a:endParaRPr>
          </a:p>
        </p:txBody>
      </p:sp>
      <p:sp>
        <p:nvSpPr>
          <p:cNvPr id="15" name="TextBox 14"/>
          <p:cNvSpPr txBox="1">
            <a:spLocks noChangeArrowheads="1"/>
          </p:cNvSpPr>
          <p:nvPr/>
        </p:nvSpPr>
        <p:spPr bwMode="auto">
          <a:xfrm>
            <a:off x="6705600" y="2895600"/>
            <a:ext cx="2438400" cy="1311275"/>
          </a:xfrm>
          <a:prstGeom prst="rect">
            <a:avLst/>
          </a:prstGeom>
          <a:noFill/>
          <a:ln w="9525">
            <a:noFill/>
            <a:miter lim="800000"/>
            <a:headEnd/>
            <a:tailEnd/>
          </a:ln>
        </p:spPr>
        <p:txBody>
          <a:bodyPr>
            <a:spAutoFit/>
          </a:bodyPr>
          <a:lstStyle/>
          <a:p>
            <a:r>
              <a:rPr lang="en-US" sz="4000" b="1">
                <a:solidFill>
                  <a:srgbClr val="7030A0"/>
                </a:solidFill>
                <a:latin typeface="Times New Roman" pitchFamily="18" charset="0"/>
                <a:cs typeface="Times New Roman" pitchFamily="18" charset="0"/>
              </a:rPr>
              <a:t>¼  or 25%</a:t>
            </a:r>
          </a:p>
        </p:txBody>
      </p:sp>
      <p:sp>
        <p:nvSpPr>
          <p:cNvPr id="121866" name="TextBox 15"/>
          <p:cNvSpPr txBox="1">
            <a:spLocks noChangeArrowheads="1"/>
          </p:cNvSpPr>
          <p:nvPr/>
        </p:nvSpPr>
        <p:spPr bwMode="auto">
          <a:xfrm>
            <a:off x="5867400" y="4114800"/>
            <a:ext cx="3276600" cy="1616075"/>
          </a:xfrm>
          <a:prstGeom prst="rect">
            <a:avLst/>
          </a:prstGeom>
          <a:noFill/>
          <a:ln w="9525">
            <a:noFill/>
            <a:miter lim="800000"/>
            <a:headEnd/>
            <a:tailEnd/>
          </a:ln>
        </p:spPr>
        <p:txBody>
          <a:bodyPr>
            <a:spAutoFit/>
          </a:bodyPr>
          <a:lstStyle/>
          <a:p>
            <a:r>
              <a:rPr lang="en-US" sz="3200">
                <a:latin typeface="Comic Sans MS" pitchFamily="66" charset="0"/>
                <a:cs typeface="Times New Roman" pitchFamily="18" charset="0"/>
              </a:rPr>
              <a:t>chance of being a carrier:</a:t>
            </a:r>
          </a:p>
          <a:p>
            <a:endParaRPr lang="en-US">
              <a:latin typeface="Calibri" pitchFamily="34" charset="0"/>
            </a:endParaRPr>
          </a:p>
          <a:p>
            <a:endParaRPr lang="en-US">
              <a:latin typeface="Calibri" pitchFamily="34" charset="0"/>
            </a:endParaRPr>
          </a:p>
        </p:txBody>
      </p:sp>
      <p:sp>
        <p:nvSpPr>
          <p:cNvPr id="17" name="TextBox 16"/>
          <p:cNvSpPr txBox="1">
            <a:spLocks noChangeArrowheads="1"/>
          </p:cNvSpPr>
          <p:nvPr/>
        </p:nvSpPr>
        <p:spPr bwMode="auto">
          <a:xfrm>
            <a:off x="6705600" y="5181600"/>
            <a:ext cx="2438400" cy="1311275"/>
          </a:xfrm>
          <a:prstGeom prst="rect">
            <a:avLst/>
          </a:prstGeom>
          <a:noFill/>
          <a:ln w="9525">
            <a:noFill/>
            <a:miter lim="800000"/>
            <a:headEnd/>
            <a:tailEnd/>
          </a:ln>
        </p:spPr>
        <p:txBody>
          <a:bodyPr>
            <a:spAutoFit/>
          </a:bodyPr>
          <a:lstStyle/>
          <a:p>
            <a:r>
              <a:rPr lang="en-US" sz="4000" b="1">
                <a:solidFill>
                  <a:srgbClr val="7030A0"/>
                </a:solidFill>
                <a:latin typeface="Times New Roman" pitchFamily="18" charset="0"/>
                <a:cs typeface="Times New Roman" pitchFamily="18" charset="0"/>
              </a:rPr>
              <a:t>½  or 50%</a:t>
            </a:r>
          </a:p>
        </p:txBody>
      </p:sp>
      <p:pic>
        <p:nvPicPr>
          <p:cNvPr id="13" name="Picture 11" descr="03"/>
          <p:cNvPicPr>
            <a:picLocks noChangeAspect="1" noChangeArrowheads="1"/>
          </p:cNvPicPr>
          <p:nvPr/>
        </p:nvPicPr>
        <p:blipFill>
          <a:blip r:embed="rId4"/>
          <a:srcRect/>
          <a:stretch>
            <a:fillRect/>
          </a:stretch>
        </p:blipFill>
        <p:spPr bwMode="auto">
          <a:xfrm>
            <a:off x="4190999" y="5181600"/>
            <a:ext cx="1218063" cy="1571694"/>
          </a:xfrm>
          <a:prstGeom prst="rect">
            <a:avLst/>
          </a:prstGeom>
          <a:noFill/>
        </p:spPr>
      </p:pic>
      <p:pic>
        <p:nvPicPr>
          <p:cNvPr id="1026" name="Picture 2" descr="http://www.nepalmountainnews.com/cms/wp-content/uploads/2015/01/perenna-kei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3155950"/>
            <a:ext cx="1449401" cy="13614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allchinesewomen.com/images/chinese_brides_0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0803" y="3017502"/>
            <a:ext cx="990600" cy="15786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dn.c.photoshelter.com/img-get/I0000R1xk1CLewF4/s/850/850/20081116-china-14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5409" y="5103053"/>
            <a:ext cx="979488" cy="1468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0" y="76200"/>
            <a:ext cx="8991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5400" b="1" dirty="0">
                <a:solidFill>
                  <a:srgbClr val="FFFFFF"/>
                </a:solidFill>
                <a:cs typeface="Arial" charset="0"/>
              </a:rPr>
              <a:t>A </a:t>
            </a:r>
            <a:r>
              <a:rPr lang="en-US" sz="5400" b="1" dirty="0" smtClean="0">
                <a:solidFill>
                  <a:srgbClr val="FFFFFF"/>
                </a:solidFill>
                <a:cs typeface="Arial" charset="0"/>
              </a:rPr>
              <a:t>recessive pedigree</a:t>
            </a:r>
            <a:r>
              <a:rPr lang="en-US" sz="5400" b="1" dirty="0">
                <a:solidFill>
                  <a:srgbClr val="FFFFFF"/>
                </a:solidFill>
                <a:cs typeface="Arial" charset="0"/>
              </a:rPr>
              <a:t>. NOTICE!</a:t>
            </a:r>
          </a:p>
        </p:txBody>
      </p:sp>
      <p:sp>
        <p:nvSpPr>
          <p:cNvPr id="71682"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a:solidFill>
                  <a:srgbClr val="FFFFFF"/>
                </a:solidFill>
                <a:effectLst>
                  <a:outerShdw blurRad="38100" dist="38100" dir="2700000" algn="tl">
                    <a:srgbClr val="000000"/>
                  </a:outerShdw>
                </a:effectLst>
                <a:latin typeface="+mn-lt"/>
              </a:rPr>
              <a:t> </a:t>
            </a:r>
          </a:p>
        </p:txBody>
      </p:sp>
      <p:sp>
        <p:nvSpPr>
          <p:cNvPr id="5" name="Text Box 2"/>
          <p:cNvSpPr txBox="1">
            <a:spLocks noChangeArrowheads="1"/>
          </p:cNvSpPr>
          <p:nvPr/>
        </p:nvSpPr>
        <p:spPr bwMode="auto">
          <a:xfrm>
            <a:off x="0" y="4800600"/>
            <a:ext cx="9144000" cy="685800"/>
          </a:xfrm>
          <a:prstGeom prst="rect">
            <a:avLst/>
          </a:prstGeom>
          <a:noFill/>
          <a:ln w="9525">
            <a:noFill/>
            <a:round/>
            <a:headEnd/>
            <a:tailEnd/>
          </a:ln>
          <a:effectLst/>
        </p:spPr>
        <p:txBody>
          <a:bodyPr/>
          <a:lstStyle/>
          <a:p>
            <a:pPr marL="457200" indent="-457200">
              <a:spcBef>
                <a:spcPts val="800"/>
              </a:spcBef>
              <a:buSzPct val="90000"/>
              <a:buFont typeface="Arial"/>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smtClean="0">
                <a:solidFill>
                  <a:srgbClr val="FFFFFF"/>
                </a:solidFill>
                <a:cs typeface="Arial" charset="0"/>
              </a:rPr>
              <a:t>Can </a:t>
            </a:r>
            <a:r>
              <a:rPr lang="en-US" sz="3200" dirty="0" smtClean="0">
                <a:solidFill>
                  <a:srgbClr val="660066"/>
                </a:solidFill>
                <a:cs typeface="Arial" charset="0"/>
              </a:rPr>
              <a:t>skip generations </a:t>
            </a:r>
            <a:r>
              <a:rPr lang="en-US" sz="3200" dirty="0" smtClean="0">
                <a:solidFill>
                  <a:srgbClr val="FFFFFF"/>
                </a:solidFill>
                <a:cs typeface="Arial" charset="0"/>
              </a:rPr>
              <a:t>or appear </a:t>
            </a:r>
            <a:r>
              <a:rPr lang="en-US" sz="3200" dirty="0" smtClean="0">
                <a:solidFill>
                  <a:srgbClr val="660066"/>
                </a:solidFill>
                <a:cs typeface="Arial" charset="0"/>
              </a:rPr>
              <a:t>out of nowhere</a:t>
            </a:r>
          </a:p>
        </p:txBody>
      </p:sp>
      <p:sp>
        <p:nvSpPr>
          <p:cNvPr id="6" name="Text Box 2"/>
          <p:cNvSpPr txBox="1">
            <a:spLocks noChangeArrowheads="1"/>
          </p:cNvSpPr>
          <p:nvPr/>
        </p:nvSpPr>
        <p:spPr bwMode="auto">
          <a:xfrm>
            <a:off x="0" y="5334000"/>
            <a:ext cx="9144000" cy="685800"/>
          </a:xfrm>
          <a:prstGeom prst="rect">
            <a:avLst/>
          </a:prstGeom>
          <a:noFill/>
          <a:ln w="9525">
            <a:noFill/>
            <a:round/>
            <a:headEnd/>
            <a:tailEnd/>
          </a:ln>
          <a:effectLst/>
        </p:spPr>
        <p:txBody>
          <a:bodyPr/>
          <a:lstStyle/>
          <a:p>
            <a:pPr marL="457200" indent="-457200">
              <a:spcBef>
                <a:spcPts val="800"/>
              </a:spcBef>
              <a:buSzPct val="90000"/>
              <a:buFont typeface="Arial"/>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smtClean="0">
                <a:solidFill>
                  <a:srgbClr val="FFFFFF"/>
                </a:solidFill>
                <a:cs typeface="Arial" charset="0"/>
              </a:rPr>
              <a:t>The pedigree may </a:t>
            </a:r>
            <a:r>
              <a:rPr lang="en-US" sz="3200" dirty="0" smtClean="0">
                <a:solidFill>
                  <a:srgbClr val="660066"/>
                </a:solidFill>
                <a:cs typeface="Arial" charset="0"/>
              </a:rPr>
              <a:t>show carriers </a:t>
            </a:r>
            <a:r>
              <a:rPr lang="en-US" sz="3200" dirty="0" smtClean="0">
                <a:solidFill>
                  <a:srgbClr val="FFFFFF"/>
                </a:solidFill>
                <a:cs typeface="Arial" charset="0"/>
              </a:rPr>
              <a:t>(but it may not). Label the carriers on your paper.</a:t>
            </a:r>
            <a:endParaRPr lang="en-US" sz="3200" dirty="0" smtClean="0">
              <a:solidFill>
                <a:srgbClr val="660066"/>
              </a:solidFill>
              <a:cs typeface="Arial" charset="0"/>
            </a:endParaRPr>
          </a:p>
        </p:txBody>
      </p:sp>
      <p:pic>
        <p:nvPicPr>
          <p:cNvPr id="2" name="Picture 1" descr="03-pedigree-charts-1-728.jpg"/>
          <p:cNvPicPr>
            <a:picLocks noChangeAspect="1"/>
          </p:cNvPicPr>
          <p:nvPr/>
        </p:nvPicPr>
        <p:blipFill rotWithShape="1">
          <a:blip r:embed="rId3">
            <a:extLst>
              <a:ext uri="{28A0092B-C50C-407E-A947-70E740481C1C}">
                <a14:useLocalDpi xmlns:a14="http://schemas.microsoft.com/office/drawing/2010/main" val="0"/>
              </a:ext>
            </a:extLst>
          </a:blip>
          <a:srcRect l="21945" t="15926" r="18889" b="35186"/>
          <a:stretch/>
        </p:blipFill>
        <p:spPr>
          <a:xfrm>
            <a:off x="1981200" y="1447800"/>
            <a:ext cx="5410200" cy="3352800"/>
          </a:xfrm>
          <a:prstGeom prst="rect">
            <a:avLst/>
          </a:prstGeom>
        </p:spPr>
      </p:pic>
      <p:sp>
        <p:nvSpPr>
          <p:cNvPr id="8" name="Right Arrow 7"/>
          <p:cNvSpPr/>
          <p:nvPr/>
        </p:nvSpPr>
        <p:spPr>
          <a:xfrm rot="10800000">
            <a:off x="5181600" y="1524000"/>
            <a:ext cx="29972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0800000">
            <a:off x="6705600" y="3048000"/>
            <a:ext cx="29972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Box 2"/>
          <p:cNvSpPr txBox="1">
            <a:spLocks noChangeArrowheads="1"/>
          </p:cNvSpPr>
          <p:nvPr/>
        </p:nvSpPr>
        <p:spPr bwMode="auto">
          <a:xfrm>
            <a:off x="-76200" y="6248400"/>
            <a:ext cx="8229600" cy="685800"/>
          </a:xfrm>
          <a:prstGeom prst="rect">
            <a:avLst/>
          </a:prstGeom>
          <a:noFill/>
          <a:ln w="9525">
            <a:noFill/>
            <a:round/>
            <a:headEnd/>
            <a:tailEnd/>
          </a:ln>
          <a:effectLst/>
        </p:spPr>
        <p:txBody>
          <a:bodyPr/>
          <a:lstStyle/>
          <a:p>
            <a:pPr marL="457200" indent="-457200">
              <a:spcBef>
                <a:spcPts val="800"/>
              </a:spcBef>
              <a:buSzPct val="90000"/>
              <a:buFont typeface="Arial"/>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smtClean="0">
                <a:solidFill>
                  <a:srgbClr val="FFFFFF"/>
                </a:solidFill>
                <a:cs typeface="Arial" charset="0"/>
              </a:rPr>
              <a:t>The trait affects </a:t>
            </a:r>
            <a:r>
              <a:rPr lang="en-US" sz="3200" dirty="0" smtClean="0">
                <a:solidFill>
                  <a:srgbClr val="660066"/>
                </a:solidFill>
                <a:cs typeface="Arial" charset="0"/>
              </a:rPr>
              <a:t>men and women </a:t>
            </a:r>
            <a:r>
              <a:rPr lang="en-US" sz="3200" dirty="0" smtClean="0">
                <a:solidFill>
                  <a:schemeClr val="bg1"/>
                </a:solidFill>
                <a:cs typeface="Arial" charset="0"/>
              </a:rPr>
              <a:t>equally</a:t>
            </a:r>
            <a:endParaRPr lang="en-US" sz="3200" dirty="0" smtClean="0">
              <a:solidFill>
                <a:srgbClr val="660066"/>
              </a:solidFill>
              <a:cs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86000"/>
            <a:ext cx="533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3200400"/>
            <a:ext cx="533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286000"/>
            <a:ext cx="4857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9113" y="3181350"/>
            <a:ext cx="4857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114800"/>
            <a:ext cx="533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5887" y="4114800"/>
            <a:ext cx="533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095750"/>
            <a:ext cx="533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129087"/>
            <a:ext cx="4857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7525" y="4114800"/>
            <a:ext cx="4857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8" grpId="1" animBg="1"/>
      <p:bldP spid="9" grpId="0" animBg="1"/>
      <p:bldP spid="9" grpId="1"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457200" y="133350"/>
            <a:ext cx="8229600" cy="1431925"/>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FF"/>
                </a:solidFill>
                <a:latin typeface="Comic Sans MS" panose="030F0702030302020204" pitchFamily="66" charset="0"/>
              </a:rPr>
              <a:t>Mendel repeated this experiment many times.</a:t>
            </a:r>
          </a:p>
        </p:txBody>
      </p:sp>
      <p:sp>
        <p:nvSpPr>
          <p:cNvPr id="22530" name="Text Box 2"/>
          <p:cNvSpPr txBox="1">
            <a:spLocks noChangeArrowheads="1"/>
          </p:cNvSpPr>
          <p:nvPr/>
        </p:nvSpPr>
        <p:spPr bwMode="auto">
          <a:xfrm>
            <a:off x="457200" y="1600200"/>
            <a:ext cx="8229600" cy="4783138"/>
          </a:xfrm>
          <a:prstGeom prst="rect">
            <a:avLst/>
          </a:prstGeom>
          <a:noFill/>
          <a:ln w="9525">
            <a:noFill/>
            <a:round/>
            <a:headEnd/>
            <a:tailEnd/>
          </a:ln>
          <a:effectLst/>
        </p:spPr>
        <p:txBody>
          <a:bodyPr/>
          <a:lstStyle/>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He always found that one trait “</a:t>
            </a:r>
            <a:r>
              <a:rPr lang="en-US" sz="3200" dirty="0">
                <a:solidFill>
                  <a:srgbClr val="FFFF00"/>
                </a:solidFill>
                <a:latin typeface="Comic Sans MS" panose="030F0702030302020204" pitchFamily="66" charset="0"/>
              </a:rPr>
              <a:t>hid</a:t>
            </a:r>
            <a:r>
              <a:rPr lang="en-US" sz="3200" dirty="0">
                <a:solidFill>
                  <a:srgbClr val="FFFFFF"/>
                </a:solidFill>
                <a:latin typeface="Comic Sans MS" panose="030F0702030302020204" pitchFamily="66" charset="0"/>
              </a:rPr>
              <a:t>” the other one in the 2</a:t>
            </a:r>
            <a:r>
              <a:rPr lang="en-US" sz="3200" baseline="30000" dirty="0">
                <a:solidFill>
                  <a:srgbClr val="FFFFFF"/>
                </a:solidFill>
                <a:latin typeface="Comic Sans MS" panose="030F0702030302020204" pitchFamily="66" charset="0"/>
              </a:rPr>
              <a:t>nd</a:t>
            </a:r>
            <a:r>
              <a:rPr lang="en-US" sz="3200" dirty="0">
                <a:solidFill>
                  <a:srgbClr val="FFFFFF"/>
                </a:solidFill>
                <a:latin typeface="Comic Sans MS" panose="030F0702030302020204" pitchFamily="66" charset="0"/>
              </a:rPr>
              <a:t> generation.</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The stronger trait = </a:t>
            </a:r>
            <a:r>
              <a:rPr lang="en-US" sz="3200" dirty="0">
                <a:solidFill>
                  <a:srgbClr val="FFFF00"/>
                </a:solidFill>
                <a:latin typeface="Comic Sans MS" panose="030F0702030302020204" pitchFamily="66" charset="0"/>
              </a:rPr>
              <a:t>dominant.  </a:t>
            </a:r>
            <a:r>
              <a:rPr lang="en-US" sz="3200" dirty="0">
                <a:solidFill>
                  <a:srgbClr val="FFFFFF"/>
                </a:solidFill>
                <a:latin typeface="Comic Sans MS" panose="030F0702030302020204" pitchFamily="66" charset="0"/>
              </a:rPr>
              <a:t>The weaker trait =</a:t>
            </a:r>
            <a:r>
              <a:rPr lang="en-US" sz="3200" dirty="0">
                <a:solidFill>
                  <a:srgbClr val="FFFF00"/>
                </a:solidFill>
                <a:latin typeface="Comic Sans MS" panose="030F0702030302020204" pitchFamily="66" charset="0"/>
              </a:rPr>
              <a:t> recessive.</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The recessive trait would </a:t>
            </a:r>
            <a:r>
              <a:rPr lang="en-US" sz="3200" dirty="0">
                <a:solidFill>
                  <a:srgbClr val="FFFF00"/>
                </a:solidFill>
                <a:latin typeface="Comic Sans MS" panose="030F0702030302020204" pitchFamily="66" charset="0"/>
              </a:rPr>
              <a:t>reappear</a:t>
            </a:r>
            <a:r>
              <a:rPr lang="en-US" sz="3200" dirty="0">
                <a:solidFill>
                  <a:srgbClr val="FFFFFF"/>
                </a:solidFill>
                <a:latin typeface="Comic Sans MS" panose="030F0702030302020204" pitchFamily="66" charset="0"/>
              </a:rPr>
              <a:t> in the 3</a:t>
            </a:r>
            <a:r>
              <a:rPr lang="en-US" sz="3200" baseline="30000" dirty="0">
                <a:solidFill>
                  <a:srgbClr val="FFFFFF"/>
                </a:solidFill>
                <a:latin typeface="Comic Sans MS" panose="030F0702030302020204" pitchFamily="66" charset="0"/>
              </a:rPr>
              <a:t>rd</a:t>
            </a:r>
            <a:r>
              <a:rPr lang="en-US" sz="3200" dirty="0">
                <a:solidFill>
                  <a:srgbClr val="FFFFFF"/>
                </a:solidFill>
                <a:latin typeface="Comic Sans MS" panose="030F0702030302020204" pitchFamily="66" charset="0"/>
              </a:rPr>
              <a:t> generation.</a:t>
            </a:r>
          </a:p>
          <a:p>
            <a:pPr marL="339725" indent="-339725" fontAlgn="auto">
              <a:spcBef>
                <a:spcPts val="800"/>
              </a:spcBef>
              <a:spcAft>
                <a:spcPts val="0"/>
              </a:spcAft>
              <a:buClr>
                <a:srgbClr val="86D1EC"/>
              </a:buClr>
              <a:buSzPct val="90000"/>
              <a:buFont typeface="Times New Roman" pitchFamily="16" charset="0"/>
              <a:buBlip>
                <a:blip r:embed="rId3"/>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200" dirty="0">
                <a:solidFill>
                  <a:srgbClr val="FFFFFF"/>
                </a:solidFill>
                <a:latin typeface="Comic Sans MS" panose="030F0702030302020204" pitchFamily="66" charset="0"/>
              </a:rPr>
              <a:t>The dominant trait always appeared </a:t>
            </a:r>
            <a:r>
              <a:rPr lang="en-US" sz="3200" dirty="0">
                <a:solidFill>
                  <a:srgbClr val="FFFF00"/>
                </a:solidFill>
                <a:latin typeface="Comic Sans MS" panose="030F0702030302020204" pitchFamily="66" charset="0"/>
              </a:rPr>
              <a:t>three times</a:t>
            </a:r>
            <a:r>
              <a:rPr lang="en-US" sz="3200" dirty="0">
                <a:solidFill>
                  <a:srgbClr val="FFFFFF"/>
                </a:solidFill>
                <a:latin typeface="Comic Sans MS" panose="030F0702030302020204" pitchFamily="66" charset="0"/>
              </a:rPr>
              <a:t> as often as the recessive trait- a </a:t>
            </a:r>
            <a:r>
              <a:rPr lang="en-US" sz="3200" dirty="0">
                <a:solidFill>
                  <a:srgbClr val="FFFF00"/>
                </a:solidFill>
                <a:latin typeface="Comic Sans MS" panose="030F0702030302020204" pitchFamily="66" charset="0"/>
              </a:rPr>
              <a:t>THREE TO ONE RATIO</a:t>
            </a:r>
            <a:r>
              <a:rPr lang="en-US" sz="3200" dirty="0">
                <a:solidFill>
                  <a:srgbClr val="FFFFFF"/>
                </a:solidFill>
                <a:latin typeface="Comic Sans MS" panose="030F07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457200" y="277813"/>
            <a:ext cx="8229600" cy="1143000"/>
          </a:xfrm>
          <a:prstGeom prst="rect">
            <a:avLst/>
          </a:prstGeom>
          <a:noFill/>
          <a:ln w="9525">
            <a:noFill/>
            <a:round/>
            <a:headEnd/>
            <a:tailEnd/>
          </a:ln>
          <a:effectLst/>
        </p:spPr>
        <p:txBody>
          <a:bodyPr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1" dirty="0">
                <a:solidFill>
                  <a:srgbClr val="FFFFFF"/>
                </a:solidFill>
                <a:effectLst>
                  <a:outerShdw blurRad="38100" dist="38100" dir="2700000" algn="tl">
                    <a:srgbClr val="000000"/>
                  </a:outerShdw>
                </a:effectLst>
                <a:latin typeface="+mn-lt"/>
              </a:rPr>
              <a:t>A sex-linked recessive trait- color blindness </a:t>
            </a:r>
          </a:p>
        </p:txBody>
      </p:sp>
      <p:sp>
        <p:nvSpPr>
          <p:cNvPr id="125954" name="Text Box 2"/>
          <p:cNvSpPr txBox="1">
            <a:spLocks noChangeArrowheads="1"/>
          </p:cNvSpPr>
          <p:nvPr/>
        </p:nvSpPr>
        <p:spPr bwMode="auto">
          <a:xfrm>
            <a:off x="0" y="4419600"/>
            <a:ext cx="8915400" cy="2244725"/>
          </a:xfrm>
          <a:prstGeom prst="rect">
            <a:avLst/>
          </a:prstGeom>
          <a:noFill/>
          <a:ln w="9525">
            <a:noFill/>
            <a:miter lim="800000"/>
            <a:headEnd/>
            <a:tailEnd/>
          </a:ln>
        </p:spPr>
        <p:txBody>
          <a:bodyPr/>
          <a:lstStyle/>
          <a:p>
            <a:pPr marL="339725" indent="-339725">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2000">
              <a:solidFill>
                <a:srgbClr val="FFFFFF"/>
              </a:solidFill>
              <a:cs typeface="Arial" charset="0"/>
            </a:endParaRPr>
          </a:p>
        </p:txBody>
      </p:sp>
      <p:sp>
        <p:nvSpPr>
          <p:cNvPr id="125955" name="Rectangle 5"/>
          <p:cNvSpPr>
            <a:spLocks noChangeArrowheads="1"/>
          </p:cNvSpPr>
          <p:nvPr/>
        </p:nvSpPr>
        <p:spPr bwMode="auto">
          <a:xfrm>
            <a:off x="457200" y="5562600"/>
            <a:ext cx="8153400" cy="1025525"/>
          </a:xfrm>
          <a:prstGeom prst="rect">
            <a:avLst/>
          </a:prstGeom>
          <a:noFill/>
          <a:ln w="9525">
            <a:noFill/>
            <a:miter lim="800000"/>
            <a:headEnd/>
            <a:tailEnd/>
          </a:ln>
        </p:spPr>
        <p:txBody>
          <a:bodyPr>
            <a:spAutoFit/>
          </a:bodyPr>
          <a:lstStyle/>
          <a:p>
            <a:pPr marL="339725" indent="-339725">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solidFill>
                  <a:srgbClr val="FFFFFF"/>
                </a:solidFill>
                <a:latin typeface="Calibri" pitchFamily="34" charset="0"/>
              </a:rPr>
              <a:t>A person who is color-blind sees fewer colors than an average person can. </a:t>
            </a:r>
          </a:p>
          <a:p>
            <a:pPr marL="339725" indent="-339725">
              <a:spcBef>
                <a:spcPts val="800"/>
              </a:spcBef>
              <a:buSzPct val="90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solidFill>
                  <a:srgbClr val="FFFFFF"/>
                </a:solidFill>
                <a:latin typeface="Calibri" pitchFamily="34" charset="0"/>
              </a:rPr>
              <a:t>The gene for this trait is carried on the X chromosome. Who do you think is going to be more likely to be color-blind, men or women? Why?</a:t>
            </a:r>
          </a:p>
        </p:txBody>
      </p:sp>
      <p:pic>
        <p:nvPicPr>
          <p:cNvPr id="125956" name="Picture 7" descr="http://understandinggraphics.com/wp-content/uploads/2009/10/color-blind-chart.png"/>
          <p:cNvPicPr>
            <a:picLocks noChangeAspect="1" noChangeArrowheads="1"/>
          </p:cNvPicPr>
          <p:nvPr/>
        </p:nvPicPr>
        <p:blipFill>
          <a:blip r:embed="rId3"/>
          <a:srcRect/>
          <a:stretch>
            <a:fillRect/>
          </a:stretch>
        </p:blipFill>
        <p:spPr bwMode="auto">
          <a:xfrm>
            <a:off x="152400" y="1600200"/>
            <a:ext cx="8805863" cy="39624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8001" name="Text Box 1"/>
          <p:cNvSpPr txBox="1">
            <a:spLocks noChangeArrowheads="1"/>
          </p:cNvSpPr>
          <p:nvPr/>
        </p:nvSpPr>
        <p:spPr bwMode="auto">
          <a:xfrm>
            <a:off x="0" y="228600"/>
            <a:ext cx="8991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Arial" charset="0"/>
              </a:rPr>
              <a:t>How likely is a child to get a SEX-LINKED RECESSIVE trait if their mother is a heterozygote?</a:t>
            </a:r>
          </a:p>
        </p:txBody>
      </p:sp>
      <p:sp>
        <p:nvSpPr>
          <p:cNvPr id="71682"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a:solidFill>
                  <a:srgbClr val="FFFFFF"/>
                </a:solidFill>
                <a:effectLst>
                  <a:outerShdw blurRad="38100" dist="38100" dir="2700000" algn="tl">
                    <a:srgbClr val="000000"/>
                  </a:outerShdw>
                </a:effectLst>
                <a:latin typeface="+mn-lt"/>
              </a:rPr>
              <a:t> </a:t>
            </a:r>
          </a:p>
        </p:txBody>
      </p:sp>
      <p:sp>
        <p:nvSpPr>
          <p:cNvPr id="128003" name="TextBox 13"/>
          <p:cNvSpPr txBox="1">
            <a:spLocks noChangeArrowheads="1"/>
          </p:cNvSpPr>
          <p:nvPr/>
        </p:nvSpPr>
        <p:spPr bwMode="auto">
          <a:xfrm>
            <a:off x="5715000" y="1371600"/>
            <a:ext cx="3124200" cy="1508125"/>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chance of daughter showing the trait:</a:t>
            </a:r>
          </a:p>
          <a:p>
            <a:endParaRPr lang="en-US">
              <a:latin typeface="Calibri" pitchFamily="34" charset="0"/>
            </a:endParaRPr>
          </a:p>
          <a:p>
            <a:endParaRPr lang="en-US">
              <a:latin typeface="Calibri" pitchFamily="34" charset="0"/>
            </a:endParaRPr>
          </a:p>
        </p:txBody>
      </p:sp>
      <p:sp>
        <p:nvSpPr>
          <p:cNvPr id="15" name="TextBox 14"/>
          <p:cNvSpPr txBox="1">
            <a:spLocks noChangeArrowheads="1"/>
          </p:cNvSpPr>
          <p:nvPr/>
        </p:nvSpPr>
        <p:spPr bwMode="auto">
          <a:xfrm>
            <a:off x="6400800" y="2286000"/>
            <a:ext cx="2438400" cy="523875"/>
          </a:xfrm>
          <a:prstGeom prst="rect">
            <a:avLst/>
          </a:prstGeom>
          <a:noFill/>
          <a:ln w="9525">
            <a:noFill/>
            <a:miter lim="800000"/>
            <a:headEnd/>
            <a:tailEnd/>
          </a:ln>
        </p:spPr>
        <p:txBody>
          <a:bodyPr>
            <a:spAutoFit/>
          </a:bodyPr>
          <a:lstStyle/>
          <a:p>
            <a:r>
              <a:rPr lang="en-US" sz="2800" b="1">
                <a:solidFill>
                  <a:srgbClr val="7030A0"/>
                </a:solidFill>
                <a:latin typeface="Times New Roman" pitchFamily="18" charset="0"/>
                <a:cs typeface="Times New Roman" pitchFamily="18" charset="0"/>
              </a:rPr>
              <a:t>0/2 or  0%</a:t>
            </a:r>
          </a:p>
        </p:txBody>
      </p:sp>
      <p:pic>
        <p:nvPicPr>
          <p:cNvPr id="128005" name="Picture 2"/>
          <p:cNvPicPr>
            <a:picLocks noChangeAspect="1" noChangeArrowheads="1"/>
          </p:cNvPicPr>
          <p:nvPr/>
        </p:nvPicPr>
        <p:blipFill>
          <a:blip r:embed="rId3"/>
          <a:srcRect/>
          <a:stretch>
            <a:fillRect/>
          </a:stretch>
        </p:blipFill>
        <p:spPr bwMode="auto">
          <a:xfrm>
            <a:off x="457200" y="1676400"/>
            <a:ext cx="5153025" cy="5038725"/>
          </a:xfrm>
          <a:prstGeom prst="rect">
            <a:avLst/>
          </a:prstGeom>
          <a:noFill/>
          <a:ln w="9525">
            <a:noFill/>
            <a:miter lim="800000"/>
            <a:headEnd/>
            <a:tailEnd/>
          </a:ln>
        </p:spPr>
      </p:pic>
      <p:sp>
        <p:nvSpPr>
          <p:cNvPr id="18" name="TextBox 17"/>
          <p:cNvSpPr txBox="1">
            <a:spLocks noChangeArrowheads="1"/>
          </p:cNvSpPr>
          <p:nvPr/>
        </p:nvSpPr>
        <p:spPr bwMode="auto">
          <a:xfrm>
            <a:off x="4267200" y="1828800"/>
            <a:ext cx="838200" cy="646113"/>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Y</a:t>
            </a:r>
          </a:p>
        </p:txBody>
      </p:sp>
      <p:sp>
        <p:nvSpPr>
          <p:cNvPr id="19" name="TextBox 18"/>
          <p:cNvSpPr txBox="1">
            <a:spLocks noChangeArrowheads="1"/>
          </p:cNvSpPr>
          <p:nvPr/>
        </p:nvSpPr>
        <p:spPr bwMode="auto">
          <a:xfrm>
            <a:off x="1828800" y="2438400"/>
            <a:ext cx="12954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X</a:t>
            </a:r>
            <a:r>
              <a:rPr lang="en-US">
                <a:solidFill>
                  <a:srgbClr val="7030A0"/>
                </a:solidFill>
                <a:latin typeface="Calibri" pitchFamily="34" charset="0"/>
              </a:rPr>
              <a:t>B</a:t>
            </a:r>
            <a:r>
              <a:rPr lang="en-US" sz="2800" b="1">
                <a:solidFill>
                  <a:srgbClr val="7030A0"/>
                </a:solidFill>
                <a:latin typeface="Times New Roman" pitchFamily="18" charset="0"/>
                <a:cs typeface="Times New Roman" pitchFamily="18" charset="0"/>
              </a:rPr>
              <a:t> </a:t>
            </a:r>
            <a:r>
              <a:rPr lang="en-US" sz="3600" b="1">
                <a:solidFill>
                  <a:srgbClr val="7030A0"/>
                </a:solidFill>
                <a:latin typeface="Times New Roman" pitchFamily="18" charset="0"/>
                <a:cs typeface="Times New Roman" pitchFamily="18" charset="0"/>
              </a:rPr>
              <a:t>X</a:t>
            </a:r>
            <a:r>
              <a:rPr lang="en-US">
                <a:solidFill>
                  <a:srgbClr val="7030A0"/>
                </a:solidFill>
                <a:latin typeface="Calibri" pitchFamily="34" charset="0"/>
              </a:rPr>
              <a:t>B</a:t>
            </a:r>
            <a:endParaRPr lang="en-US" sz="3600" b="1">
              <a:solidFill>
                <a:srgbClr val="7030A0"/>
              </a:solidFill>
              <a:latin typeface="Times New Roman" pitchFamily="18" charset="0"/>
              <a:cs typeface="Times New Roman" pitchFamily="18" charset="0"/>
            </a:endParaRPr>
          </a:p>
        </p:txBody>
      </p:sp>
      <p:sp>
        <p:nvSpPr>
          <p:cNvPr id="23" name="TextBox 22"/>
          <p:cNvSpPr txBox="1">
            <a:spLocks noChangeArrowheads="1"/>
          </p:cNvSpPr>
          <p:nvPr/>
        </p:nvSpPr>
        <p:spPr bwMode="auto">
          <a:xfrm>
            <a:off x="3962400" y="2438400"/>
            <a:ext cx="12954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X</a:t>
            </a:r>
            <a:r>
              <a:rPr lang="en-US">
                <a:solidFill>
                  <a:srgbClr val="7030A0"/>
                </a:solidFill>
                <a:latin typeface="Calibri" pitchFamily="34" charset="0"/>
              </a:rPr>
              <a:t>B</a:t>
            </a:r>
            <a:r>
              <a:rPr lang="en-US" sz="2800" b="1">
                <a:solidFill>
                  <a:srgbClr val="7030A0"/>
                </a:solidFill>
                <a:latin typeface="Times New Roman" pitchFamily="18" charset="0"/>
                <a:cs typeface="Times New Roman" pitchFamily="18" charset="0"/>
              </a:rPr>
              <a:t> </a:t>
            </a:r>
            <a:r>
              <a:rPr lang="en-US" sz="3600" b="1">
                <a:solidFill>
                  <a:srgbClr val="7030A0"/>
                </a:solidFill>
                <a:latin typeface="Times New Roman" pitchFamily="18" charset="0"/>
                <a:cs typeface="Times New Roman" pitchFamily="18" charset="0"/>
              </a:rPr>
              <a:t>Y</a:t>
            </a:r>
          </a:p>
        </p:txBody>
      </p:sp>
      <p:sp>
        <p:nvSpPr>
          <p:cNvPr id="24" name="TextBox 23"/>
          <p:cNvSpPr txBox="1">
            <a:spLocks noChangeArrowheads="1"/>
          </p:cNvSpPr>
          <p:nvPr/>
        </p:nvSpPr>
        <p:spPr bwMode="auto">
          <a:xfrm>
            <a:off x="1828800" y="4648200"/>
            <a:ext cx="12954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X</a:t>
            </a:r>
            <a:r>
              <a:rPr lang="en-US">
                <a:solidFill>
                  <a:srgbClr val="7030A0"/>
                </a:solidFill>
                <a:latin typeface="Calibri" pitchFamily="34" charset="0"/>
              </a:rPr>
              <a:t>B</a:t>
            </a:r>
            <a:r>
              <a:rPr lang="en-US" sz="2800" b="1">
                <a:solidFill>
                  <a:srgbClr val="7030A0"/>
                </a:solidFill>
                <a:latin typeface="Times New Roman" pitchFamily="18" charset="0"/>
                <a:cs typeface="Times New Roman" pitchFamily="18" charset="0"/>
              </a:rPr>
              <a:t> </a:t>
            </a:r>
            <a:r>
              <a:rPr lang="en-US" sz="3600" b="1">
                <a:solidFill>
                  <a:srgbClr val="7030A0"/>
                </a:solidFill>
                <a:latin typeface="Times New Roman" pitchFamily="18" charset="0"/>
                <a:cs typeface="Times New Roman" pitchFamily="18" charset="0"/>
              </a:rPr>
              <a:t>X</a:t>
            </a:r>
            <a:r>
              <a:rPr lang="en-US">
                <a:solidFill>
                  <a:srgbClr val="7030A0"/>
                </a:solidFill>
                <a:latin typeface="Calibri" pitchFamily="34" charset="0"/>
              </a:rPr>
              <a:t>b</a:t>
            </a:r>
            <a:endParaRPr lang="en-US" sz="3600" b="1">
              <a:solidFill>
                <a:srgbClr val="7030A0"/>
              </a:solidFill>
              <a:latin typeface="Times New Roman" pitchFamily="18" charset="0"/>
              <a:cs typeface="Times New Roman" pitchFamily="18" charset="0"/>
            </a:endParaRPr>
          </a:p>
        </p:txBody>
      </p:sp>
      <p:sp>
        <p:nvSpPr>
          <p:cNvPr id="25" name="TextBox 24"/>
          <p:cNvSpPr txBox="1">
            <a:spLocks noChangeArrowheads="1"/>
          </p:cNvSpPr>
          <p:nvPr/>
        </p:nvSpPr>
        <p:spPr bwMode="auto">
          <a:xfrm>
            <a:off x="3886200" y="4648200"/>
            <a:ext cx="1295400" cy="641350"/>
          </a:xfrm>
          <a:prstGeom prst="rect">
            <a:avLst/>
          </a:prstGeom>
          <a:noFill/>
          <a:ln w="9525">
            <a:noFill/>
            <a:miter lim="800000"/>
            <a:headEnd/>
            <a:tailEnd/>
          </a:ln>
        </p:spPr>
        <p:txBody>
          <a:bodyPr>
            <a:spAutoFit/>
          </a:bodyPr>
          <a:lstStyle/>
          <a:p>
            <a:r>
              <a:rPr lang="en-US" sz="3600" b="1">
                <a:solidFill>
                  <a:srgbClr val="7030A0"/>
                </a:solidFill>
                <a:latin typeface="Times New Roman" pitchFamily="18" charset="0"/>
                <a:cs typeface="Times New Roman" pitchFamily="18" charset="0"/>
              </a:rPr>
              <a:t>X</a:t>
            </a:r>
            <a:r>
              <a:rPr lang="en-US">
                <a:solidFill>
                  <a:srgbClr val="7030A0"/>
                </a:solidFill>
                <a:latin typeface="Calibri" pitchFamily="34" charset="0"/>
              </a:rPr>
              <a:t>b</a:t>
            </a:r>
            <a:r>
              <a:rPr lang="en-US" sz="2800" b="1">
                <a:solidFill>
                  <a:srgbClr val="7030A0"/>
                </a:solidFill>
                <a:latin typeface="Times New Roman" pitchFamily="18" charset="0"/>
                <a:cs typeface="Times New Roman" pitchFamily="18" charset="0"/>
              </a:rPr>
              <a:t> </a:t>
            </a:r>
            <a:r>
              <a:rPr lang="en-US" sz="3600" b="1">
                <a:solidFill>
                  <a:srgbClr val="7030A0"/>
                </a:solidFill>
                <a:latin typeface="Times New Roman" pitchFamily="18" charset="0"/>
                <a:cs typeface="Times New Roman" pitchFamily="18" charset="0"/>
              </a:rPr>
              <a:t>Y</a:t>
            </a:r>
          </a:p>
        </p:txBody>
      </p:sp>
      <p:sp>
        <p:nvSpPr>
          <p:cNvPr id="128011" name="TextBox 25"/>
          <p:cNvSpPr txBox="1">
            <a:spLocks noChangeArrowheads="1"/>
          </p:cNvSpPr>
          <p:nvPr/>
        </p:nvSpPr>
        <p:spPr bwMode="auto">
          <a:xfrm>
            <a:off x="5867400" y="2667000"/>
            <a:ext cx="3124200" cy="1508125"/>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chance of son showing the trait:</a:t>
            </a:r>
          </a:p>
          <a:p>
            <a:endParaRPr lang="en-US">
              <a:latin typeface="Calibri" pitchFamily="34" charset="0"/>
            </a:endParaRPr>
          </a:p>
          <a:p>
            <a:endParaRPr lang="en-US">
              <a:latin typeface="Calibri" pitchFamily="34" charset="0"/>
            </a:endParaRPr>
          </a:p>
        </p:txBody>
      </p:sp>
      <p:sp>
        <p:nvSpPr>
          <p:cNvPr id="27" name="TextBox 26"/>
          <p:cNvSpPr txBox="1">
            <a:spLocks noChangeArrowheads="1"/>
          </p:cNvSpPr>
          <p:nvPr/>
        </p:nvSpPr>
        <p:spPr bwMode="auto">
          <a:xfrm>
            <a:off x="6400800" y="3505200"/>
            <a:ext cx="2438400" cy="523875"/>
          </a:xfrm>
          <a:prstGeom prst="rect">
            <a:avLst/>
          </a:prstGeom>
          <a:noFill/>
          <a:ln w="9525">
            <a:noFill/>
            <a:miter lim="800000"/>
            <a:headEnd/>
            <a:tailEnd/>
          </a:ln>
        </p:spPr>
        <p:txBody>
          <a:bodyPr>
            <a:spAutoFit/>
          </a:bodyPr>
          <a:lstStyle/>
          <a:p>
            <a:r>
              <a:rPr lang="en-US" sz="2800" b="1">
                <a:solidFill>
                  <a:srgbClr val="7030A0"/>
                </a:solidFill>
                <a:latin typeface="Times New Roman" pitchFamily="18" charset="0"/>
                <a:cs typeface="Times New Roman" pitchFamily="18" charset="0"/>
              </a:rPr>
              <a:t>½ or 50%</a:t>
            </a:r>
          </a:p>
        </p:txBody>
      </p:sp>
      <p:sp>
        <p:nvSpPr>
          <p:cNvPr id="128013" name="TextBox 27"/>
          <p:cNvSpPr txBox="1">
            <a:spLocks noChangeArrowheads="1"/>
          </p:cNvSpPr>
          <p:nvPr/>
        </p:nvSpPr>
        <p:spPr bwMode="auto">
          <a:xfrm>
            <a:off x="5715000" y="5349875"/>
            <a:ext cx="3124200" cy="1508125"/>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chance of daughter being a carrier:</a:t>
            </a:r>
          </a:p>
          <a:p>
            <a:endParaRPr lang="en-US">
              <a:latin typeface="Calibri" pitchFamily="34" charset="0"/>
            </a:endParaRPr>
          </a:p>
          <a:p>
            <a:endParaRPr lang="en-US">
              <a:latin typeface="Calibri" pitchFamily="34" charset="0"/>
            </a:endParaRPr>
          </a:p>
        </p:txBody>
      </p:sp>
      <p:sp>
        <p:nvSpPr>
          <p:cNvPr id="29" name="TextBox 28"/>
          <p:cNvSpPr txBox="1">
            <a:spLocks noChangeArrowheads="1"/>
          </p:cNvSpPr>
          <p:nvPr/>
        </p:nvSpPr>
        <p:spPr bwMode="auto">
          <a:xfrm>
            <a:off x="6172200" y="6172200"/>
            <a:ext cx="2438400" cy="523875"/>
          </a:xfrm>
          <a:prstGeom prst="rect">
            <a:avLst/>
          </a:prstGeom>
          <a:noFill/>
          <a:ln w="9525">
            <a:noFill/>
            <a:miter lim="800000"/>
            <a:headEnd/>
            <a:tailEnd/>
          </a:ln>
        </p:spPr>
        <p:txBody>
          <a:bodyPr>
            <a:spAutoFit/>
          </a:bodyPr>
          <a:lstStyle/>
          <a:p>
            <a:r>
              <a:rPr lang="en-US" sz="2800" b="1">
                <a:solidFill>
                  <a:srgbClr val="7030A0"/>
                </a:solidFill>
                <a:latin typeface="Times New Roman" pitchFamily="18" charset="0"/>
                <a:cs typeface="Times New Roman" pitchFamily="18" charset="0"/>
              </a:rPr>
              <a:t>½ or 50%</a:t>
            </a:r>
          </a:p>
        </p:txBody>
      </p:sp>
      <p:sp>
        <p:nvSpPr>
          <p:cNvPr id="128015" name="TextBox 29"/>
          <p:cNvSpPr txBox="1">
            <a:spLocks noChangeArrowheads="1"/>
          </p:cNvSpPr>
          <p:nvPr/>
        </p:nvSpPr>
        <p:spPr bwMode="auto">
          <a:xfrm>
            <a:off x="5715000" y="3886200"/>
            <a:ext cx="3124200" cy="1508125"/>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chance of son being a carrier:</a:t>
            </a:r>
          </a:p>
          <a:p>
            <a:endParaRPr lang="en-US">
              <a:latin typeface="Calibri" pitchFamily="34" charset="0"/>
            </a:endParaRPr>
          </a:p>
          <a:p>
            <a:endParaRPr lang="en-US">
              <a:latin typeface="Calibri" pitchFamily="34" charset="0"/>
            </a:endParaRPr>
          </a:p>
        </p:txBody>
      </p:sp>
      <p:sp>
        <p:nvSpPr>
          <p:cNvPr id="31" name="TextBox 30"/>
          <p:cNvSpPr txBox="1">
            <a:spLocks noChangeArrowheads="1"/>
          </p:cNvSpPr>
          <p:nvPr/>
        </p:nvSpPr>
        <p:spPr bwMode="auto">
          <a:xfrm>
            <a:off x="6324600" y="4800600"/>
            <a:ext cx="2438400" cy="523875"/>
          </a:xfrm>
          <a:prstGeom prst="rect">
            <a:avLst/>
          </a:prstGeom>
          <a:noFill/>
          <a:ln w="9525">
            <a:noFill/>
            <a:miter lim="800000"/>
            <a:headEnd/>
            <a:tailEnd/>
          </a:ln>
        </p:spPr>
        <p:txBody>
          <a:bodyPr>
            <a:spAutoFit/>
          </a:bodyPr>
          <a:lstStyle/>
          <a:p>
            <a:r>
              <a:rPr lang="en-US" sz="2800" b="1">
                <a:solidFill>
                  <a:srgbClr val="7030A0"/>
                </a:solidFill>
                <a:latin typeface="Times New Roman" pitchFamily="18" charset="0"/>
                <a:cs typeface="Times New Roman" pitchFamily="18" charset="0"/>
              </a:rPr>
              <a:t>0/2 or  0%</a:t>
            </a:r>
          </a:p>
        </p:txBody>
      </p:sp>
      <p:pic>
        <p:nvPicPr>
          <p:cNvPr id="128018" name="Picture 18"/>
          <p:cNvPicPr>
            <a:picLocks noChangeAspect="1" noChangeArrowheads="1"/>
          </p:cNvPicPr>
          <p:nvPr/>
        </p:nvPicPr>
        <p:blipFill>
          <a:blip r:embed="rId4"/>
          <a:srcRect/>
          <a:stretch>
            <a:fillRect/>
          </a:stretch>
        </p:blipFill>
        <p:spPr bwMode="auto">
          <a:xfrm>
            <a:off x="1600200" y="3200400"/>
            <a:ext cx="1676400" cy="1241425"/>
          </a:xfrm>
          <a:prstGeom prst="rect">
            <a:avLst/>
          </a:prstGeom>
          <a:noFill/>
        </p:spPr>
      </p:pic>
      <p:pic>
        <p:nvPicPr>
          <p:cNvPr id="128019" name="Picture 19"/>
          <p:cNvPicPr>
            <a:picLocks noChangeAspect="1" noChangeArrowheads="1"/>
          </p:cNvPicPr>
          <p:nvPr/>
        </p:nvPicPr>
        <p:blipFill>
          <a:blip r:embed="rId4"/>
          <a:srcRect/>
          <a:stretch>
            <a:fillRect/>
          </a:stretch>
        </p:blipFill>
        <p:spPr bwMode="auto">
          <a:xfrm>
            <a:off x="3657600" y="3200400"/>
            <a:ext cx="1676400" cy="1241425"/>
          </a:xfrm>
          <a:prstGeom prst="rect">
            <a:avLst/>
          </a:prstGeom>
          <a:noFill/>
        </p:spPr>
      </p:pic>
      <p:pic>
        <p:nvPicPr>
          <p:cNvPr id="128020" name="Picture 20"/>
          <p:cNvPicPr>
            <a:picLocks noChangeAspect="1" noChangeArrowheads="1"/>
          </p:cNvPicPr>
          <p:nvPr/>
        </p:nvPicPr>
        <p:blipFill>
          <a:blip r:embed="rId4"/>
          <a:srcRect/>
          <a:stretch>
            <a:fillRect/>
          </a:stretch>
        </p:blipFill>
        <p:spPr bwMode="auto">
          <a:xfrm>
            <a:off x="1524000" y="5257800"/>
            <a:ext cx="1676400" cy="1241425"/>
          </a:xfrm>
          <a:prstGeom prst="rect">
            <a:avLst/>
          </a:prstGeom>
          <a:noFill/>
        </p:spPr>
      </p:pic>
      <p:pic>
        <p:nvPicPr>
          <p:cNvPr id="128021" name="Picture 21"/>
          <p:cNvPicPr>
            <a:picLocks noChangeAspect="1" noChangeArrowheads="1"/>
          </p:cNvPicPr>
          <p:nvPr/>
        </p:nvPicPr>
        <p:blipFill>
          <a:blip r:embed="rId5"/>
          <a:srcRect/>
          <a:stretch>
            <a:fillRect/>
          </a:stretch>
        </p:blipFill>
        <p:spPr bwMode="auto">
          <a:xfrm>
            <a:off x="3657600" y="5257800"/>
            <a:ext cx="1695450" cy="1192213"/>
          </a:xfrm>
          <a:prstGeom prst="rect">
            <a:avLst/>
          </a:prstGeom>
          <a:noFill/>
        </p:spPr>
      </p:pic>
      <p:pic>
        <p:nvPicPr>
          <p:cNvPr id="128022" name="Picture 22"/>
          <p:cNvPicPr>
            <a:picLocks noChangeAspect="1" noChangeArrowheads="1"/>
          </p:cNvPicPr>
          <p:nvPr/>
        </p:nvPicPr>
        <p:blipFill>
          <a:blip r:embed="rId6"/>
          <a:srcRect/>
          <a:stretch>
            <a:fillRect/>
          </a:stretch>
        </p:blipFill>
        <p:spPr bwMode="auto">
          <a:xfrm>
            <a:off x="2057400" y="3429000"/>
            <a:ext cx="493713" cy="685800"/>
          </a:xfrm>
          <a:prstGeom prst="rect">
            <a:avLst/>
          </a:prstGeom>
          <a:noFill/>
        </p:spPr>
      </p:pic>
      <p:pic>
        <p:nvPicPr>
          <p:cNvPr id="128023" name="Picture 23"/>
          <p:cNvPicPr>
            <a:picLocks noChangeAspect="1" noChangeArrowheads="1"/>
          </p:cNvPicPr>
          <p:nvPr/>
        </p:nvPicPr>
        <p:blipFill>
          <a:blip r:embed="rId6"/>
          <a:srcRect/>
          <a:stretch>
            <a:fillRect/>
          </a:stretch>
        </p:blipFill>
        <p:spPr bwMode="auto">
          <a:xfrm>
            <a:off x="2057400" y="5486400"/>
            <a:ext cx="549275" cy="762000"/>
          </a:xfrm>
          <a:prstGeom prst="rect">
            <a:avLst/>
          </a:prstGeom>
          <a:noFill/>
        </p:spPr>
      </p:pic>
      <p:pic>
        <p:nvPicPr>
          <p:cNvPr id="128024" name="Picture 24"/>
          <p:cNvPicPr>
            <a:picLocks noChangeAspect="1" noChangeArrowheads="1"/>
          </p:cNvPicPr>
          <p:nvPr/>
        </p:nvPicPr>
        <p:blipFill>
          <a:blip r:embed="rId7"/>
          <a:srcRect/>
          <a:stretch>
            <a:fillRect/>
          </a:stretch>
        </p:blipFill>
        <p:spPr bwMode="auto">
          <a:xfrm>
            <a:off x="4191000" y="3429000"/>
            <a:ext cx="685800" cy="674688"/>
          </a:xfrm>
          <a:prstGeom prst="rect">
            <a:avLst/>
          </a:prstGeom>
          <a:noFill/>
        </p:spPr>
      </p:pic>
      <p:pic>
        <p:nvPicPr>
          <p:cNvPr id="128025" name="Picture 25"/>
          <p:cNvPicPr>
            <a:picLocks noChangeAspect="1" noChangeArrowheads="1"/>
          </p:cNvPicPr>
          <p:nvPr/>
        </p:nvPicPr>
        <p:blipFill>
          <a:blip r:embed="rId7"/>
          <a:srcRect/>
          <a:stretch>
            <a:fillRect/>
          </a:stretch>
        </p:blipFill>
        <p:spPr bwMode="auto">
          <a:xfrm>
            <a:off x="4191000" y="5486400"/>
            <a:ext cx="685800" cy="674688"/>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80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80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80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80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80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80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80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80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3" grpId="0"/>
      <p:bldP spid="24" grpId="0"/>
      <p:bldP spid="25" grpId="0"/>
      <p:bldP spid="27" grpId="0"/>
      <p:bldP spid="29" grpId="0"/>
      <p:bldP spid="31"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57200" y="1600200"/>
            <a:ext cx="8229600" cy="4530725"/>
          </a:xfrm>
          <a:prstGeom prst="rect">
            <a:avLst/>
          </a:prstGeom>
          <a:noFill/>
          <a:ln w="9525">
            <a:noFill/>
            <a:round/>
            <a:headEnd/>
            <a:tailEnd/>
          </a:ln>
          <a:effectLst/>
        </p:spPr>
        <p:txBody>
          <a:bodyPr/>
          <a:lstStyle/>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a:solidFill>
                  <a:srgbClr val="FFFFFF"/>
                </a:solidFill>
                <a:effectLst>
                  <a:outerShdw blurRad="38100" dist="38100" dir="2700000" algn="tl">
                    <a:srgbClr val="000000"/>
                  </a:outerShdw>
                </a:effectLst>
                <a:latin typeface="+mn-lt"/>
              </a:rPr>
              <a:t> </a:t>
            </a:r>
          </a:p>
        </p:txBody>
      </p:sp>
      <p:sp>
        <p:nvSpPr>
          <p:cNvPr id="5" name="Text Box 1"/>
          <p:cNvSpPr txBox="1">
            <a:spLocks noChangeArrowheads="1"/>
          </p:cNvSpPr>
          <p:nvPr/>
        </p:nvSpPr>
        <p:spPr bwMode="auto">
          <a:xfrm>
            <a:off x="0" y="76200"/>
            <a:ext cx="8991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5400" b="1" dirty="0">
                <a:solidFill>
                  <a:srgbClr val="FFFFFF"/>
                </a:solidFill>
                <a:cs typeface="Arial" charset="0"/>
              </a:rPr>
              <a:t>A </a:t>
            </a:r>
            <a:r>
              <a:rPr lang="en-US" sz="5400" b="1" dirty="0" smtClean="0">
                <a:solidFill>
                  <a:srgbClr val="FFFFFF"/>
                </a:solidFill>
                <a:cs typeface="Arial" charset="0"/>
              </a:rPr>
              <a:t>sex-linked recessive pedigree</a:t>
            </a:r>
            <a:r>
              <a:rPr lang="en-US" sz="5400" b="1" dirty="0">
                <a:solidFill>
                  <a:srgbClr val="FFFFFF"/>
                </a:solidFill>
                <a:cs typeface="Arial" charset="0"/>
              </a:rPr>
              <a:t>. NOTICE!</a:t>
            </a:r>
          </a:p>
        </p:txBody>
      </p:sp>
      <p:sp>
        <p:nvSpPr>
          <p:cNvPr id="6" name="Text Box 2"/>
          <p:cNvSpPr txBox="1">
            <a:spLocks noChangeArrowheads="1"/>
          </p:cNvSpPr>
          <p:nvPr/>
        </p:nvSpPr>
        <p:spPr bwMode="auto">
          <a:xfrm>
            <a:off x="0" y="4876800"/>
            <a:ext cx="9144000" cy="685800"/>
          </a:xfrm>
          <a:prstGeom prst="rect">
            <a:avLst/>
          </a:prstGeom>
          <a:noFill/>
          <a:ln w="9525">
            <a:noFill/>
            <a:round/>
            <a:headEnd/>
            <a:tailEnd/>
          </a:ln>
          <a:effectLst/>
        </p:spPr>
        <p:txBody>
          <a:bodyPr/>
          <a:lstStyle/>
          <a:p>
            <a:pPr marL="457200" indent="-457200">
              <a:spcBef>
                <a:spcPts val="800"/>
              </a:spcBef>
              <a:buSzPct val="90000"/>
              <a:buFont typeface="Arial"/>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smtClean="0">
                <a:solidFill>
                  <a:srgbClr val="FFFFFF"/>
                </a:solidFill>
                <a:cs typeface="Arial" charset="0"/>
              </a:rPr>
              <a:t>Can </a:t>
            </a:r>
            <a:r>
              <a:rPr lang="en-US" sz="3200" dirty="0" smtClean="0">
                <a:solidFill>
                  <a:srgbClr val="660066"/>
                </a:solidFill>
                <a:cs typeface="Arial" charset="0"/>
              </a:rPr>
              <a:t>skip generations </a:t>
            </a:r>
            <a:r>
              <a:rPr lang="en-US" sz="3200" dirty="0" smtClean="0">
                <a:solidFill>
                  <a:srgbClr val="FFFFFF"/>
                </a:solidFill>
                <a:cs typeface="Arial" charset="0"/>
              </a:rPr>
              <a:t>or appear </a:t>
            </a:r>
            <a:r>
              <a:rPr lang="en-US" sz="3200" dirty="0" smtClean="0">
                <a:solidFill>
                  <a:srgbClr val="660066"/>
                </a:solidFill>
                <a:cs typeface="Arial" charset="0"/>
              </a:rPr>
              <a:t>out of nowhere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19009"/>
            <a:ext cx="5067300" cy="346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8"/>
          <p:cNvSpPr>
            <a:spLocks noChangeArrowheads="1"/>
          </p:cNvSpPr>
          <p:nvPr/>
        </p:nvSpPr>
        <p:spPr bwMode="auto">
          <a:xfrm>
            <a:off x="2819400" y="2819400"/>
            <a:ext cx="533400" cy="5334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8" name="Oval 8"/>
          <p:cNvSpPr>
            <a:spLocks noChangeArrowheads="1"/>
          </p:cNvSpPr>
          <p:nvPr/>
        </p:nvSpPr>
        <p:spPr bwMode="auto">
          <a:xfrm>
            <a:off x="2133600" y="4191000"/>
            <a:ext cx="609600" cy="5334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sp>
        <p:nvSpPr>
          <p:cNvPr id="9" name="Text Box 2"/>
          <p:cNvSpPr txBox="1">
            <a:spLocks noChangeArrowheads="1"/>
          </p:cNvSpPr>
          <p:nvPr/>
        </p:nvSpPr>
        <p:spPr bwMode="auto">
          <a:xfrm>
            <a:off x="0" y="5410200"/>
            <a:ext cx="9144000" cy="685800"/>
          </a:xfrm>
          <a:prstGeom prst="rect">
            <a:avLst/>
          </a:prstGeom>
          <a:noFill/>
          <a:ln w="9525">
            <a:noFill/>
            <a:round/>
            <a:headEnd/>
            <a:tailEnd/>
          </a:ln>
          <a:effectLst/>
        </p:spPr>
        <p:txBody>
          <a:bodyPr/>
          <a:lstStyle/>
          <a:p>
            <a:pPr marL="457200" indent="-457200">
              <a:spcBef>
                <a:spcPts val="800"/>
              </a:spcBef>
              <a:buSzPct val="90000"/>
              <a:buFont typeface="Arial"/>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smtClean="0">
                <a:solidFill>
                  <a:srgbClr val="FFFFFF"/>
                </a:solidFill>
                <a:cs typeface="Arial" charset="0"/>
              </a:rPr>
              <a:t>The pedigree may </a:t>
            </a:r>
            <a:r>
              <a:rPr lang="en-US" sz="3200" dirty="0" smtClean="0">
                <a:solidFill>
                  <a:srgbClr val="660066"/>
                </a:solidFill>
                <a:cs typeface="Arial" charset="0"/>
              </a:rPr>
              <a:t>show carriers </a:t>
            </a:r>
            <a:r>
              <a:rPr lang="en-US" sz="3200" dirty="0" smtClean="0">
                <a:solidFill>
                  <a:srgbClr val="FFFFFF"/>
                </a:solidFill>
                <a:cs typeface="Arial" charset="0"/>
              </a:rPr>
              <a:t>(but it may not). Label the carriers on your paper.</a:t>
            </a:r>
            <a:endParaRPr lang="en-US" sz="3200" dirty="0" smtClean="0">
              <a:solidFill>
                <a:srgbClr val="660066"/>
              </a:solidFill>
              <a:cs typeface="Arial" charset="0"/>
            </a:endParaRPr>
          </a:p>
        </p:txBody>
      </p:sp>
      <p:sp>
        <p:nvSpPr>
          <p:cNvPr id="11" name="Text Box 2"/>
          <p:cNvSpPr txBox="1">
            <a:spLocks noChangeArrowheads="1"/>
          </p:cNvSpPr>
          <p:nvPr/>
        </p:nvSpPr>
        <p:spPr bwMode="auto">
          <a:xfrm>
            <a:off x="-25400" y="6324600"/>
            <a:ext cx="9169400" cy="685800"/>
          </a:xfrm>
          <a:prstGeom prst="rect">
            <a:avLst/>
          </a:prstGeom>
          <a:noFill/>
          <a:ln w="9525">
            <a:noFill/>
            <a:round/>
            <a:headEnd/>
            <a:tailEnd/>
          </a:ln>
          <a:effectLst/>
        </p:spPr>
        <p:txBody>
          <a:bodyPr/>
          <a:lstStyle/>
          <a:p>
            <a:pPr marL="457200" indent="-457200">
              <a:spcBef>
                <a:spcPts val="800"/>
              </a:spcBef>
              <a:buSzPct val="90000"/>
              <a:buFont typeface="Arial"/>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dirty="0" smtClean="0">
                <a:solidFill>
                  <a:srgbClr val="FFFFFF"/>
                </a:solidFill>
                <a:cs typeface="Arial" charset="0"/>
              </a:rPr>
              <a:t>The trait affects </a:t>
            </a:r>
            <a:r>
              <a:rPr lang="en-US" sz="3200" dirty="0" smtClean="0">
                <a:solidFill>
                  <a:schemeClr val="bg1"/>
                </a:solidFill>
                <a:cs typeface="Arial" charset="0"/>
              </a:rPr>
              <a:t>men and women </a:t>
            </a:r>
            <a:r>
              <a:rPr lang="en-US" sz="3200" dirty="0" smtClean="0">
                <a:solidFill>
                  <a:srgbClr val="660066"/>
                </a:solidFill>
                <a:cs typeface="Arial" charset="0"/>
              </a:rPr>
              <a:t>UNEQUALLY</a:t>
            </a:r>
          </a:p>
        </p:txBody>
      </p:sp>
      <p:sp>
        <p:nvSpPr>
          <p:cNvPr id="12" name="Oval 8"/>
          <p:cNvSpPr>
            <a:spLocks noChangeArrowheads="1"/>
          </p:cNvSpPr>
          <p:nvPr/>
        </p:nvSpPr>
        <p:spPr bwMode="auto">
          <a:xfrm>
            <a:off x="5943600" y="2819400"/>
            <a:ext cx="533400" cy="533400"/>
          </a:xfrm>
          <a:prstGeom prst="ellipse">
            <a:avLst/>
          </a:prstGeom>
          <a:solidFill>
            <a:schemeClr val="bg1"/>
          </a:solidFill>
          <a:ln w="9525" algn="ctr">
            <a:solidFill>
              <a:schemeClr val="tx1"/>
            </a:solidFill>
            <a:round/>
            <a:headEnd/>
            <a:tailEnd/>
          </a:ln>
        </p:spPr>
        <p:txBody>
          <a:bodyPr/>
          <a:lstStyle/>
          <a:p>
            <a:endParaRPr lang="en-US">
              <a:latin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8" presetClass="exit" presetSubtype="12" fill="hold" grpId="0" nodeType="withEffect">
                                  <p:stCondLst>
                                    <p:cond delay="0"/>
                                  </p:stCondLst>
                                  <p:childTnLst>
                                    <p:animEffect transition="out" filter="strips(downLeft)">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8" presetClass="exit" presetSubtype="12" fill="hold" grpId="0" nodeType="withEffect">
                                  <p:stCondLst>
                                    <p:cond delay="0"/>
                                  </p:stCondLst>
                                  <p:childTnLst>
                                    <p:animEffect transition="out" filter="strips(downLeft)">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8" presetClass="exit" presetSubtype="12" fill="hold" grpId="0" nodeType="withEffect">
                                  <p:stCondLst>
                                    <p:cond delay="0"/>
                                  </p:stCondLst>
                                  <p:childTnLst>
                                    <p:animEffect transition="out" filter="strips(downLeft)">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19050" y="381000"/>
            <a:ext cx="9144000" cy="1311275"/>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dirty="0" smtClean="0">
                <a:solidFill>
                  <a:prstClr val="white"/>
                </a:solidFill>
                <a:cs typeface="Arial" charset="0"/>
              </a:rPr>
              <a:t>How can we tell if the trait being studied in a pedigree chart is a dominant, recessive, or sex-linked?</a:t>
            </a:r>
            <a:endParaRPr lang="en-US" sz="4000" b="1" dirty="0">
              <a:solidFill>
                <a:prstClr val="white"/>
              </a:solidFill>
              <a:cs typeface="Arial" charset="0"/>
            </a:endParaRPr>
          </a:p>
        </p:txBody>
      </p:sp>
      <p:sp>
        <p:nvSpPr>
          <p:cNvPr id="70658" name="Text Box 2"/>
          <p:cNvSpPr txBox="1">
            <a:spLocks noChangeArrowheads="1"/>
          </p:cNvSpPr>
          <p:nvPr/>
        </p:nvSpPr>
        <p:spPr bwMode="auto">
          <a:xfrm>
            <a:off x="0" y="2192241"/>
            <a:ext cx="5638800" cy="4267200"/>
          </a:xfrm>
          <a:prstGeom prst="rect">
            <a:avLst/>
          </a:prstGeom>
          <a:noFill/>
          <a:ln w="9525">
            <a:noFill/>
            <a:round/>
            <a:headEnd/>
            <a:tailEnd/>
          </a:ln>
          <a:effectLst/>
        </p:spPr>
        <p:txBody>
          <a:bodyPr/>
          <a:lstStyle/>
          <a:p>
            <a:pPr marL="342900" indent="-339725">
              <a:spcBef>
                <a:spcPts val="800"/>
              </a:spcBef>
              <a:buClr>
                <a:srgbClr val="86D1EC"/>
              </a:buClr>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800" dirty="0" smtClean="0">
                <a:solidFill>
                  <a:prstClr val="white">
                    <a:lumMod val="95000"/>
                  </a:prstClr>
                </a:solidFill>
                <a:latin typeface="Calibri" pitchFamily="34" charset="0"/>
              </a:rPr>
              <a:t>If the problem doesn’t say, then you need to use clues to answer this question.</a:t>
            </a:r>
          </a:p>
          <a:p>
            <a:pPr marL="3175">
              <a:spcBef>
                <a:spcPts val="800"/>
              </a:spcBef>
              <a:buClr>
                <a:srgbClr val="86D1EC"/>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2800" dirty="0" smtClean="0">
              <a:solidFill>
                <a:srgbClr val="7030A0"/>
              </a:solidFill>
              <a:latin typeface="Calibri" pitchFamily="34" charset="0"/>
            </a:endParaRPr>
          </a:p>
          <a:p>
            <a:pPr marL="342900" indent="-339725">
              <a:spcBef>
                <a:spcPts val="800"/>
              </a:spcBef>
              <a:buClr>
                <a:srgbClr val="86D1EC"/>
              </a:buClr>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7030A0"/>
              </a:solidFill>
              <a:latin typeface="Calibri" pitchFamily="34" charset="0"/>
            </a:endParaRP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FFCC00"/>
              </a:solidFill>
              <a:effectLst>
                <a:outerShdw blurRad="38100" dist="38100" dir="2700000" algn="tl">
                  <a:srgbClr val="000000"/>
                </a:outerShdw>
              </a:effectLst>
              <a:latin typeface="Calibri" pitchFamily="34" charset="0"/>
            </a:endParaRPr>
          </a:p>
        </p:txBody>
      </p:sp>
      <p:sp>
        <p:nvSpPr>
          <p:cNvPr id="2" name="AutoShape 2" descr="Resultado de imagen para confused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532156"/>
            <a:ext cx="3657600" cy="392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5815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9050"/>
            <a:ext cx="917808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87782" y="795456"/>
            <a:ext cx="1930336" cy="830997"/>
          </a:xfrm>
          <a:prstGeom prst="rect">
            <a:avLst/>
          </a:prstGeom>
          <a:noFill/>
        </p:spPr>
        <p:txBody>
          <a:bodyPr wrap="none" lIns="91440" tIns="45720" rIns="91440" bIns="45720">
            <a:spAutoFit/>
          </a:bodyPr>
          <a:lstStyle/>
          <a:p>
            <a:pPr algn="ctr"/>
            <a:r>
              <a:rPr lang="en-US" sz="24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r</a:t>
            </a:r>
            <a:r>
              <a:rPr lang="en-US" sz="24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ecessive or </a:t>
            </a:r>
          </a:p>
          <a:p>
            <a:pPr algn="ctr"/>
            <a:r>
              <a:rPr lang="en-US" sz="24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sex-linked</a:t>
            </a:r>
            <a:endParaRPr lang="en-US" sz="24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7" name="Rectangle 6"/>
          <p:cNvSpPr/>
          <p:nvPr/>
        </p:nvSpPr>
        <p:spPr>
          <a:xfrm>
            <a:off x="6087800" y="795456"/>
            <a:ext cx="3148619" cy="830997"/>
          </a:xfrm>
          <a:prstGeom prst="rect">
            <a:avLst/>
          </a:prstGeom>
          <a:noFill/>
        </p:spPr>
        <p:txBody>
          <a:bodyPr wrap="none" lIns="91440" tIns="45720" rIns="91440" bIns="45720">
            <a:spAutoFit/>
          </a:bodyPr>
          <a:lstStyle/>
          <a:p>
            <a:pPr algn="ctr"/>
            <a:r>
              <a:rPr lang="en-US" sz="24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Dominant </a:t>
            </a:r>
            <a:r>
              <a:rPr lang="en-US" sz="24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or </a:t>
            </a:r>
          </a:p>
          <a:p>
            <a:pPr algn="ctr"/>
            <a:r>
              <a:rPr lang="en-US" sz="24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carriers aren’t labeled</a:t>
            </a:r>
            <a:endParaRPr lang="en-US" sz="24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9" name="Rectangle 8"/>
          <p:cNvSpPr/>
          <p:nvPr/>
        </p:nvSpPr>
        <p:spPr>
          <a:xfrm>
            <a:off x="6264442" y="1685370"/>
            <a:ext cx="2672526" cy="646331"/>
          </a:xfrm>
          <a:prstGeom prst="rect">
            <a:avLst/>
          </a:prstGeom>
          <a:noFill/>
        </p:spPr>
        <p:txBody>
          <a:bodyPr wrap="none" lIns="91440" tIns="45720" rIns="91440" bIns="45720">
            <a:spAutoFit/>
          </a:bodyPr>
          <a:lstStyle/>
          <a:p>
            <a:pPr algn="ctr"/>
            <a:r>
              <a:rPr lang="en-US" sz="36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dominant</a:t>
            </a:r>
            <a:endParaRPr lang="en-US" sz="36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1" name="Rectangle 10"/>
          <p:cNvSpPr/>
          <p:nvPr/>
        </p:nvSpPr>
        <p:spPr>
          <a:xfrm>
            <a:off x="6264442" y="2817310"/>
            <a:ext cx="2672526" cy="646331"/>
          </a:xfrm>
          <a:prstGeom prst="rect">
            <a:avLst/>
          </a:prstGeom>
          <a:noFill/>
        </p:spPr>
        <p:txBody>
          <a:bodyPr wrap="none" lIns="91440" tIns="45720" rIns="91440" bIns="45720">
            <a:spAutoFit/>
          </a:bodyPr>
          <a:lstStyle/>
          <a:p>
            <a:pPr algn="ctr"/>
            <a:r>
              <a:rPr lang="en-US" sz="36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dominant</a:t>
            </a:r>
            <a:endParaRPr lang="en-US" sz="36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2" name="Rectangle 11"/>
          <p:cNvSpPr/>
          <p:nvPr/>
        </p:nvSpPr>
        <p:spPr>
          <a:xfrm>
            <a:off x="3374419" y="4233560"/>
            <a:ext cx="2467342" cy="646331"/>
          </a:xfrm>
          <a:prstGeom prst="rect">
            <a:avLst/>
          </a:prstGeom>
          <a:noFill/>
        </p:spPr>
        <p:txBody>
          <a:bodyPr wrap="none" lIns="91440" tIns="45720" rIns="91440" bIns="45720">
            <a:spAutoFit/>
          </a:bodyPr>
          <a:lstStyle/>
          <a:p>
            <a:pPr algn="ctr"/>
            <a:r>
              <a:rPr lang="en-US" sz="3600" b="1"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Sex linked</a:t>
            </a:r>
            <a:endParaRPr lang="en-US" sz="3600" b="1"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p:cNvSpPr/>
          <p:nvPr/>
        </p:nvSpPr>
        <p:spPr>
          <a:xfrm>
            <a:off x="6581016" y="4141228"/>
            <a:ext cx="1983235" cy="830997"/>
          </a:xfrm>
          <a:prstGeom prst="rect">
            <a:avLst/>
          </a:prstGeom>
          <a:noFill/>
        </p:spPr>
        <p:txBody>
          <a:bodyPr wrap="none" lIns="91440" tIns="45720" rIns="91440" bIns="45720">
            <a:spAutoFit/>
          </a:bodyPr>
          <a:lstStyle/>
          <a:p>
            <a:pPr algn="ctr"/>
            <a:r>
              <a:rPr lang="en-US" sz="2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Dominant </a:t>
            </a:r>
          </a:p>
          <a:p>
            <a:pPr algn="ctr"/>
            <a:r>
              <a:rPr lang="en-US" sz="2400" b="1"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or recessive</a:t>
            </a:r>
            <a:endParaRPr lang="en-US" sz="2400" b="1"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4" name="Rectangle 13"/>
          <p:cNvSpPr/>
          <p:nvPr/>
        </p:nvSpPr>
        <p:spPr>
          <a:xfrm>
            <a:off x="3271827" y="5692937"/>
            <a:ext cx="2672526" cy="646331"/>
          </a:xfrm>
          <a:prstGeom prst="rect">
            <a:avLst/>
          </a:prstGeom>
          <a:noFill/>
        </p:spPr>
        <p:txBody>
          <a:bodyPr wrap="none" lIns="91440" tIns="45720" rIns="91440" bIns="45720">
            <a:spAutoFit/>
          </a:bodyPr>
          <a:lstStyle/>
          <a:p>
            <a:pPr algn="ctr"/>
            <a:r>
              <a:rPr lang="en-US" sz="36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dominant</a:t>
            </a:r>
            <a:endParaRPr lang="en-US" sz="36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6" name="Rectangle 15"/>
          <p:cNvSpPr/>
          <p:nvPr/>
        </p:nvSpPr>
        <p:spPr>
          <a:xfrm>
            <a:off x="3642922" y="1593038"/>
            <a:ext cx="1930336" cy="830997"/>
          </a:xfrm>
          <a:prstGeom prst="rect">
            <a:avLst/>
          </a:prstGeom>
          <a:noFill/>
        </p:spPr>
        <p:txBody>
          <a:bodyPr wrap="none" lIns="91440" tIns="45720" rIns="91440" bIns="45720">
            <a:spAutoFit/>
          </a:bodyPr>
          <a:lstStyle/>
          <a:p>
            <a:pPr algn="ctr"/>
            <a:r>
              <a:rPr lang="en-US" sz="24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r</a:t>
            </a:r>
            <a:r>
              <a:rPr lang="en-US" sz="24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ecessive or </a:t>
            </a:r>
          </a:p>
          <a:p>
            <a:pPr algn="ctr"/>
            <a:r>
              <a:rPr lang="en-US" sz="24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sex-linked</a:t>
            </a:r>
            <a:endParaRPr lang="en-US" sz="24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7" name="Rectangle 16"/>
          <p:cNvSpPr/>
          <p:nvPr/>
        </p:nvSpPr>
        <p:spPr>
          <a:xfrm>
            <a:off x="3625882" y="2661148"/>
            <a:ext cx="1930336" cy="830997"/>
          </a:xfrm>
          <a:prstGeom prst="rect">
            <a:avLst/>
          </a:prstGeom>
          <a:noFill/>
        </p:spPr>
        <p:txBody>
          <a:bodyPr wrap="none" lIns="91440" tIns="45720" rIns="91440" bIns="45720">
            <a:spAutoFit/>
          </a:bodyPr>
          <a:lstStyle/>
          <a:p>
            <a:pPr algn="ctr"/>
            <a:r>
              <a:rPr lang="en-US" sz="24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r</a:t>
            </a:r>
            <a:r>
              <a:rPr lang="en-US" sz="24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ecessive or </a:t>
            </a:r>
          </a:p>
          <a:p>
            <a:pPr algn="ctr"/>
            <a:r>
              <a:rPr lang="en-US" sz="24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sex-linked</a:t>
            </a:r>
            <a:endParaRPr lang="en-US" sz="24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p:cNvSpPr/>
          <p:nvPr/>
        </p:nvSpPr>
        <p:spPr>
          <a:xfrm>
            <a:off x="6635537" y="5695690"/>
            <a:ext cx="1930336" cy="830997"/>
          </a:xfrm>
          <a:prstGeom prst="rect">
            <a:avLst/>
          </a:prstGeom>
          <a:noFill/>
        </p:spPr>
        <p:txBody>
          <a:bodyPr wrap="none" lIns="91440" tIns="45720" rIns="91440" bIns="45720">
            <a:spAutoFit/>
          </a:bodyPr>
          <a:lstStyle/>
          <a:p>
            <a:pPr algn="ctr"/>
            <a:r>
              <a:rPr lang="en-US" sz="24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r</a:t>
            </a:r>
            <a:r>
              <a:rPr lang="en-US" sz="24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ecessive or </a:t>
            </a:r>
          </a:p>
          <a:p>
            <a:pPr algn="ctr"/>
            <a:r>
              <a:rPr lang="en-US" sz="24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sex-linked</a:t>
            </a:r>
            <a:endParaRPr lang="en-US" sz="24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6106189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P spid="12" grpId="0"/>
      <p:bldP spid="13" grpId="0"/>
      <p:bldP spid="14" grpId="0"/>
      <p:bldP spid="16" grpId="0"/>
      <p:bldP spid="17" grpId="0"/>
      <p:bldP spid="18"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9569" name="Text Box 1"/>
          <p:cNvSpPr txBox="1">
            <a:spLocks noChangeArrowheads="1"/>
          </p:cNvSpPr>
          <p:nvPr/>
        </p:nvSpPr>
        <p:spPr bwMode="auto">
          <a:xfrm>
            <a:off x="685800" y="1371600"/>
            <a:ext cx="7772400" cy="3992563"/>
          </a:xfrm>
          <a:prstGeom prst="rect">
            <a:avLst/>
          </a:prstGeom>
          <a:noFill/>
          <a:ln w="9525">
            <a:noFill/>
            <a:miter lim="800000"/>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dirty="0">
                <a:solidFill>
                  <a:srgbClr val="7030A0"/>
                </a:solidFill>
                <a:cs typeface="Arial" charset="0"/>
              </a:rPr>
              <a:t>Aim: How can we </a:t>
            </a:r>
            <a:r>
              <a:rPr lang="en-US" sz="4000" b="1" dirty="0" smtClean="0">
                <a:solidFill>
                  <a:srgbClr val="7030A0"/>
                </a:solidFill>
                <a:cs typeface="Arial" charset="0"/>
              </a:rPr>
              <a:t>assign genotypes and make predictions using a pedigree chart?</a:t>
            </a:r>
            <a:r>
              <a:rPr lang="en-US" sz="4000" b="1" dirty="0">
                <a:solidFill>
                  <a:srgbClr val="000000"/>
                </a:solidFill>
                <a:cs typeface="Arial" charset="0"/>
              </a:rPr>
              <a:t/>
            </a:r>
            <a:br>
              <a:rPr lang="en-US" sz="4000" b="1" dirty="0">
                <a:solidFill>
                  <a:srgbClr val="000000"/>
                </a:solidFill>
                <a:cs typeface="Arial" charset="0"/>
              </a:rPr>
            </a:br>
            <a:r>
              <a:rPr lang="en-US" sz="4000" b="1" dirty="0">
                <a:solidFill>
                  <a:srgbClr val="000000"/>
                </a:solidFill>
                <a:cs typeface="Arial" charset="0"/>
              </a:rPr>
              <a:t/>
            </a:r>
            <a:br>
              <a:rPr lang="en-US" sz="4000" b="1" dirty="0">
                <a:solidFill>
                  <a:srgbClr val="000000"/>
                </a:solidFill>
                <a:cs typeface="Arial" charset="0"/>
              </a:rPr>
            </a:br>
            <a:r>
              <a:rPr lang="en-US" sz="3200" b="1" dirty="0">
                <a:solidFill>
                  <a:srgbClr val="FFFFFF"/>
                </a:solidFill>
                <a:cs typeface="Arial" charset="0"/>
              </a:rPr>
              <a:t>Do Now: On your paper </a:t>
            </a:r>
            <a:r>
              <a:rPr lang="en-US" sz="3200" b="1" dirty="0">
                <a:solidFill>
                  <a:srgbClr val="000000"/>
                </a:solidFill>
                <a:cs typeface="Arial" charset="0"/>
              </a:rPr>
              <a:t/>
            </a:r>
            <a:br>
              <a:rPr lang="en-US" sz="3200" b="1" dirty="0">
                <a:solidFill>
                  <a:srgbClr val="000000"/>
                </a:solidFill>
                <a:cs typeface="Arial" charset="0"/>
              </a:rPr>
            </a:br>
            <a:r>
              <a:rPr lang="en-US" sz="3200" b="1" dirty="0">
                <a:solidFill>
                  <a:srgbClr val="000000"/>
                </a:solidFill>
                <a:cs typeface="Arial" charset="0"/>
              </a:rPr>
              <a:t/>
            </a:r>
            <a:br>
              <a:rPr lang="en-US" sz="3200" b="1" dirty="0">
                <a:solidFill>
                  <a:srgbClr val="000000"/>
                </a:solidFill>
                <a:cs typeface="Arial" charset="0"/>
              </a:rPr>
            </a:br>
            <a:r>
              <a:rPr lang="en-US" sz="3200" b="1" dirty="0">
                <a:solidFill>
                  <a:srgbClr val="FFFFFF"/>
                </a:solidFill>
                <a:cs typeface="Arial" charset="0"/>
              </a:rPr>
              <a:t>Notes are in </a:t>
            </a:r>
            <a:r>
              <a:rPr lang="en-US" sz="3200" b="1" dirty="0">
                <a:solidFill>
                  <a:srgbClr val="7030A0"/>
                </a:solidFill>
                <a:cs typeface="Arial" charset="0"/>
              </a:rPr>
              <a:t>purple.</a:t>
            </a:r>
            <a:r>
              <a:rPr lang="en-US" sz="4000" b="1" dirty="0">
                <a:solidFill>
                  <a:srgbClr val="000000"/>
                </a:solidFill>
                <a:cs typeface="Arial" charset="0"/>
              </a:rPr>
              <a:t/>
            </a:r>
            <a:br>
              <a:rPr lang="en-US" sz="4000" b="1" dirty="0">
                <a:solidFill>
                  <a:srgbClr val="000000"/>
                </a:solidFill>
                <a:cs typeface="Arial" charset="0"/>
              </a:rPr>
            </a:br>
            <a:endParaRPr lang="en-US" sz="4000" b="1" dirty="0">
              <a:solidFill>
                <a:srgbClr val="000000"/>
              </a:solidFill>
              <a:cs typeface="Arial" charset="0"/>
            </a:endParaRPr>
          </a:p>
        </p:txBody>
      </p:sp>
    </p:spTree>
    <p:extLst>
      <p:ext uri="{BB962C8B-B14F-4D97-AF65-F5344CB8AC3E}">
        <p14:creationId xmlns:p14="http://schemas.microsoft.com/office/powerpoint/2010/main" val="3101958445"/>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0" y="46037"/>
            <a:ext cx="9144000" cy="944563"/>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800" b="1" dirty="0" smtClean="0">
                <a:solidFill>
                  <a:prstClr val="white"/>
                </a:solidFill>
                <a:cs typeface="Arial" charset="0"/>
              </a:rPr>
              <a:t>Today you will learn: </a:t>
            </a:r>
            <a:endParaRPr lang="en-US" sz="4800" b="1" dirty="0">
              <a:solidFill>
                <a:prstClr val="white"/>
              </a:solidFill>
              <a:cs typeface="Arial" charset="0"/>
            </a:endParaRPr>
          </a:p>
        </p:txBody>
      </p:sp>
      <p:sp>
        <p:nvSpPr>
          <p:cNvPr id="70658" name="Text Box 2"/>
          <p:cNvSpPr txBox="1">
            <a:spLocks noChangeArrowheads="1"/>
          </p:cNvSpPr>
          <p:nvPr/>
        </p:nvSpPr>
        <p:spPr bwMode="auto">
          <a:xfrm>
            <a:off x="0" y="1009650"/>
            <a:ext cx="6477000" cy="4267200"/>
          </a:xfrm>
          <a:prstGeom prst="rect">
            <a:avLst/>
          </a:prstGeom>
          <a:noFill/>
          <a:ln w="9525">
            <a:noFill/>
            <a:round/>
            <a:headEnd/>
            <a:tailEnd/>
          </a:ln>
          <a:effectLst/>
        </p:spPr>
        <p:txBody>
          <a:bodyPr/>
          <a:lstStyle/>
          <a:p>
            <a:pPr marL="746125" indent="-742950">
              <a:spcBef>
                <a:spcPts val="800"/>
              </a:spcBef>
              <a:buClr>
                <a:srgbClr val="7030A0"/>
              </a:buClr>
              <a:buSzPct val="90000"/>
              <a:buFont typeface="+mj-lt"/>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400" dirty="0" smtClean="0">
                <a:solidFill>
                  <a:prstClr val="white">
                    <a:lumMod val="95000"/>
                  </a:prstClr>
                </a:solidFill>
                <a:latin typeface="Calibri" pitchFamily="34" charset="0"/>
              </a:rPr>
              <a:t>How to </a:t>
            </a:r>
            <a:r>
              <a:rPr lang="en-US" sz="4400" dirty="0" smtClean="0">
                <a:solidFill>
                  <a:srgbClr val="9148C8"/>
                </a:solidFill>
                <a:latin typeface="Calibri" pitchFamily="34" charset="0"/>
              </a:rPr>
              <a:t>assign genotypes </a:t>
            </a:r>
            <a:r>
              <a:rPr lang="en-US" sz="4400" dirty="0" smtClean="0">
                <a:solidFill>
                  <a:prstClr val="white">
                    <a:lumMod val="95000"/>
                  </a:prstClr>
                </a:solidFill>
                <a:latin typeface="Calibri" pitchFamily="34" charset="0"/>
              </a:rPr>
              <a:t>to individuals in a pedigree chart</a:t>
            </a:r>
          </a:p>
          <a:p>
            <a:pPr marL="746125" indent="-742950">
              <a:spcBef>
                <a:spcPts val="800"/>
              </a:spcBef>
              <a:buClr>
                <a:srgbClr val="7030A0"/>
              </a:buClr>
              <a:buSzPct val="90000"/>
              <a:buFont typeface="+mj-lt"/>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400" dirty="0" smtClean="0">
                <a:solidFill>
                  <a:prstClr val="white">
                    <a:lumMod val="95000"/>
                  </a:prstClr>
                </a:solidFill>
                <a:latin typeface="Calibri" pitchFamily="34" charset="0"/>
              </a:rPr>
              <a:t>How to </a:t>
            </a:r>
            <a:r>
              <a:rPr lang="en-US" sz="4400" dirty="0" smtClean="0">
                <a:solidFill>
                  <a:srgbClr val="9148C8"/>
                </a:solidFill>
                <a:latin typeface="Calibri" pitchFamily="34" charset="0"/>
              </a:rPr>
              <a:t>make predictions </a:t>
            </a:r>
            <a:r>
              <a:rPr lang="en-US" sz="4400" dirty="0" smtClean="0">
                <a:solidFill>
                  <a:prstClr val="white">
                    <a:lumMod val="95000"/>
                  </a:prstClr>
                </a:solidFill>
                <a:latin typeface="Calibri" pitchFamily="34" charset="0"/>
              </a:rPr>
              <a:t>using a pedigree chart</a:t>
            </a:r>
          </a:p>
          <a:p>
            <a:pPr marL="746125" indent="-742950">
              <a:spcBef>
                <a:spcPts val="800"/>
              </a:spcBef>
              <a:buClr>
                <a:srgbClr val="7030A0"/>
              </a:buClr>
              <a:buSzPct val="90000"/>
              <a:buFont typeface="+mj-lt"/>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400" dirty="0" smtClean="0">
                <a:solidFill>
                  <a:prstClr val="white">
                    <a:lumMod val="95000"/>
                  </a:prstClr>
                </a:solidFill>
                <a:latin typeface="Calibri" pitchFamily="34" charset="0"/>
              </a:rPr>
              <a:t>How to </a:t>
            </a:r>
            <a:r>
              <a:rPr lang="en-US" sz="4400" dirty="0" smtClean="0">
                <a:solidFill>
                  <a:srgbClr val="9148C8"/>
                </a:solidFill>
                <a:latin typeface="Calibri" pitchFamily="34" charset="0"/>
              </a:rPr>
              <a:t>make a pedigree chart</a:t>
            </a:r>
            <a:r>
              <a:rPr lang="en-US" sz="4400" dirty="0" smtClean="0">
                <a:solidFill>
                  <a:prstClr val="white">
                    <a:lumMod val="95000"/>
                  </a:prstClr>
                </a:solidFill>
                <a:latin typeface="Calibri" pitchFamily="34" charset="0"/>
              </a:rPr>
              <a:t> from scratch</a:t>
            </a:r>
          </a:p>
          <a:p>
            <a:pPr marL="3175">
              <a:spcBef>
                <a:spcPts val="800"/>
              </a:spcBef>
              <a:buClr>
                <a:srgbClr val="86D1EC"/>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2400" dirty="0" smtClean="0">
              <a:solidFill>
                <a:srgbClr val="7030A0"/>
              </a:solidFill>
              <a:latin typeface="Calibri" pitchFamily="34" charset="0"/>
            </a:endParaRPr>
          </a:p>
          <a:p>
            <a:pPr marL="342900" indent="-339725">
              <a:spcBef>
                <a:spcPts val="800"/>
              </a:spcBef>
              <a:buClr>
                <a:srgbClr val="86D1EC"/>
              </a:buClr>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7030A0"/>
              </a:solidFill>
              <a:latin typeface="Calibri" pitchFamily="34" charset="0"/>
            </a:endParaRP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FFCC00"/>
              </a:solidFill>
              <a:effectLst>
                <a:outerShdw blurRad="38100" dist="38100" dir="2700000" algn="tl">
                  <a:srgbClr val="000000"/>
                </a:outerShdw>
              </a:effectLst>
              <a:latin typeface="Calibri" pitchFamily="34" charset="0"/>
            </a:endParaRPr>
          </a:p>
        </p:txBody>
      </p:sp>
      <p:sp>
        <p:nvSpPr>
          <p:cNvPr id="2" name="AutoShape 2" descr="Resultado de imagen para confused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descr="img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2133600"/>
            <a:ext cx="2336800" cy="3416300"/>
          </a:xfrm>
          <a:prstGeom prst="rect">
            <a:avLst/>
          </a:prstGeom>
        </p:spPr>
      </p:pic>
    </p:spTree>
    <p:extLst>
      <p:ext uri="{BB962C8B-B14F-4D97-AF65-F5344CB8AC3E}">
        <p14:creationId xmlns:p14="http://schemas.microsoft.com/office/powerpoint/2010/main" val="1672947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0" y="228600"/>
            <a:ext cx="9144000" cy="944563"/>
          </a:xfrm>
          <a:prstGeom prst="rect">
            <a:avLst/>
          </a:prstGeom>
          <a:noFill/>
          <a:ln w="9525">
            <a:noFill/>
            <a:miter lim="800000"/>
            <a:headEnd/>
            <a:tailEnd/>
          </a:ln>
        </p:spPr>
        <p:txBody>
          <a:bodyPr anchor="ctr"/>
          <a:lstStyle/>
          <a:p>
            <a:pPr marL="3175" algn="ctr">
              <a:spcBef>
                <a:spcPts val="800"/>
              </a:spcBef>
              <a:buClr>
                <a:srgbClr val="7030A0"/>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800" b="1" dirty="0">
                <a:solidFill>
                  <a:prstClr val="white">
                    <a:lumMod val="95000"/>
                  </a:prstClr>
                </a:solidFill>
                <a:latin typeface="Calibri" pitchFamily="34" charset="0"/>
              </a:rPr>
              <a:t>How to assign genotypes to individuals in a pedigree chart</a:t>
            </a:r>
          </a:p>
        </p:txBody>
      </p:sp>
      <p:sp>
        <p:nvSpPr>
          <p:cNvPr id="70658" name="Text Box 2"/>
          <p:cNvSpPr txBox="1">
            <a:spLocks noChangeArrowheads="1"/>
          </p:cNvSpPr>
          <p:nvPr/>
        </p:nvSpPr>
        <p:spPr bwMode="auto">
          <a:xfrm>
            <a:off x="0" y="1600200"/>
            <a:ext cx="9144000" cy="3676650"/>
          </a:xfrm>
          <a:prstGeom prst="rect">
            <a:avLst/>
          </a:prstGeom>
          <a:noFill/>
          <a:ln w="9525">
            <a:noFill/>
            <a:round/>
            <a:headEnd/>
            <a:tailEnd/>
          </a:ln>
          <a:effectLst/>
        </p:spPr>
        <p:txBody>
          <a:bodyPr/>
          <a:lstStyle/>
          <a:p>
            <a:pPr marL="746125" indent="-742950">
              <a:spcBef>
                <a:spcPts val="800"/>
              </a:spcBef>
              <a:buClr>
                <a:srgbClr val="7030A0"/>
              </a:buClr>
              <a:buSzPct val="90000"/>
              <a:buFont typeface="+mj-lt"/>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000" dirty="0" smtClean="0">
                <a:solidFill>
                  <a:prstClr val="white">
                    <a:lumMod val="95000"/>
                  </a:prstClr>
                </a:solidFill>
                <a:latin typeface="Calibri" pitchFamily="34" charset="0"/>
              </a:rPr>
              <a:t>Write in genotypes for individuals who must be </a:t>
            </a:r>
            <a:r>
              <a:rPr lang="en-US" sz="4000" dirty="0" smtClean="0">
                <a:solidFill>
                  <a:srgbClr val="9148C8"/>
                </a:solidFill>
                <a:latin typeface="Calibri" pitchFamily="34" charset="0"/>
              </a:rPr>
              <a:t>homozygous recessive</a:t>
            </a:r>
            <a:r>
              <a:rPr lang="en-US" sz="4000" dirty="0" smtClean="0">
                <a:solidFill>
                  <a:prstClr val="white">
                    <a:lumMod val="95000"/>
                  </a:prstClr>
                </a:solidFill>
                <a:latin typeface="Calibri" pitchFamily="34" charset="0"/>
              </a:rPr>
              <a:t>.</a:t>
            </a:r>
          </a:p>
          <a:p>
            <a:pPr marL="746125" indent="-742950">
              <a:spcBef>
                <a:spcPts val="800"/>
              </a:spcBef>
              <a:buClr>
                <a:srgbClr val="7030A0"/>
              </a:buClr>
              <a:buSzPct val="90000"/>
              <a:buFont typeface="+mj-lt"/>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000" dirty="0" smtClean="0">
                <a:solidFill>
                  <a:prstClr val="white">
                    <a:lumMod val="95000"/>
                  </a:prstClr>
                </a:solidFill>
                <a:latin typeface="Calibri" pitchFamily="34" charset="0"/>
              </a:rPr>
              <a:t>For individuals with a dominant phenotype, look at their </a:t>
            </a:r>
            <a:r>
              <a:rPr lang="en-US" sz="4000" dirty="0" smtClean="0">
                <a:solidFill>
                  <a:srgbClr val="9148C8"/>
                </a:solidFill>
                <a:latin typeface="Calibri" pitchFamily="34" charset="0"/>
              </a:rPr>
              <a:t>parents and children</a:t>
            </a:r>
            <a:r>
              <a:rPr lang="en-US" sz="4000" dirty="0" smtClean="0">
                <a:solidFill>
                  <a:prstClr val="white">
                    <a:lumMod val="95000"/>
                  </a:prstClr>
                </a:solidFill>
                <a:latin typeface="Calibri" pitchFamily="34" charset="0"/>
              </a:rPr>
              <a:t> to decide if they are </a:t>
            </a:r>
            <a:r>
              <a:rPr lang="en-US" sz="4000" dirty="0" smtClean="0">
                <a:solidFill>
                  <a:srgbClr val="9148C8"/>
                </a:solidFill>
                <a:latin typeface="Calibri" pitchFamily="34" charset="0"/>
              </a:rPr>
              <a:t>homozygous</a:t>
            </a:r>
            <a:r>
              <a:rPr lang="en-US" sz="4000" dirty="0" smtClean="0">
                <a:solidFill>
                  <a:prstClr val="white">
                    <a:lumMod val="95000"/>
                  </a:prstClr>
                </a:solidFill>
                <a:latin typeface="Calibri" pitchFamily="34" charset="0"/>
              </a:rPr>
              <a:t> or </a:t>
            </a:r>
            <a:r>
              <a:rPr lang="en-US" sz="4000" dirty="0" smtClean="0">
                <a:solidFill>
                  <a:srgbClr val="9148C8"/>
                </a:solidFill>
                <a:latin typeface="Calibri" pitchFamily="34" charset="0"/>
              </a:rPr>
              <a:t>heterozygous</a:t>
            </a:r>
            <a:r>
              <a:rPr lang="en-US" sz="4000" dirty="0" smtClean="0">
                <a:solidFill>
                  <a:prstClr val="white">
                    <a:lumMod val="95000"/>
                  </a:prstClr>
                </a:solidFill>
                <a:latin typeface="Calibri" pitchFamily="34" charset="0"/>
              </a:rPr>
              <a:t>.</a:t>
            </a:r>
          </a:p>
          <a:p>
            <a:pPr marL="746125" indent="-742950">
              <a:spcBef>
                <a:spcPts val="800"/>
              </a:spcBef>
              <a:buClr>
                <a:srgbClr val="7030A0"/>
              </a:buClr>
              <a:buSzPct val="90000"/>
              <a:buFont typeface="+mj-lt"/>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000" dirty="0" smtClean="0">
                <a:solidFill>
                  <a:prstClr val="white">
                    <a:lumMod val="95000"/>
                  </a:prstClr>
                </a:solidFill>
                <a:latin typeface="Calibri" pitchFamily="34" charset="0"/>
              </a:rPr>
              <a:t>You will not always be able to determine this. </a:t>
            </a:r>
          </a:p>
          <a:p>
            <a:pPr marL="3175">
              <a:spcBef>
                <a:spcPts val="800"/>
              </a:spcBef>
              <a:buClr>
                <a:srgbClr val="86D1EC"/>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2400" dirty="0" smtClean="0">
              <a:solidFill>
                <a:srgbClr val="7030A0"/>
              </a:solidFill>
              <a:latin typeface="Calibri" pitchFamily="34" charset="0"/>
            </a:endParaRPr>
          </a:p>
          <a:p>
            <a:pPr marL="342900" indent="-339725">
              <a:spcBef>
                <a:spcPts val="800"/>
              </a:spcBef>
              <a:buClr>
                <a:srgbClr val="86D1EC"/>
              </a:buClr>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7030A0"/>
              </a:solidFill>
              <a:latin typeface="Calibri" pitchFamily="34" charset="0"/>
            </a:endParaRP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FFCC00"/>
              </a:solidFill>
              <a:effectLst>
                <a:outerShdw blurRad="38100" dist="38100" dir="2700000" algn="tl">
                  <a:srgbClr val="000000"/>
                </a:outerShdw>
              </a:effectLst>
              <a:latin typeface="Calibri" pitchFamily="34" charset="0"/>
            </a:endParaRPr>
          </a:p>
        </p:txBody>
      </p:sp>
      <p:sp>
        <p:nvSpPr>
          <p:cNvPr id="2" name="AutoShape 2" descr="Resultado de imagen para confused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283881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524000" y="990600"/>
            <a:ext cx="6477000" cy="5346700"/>
          </a:xfrm>
          <a:prstGeom prst="rect">
            <a:avLst/>
          </a:prstGeom>
        </p:spPr>
      </p:pic>
      <p:sp>
        <p:nvSpPr>
          <p:cNvPr id="117761" name="Text Box 1"/>
          <p:cNvSpPr txBox="1">
            <a:spLocks noChangeArrowheads="1"/>
          </p:cNvSpPr>
          <p:nvPr/>
        </p:nvSpPr>
        <p:spPr bwMode="auto">
          <a:xfrm>
            <a:off x="152400" y="-228600"/>
            <a:ext cx="8991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smtClean="0">
                <a:solidFill>
                  <a:srgbClr val="FFFFFF"/>
                </a:solidFill>
                <a:cs typeface="Arial" charset="0"/>
              </a:rPr>
              <a:t>Labeling a Dominant Pedigree</a:t>
            </a:r>
            <a:endParaRPr lang="en-US" sz="3200" b="1" dirty="0">
              <a:solidFill>
                <a:srgbClr val="FFFFFF"/>
              </a:solidFill>
              <a:cs typeface="Arial" charset="0"/>
            </a:endParaRPr>
          </a:p>
        </p:txBody>
      </p:sp>
      <p:sp>
        <p:nvSpPr>
          <p:cNvPr id="3" name="TextBox 2"/>
          <p:cNvSpPr txBox="1"/>
          <p:nvPr/>
        </p:nvSpPr>
        <p:spPr>
          <a:xfrm>
            <a:off x="1828800" y="914400"/>
            <a:ext cx="838200" cy="646331"/>
          </a:xfrm>
          <a:prstGeom prst="rect">
            <a:avLst/>
          </a:prstGeom>
          <a:noFill/>
        </p:spPr>
        <p:txBody>
          <a:bodyPr wrap="square" rtlCol="0">
            <a:spAutoFit/>
          </a:bodyPr>
          <a:lstStyle/>
          <a:p>
            <a:r>
              <a:rPr lang="en-US" sz="3600" dirty="0" err="1" smtClean="0">
                <a:latin typeface="Comic Sans MS"/>
                <a:cs typeface="Comic Sans MS"/>
              </a:rPr>
              <a:t>aa</a:t>
            </a:r>
            <a:endParaRPr lang="en-US" sz="3600" dirty="0">
              <a:latin typeface="Comic Sans MS"/>
              <a:cs typeface="Comic Sans MS"/>
            </a:endParaRPr>
          </a:p>
        </p:txBody>
      </p:sp>
      <p:sp>
        <p:nvSpPr>
          <p:cNvPr id="8" name="TextBox 7"/>
          <p:cNvSpPr txBox="1"/>
          <p:nvPr/>
        </p:nvSpPr>
        <p:spPr>
          <a:xfrm>
            <a:off x="5867400" y="2743200"/>
            <a:ext cx="838200" cy="646331"/>
          </a:xfrm>
          <a:prstGeom prst="rect">
            <a:avLst/>
          </a:prstGeom>
          <a:noFill/>
        </p:spPr>
        <p:txBody>
          <a:bodyPr wrap="square" rtlCol="0">
            <a:spAutoFit/>
          </a:bodyPr>
          <a:lstStyle/>
          <a:p>
            <a:r>
              <a:rPr lang="en-US" sz="3600" dirty="0" err="1" smtClean="0">
                <a:latin typeface="Comic Sans MS"/>
                <a:cs typeface="Comic Sans MS"/>
              </a:rPr>
              <a:t>aa</a:t>
            </a:r>
            <a:endParaRPr lang="en-US" sz="3600" dirty="0">
              <a:latin typeface="Comic Sans MS"/>
              <a:cs typeface="Comic Sans MS"/>
            </a:endParaRPr>
          </a:p>
        </p:txBody>
      </p:sp>
      <p:sp>
        <p:nvSpPr>
          <p:cNvPr id="9" name="TextBox 8"/>
          <p:cNvSpPr txBox="1"/>
          <p:nvPr/>
        </p:nvSpPr>
        <p:spPr>
          <a:xfrm>
            <a:off x="5867400" y="5181600"/>
            <a:ext cx="838200" cy="646331"/>
          </a:xfrm>
          <a:prstGeom prst="rect">
            <a:avLst/>
          </a:prstGeom>
          <a:noFill/>
        </p:spPr>
        <p:txBody>
          <a:bodyPr wrap="square" rtlCol="0">
            <a:spAutoFit/>
          </a:bodyPr>
          <a:lstStyle/>
          <a:p>
            <a:r>
              <a:rPr lang="en-US" sz="3600" dirty="0" err="1" smtClean="0">
                <a:latin typeface="Comic Sans MS"/>
                <a:cs typeface="Comic Sans MS"/>
              </a:rPr>
              <a:t>aa</a:t>
            </a:r>
            <a:endParaRPr lang="en-US" sz="3600" dirty="0">
              <a:latin typeface="Comic Sans MS"/>
              <a:cs typeface="Comic Sans MS"/>
            </a:endParaRPr>
          </a:p>
        </p:txBody>
      </p:sp>
      <p:sp>
        <p:nvSpPr>
          <p:cNvPr id="4" name="Left Arrow 3"/>
          <p:cNvSpPr/>
          <p:nvPr/>
        </p:nvSpPr>
        <p:spPr>
          <a:xfrm>
            <a:off x="5105400" y="3276600"/>
            <a:ext cx="1295400"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Bent Arrow 4"/>
          <p:cNvSpPr/>
          <p:nvPr/>
        </p:nvSpPr>
        <p:spPr>
          <a:xfrm rot="10800000">
            <a:off x="6629400" y="4724400"/>
            <a:ext cx="1905000" cy="1676400"/>
          </a:xfrm>
          <a:prstGeom prst="bentArrow">
            <a:avLst>
              <a:gd name="adj1" fmla="val 25000"/>
              <a:gd name="adj2" fmla="val 24242"/>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6553200" y="3124200"/>
            <a:ext cx="2590800" cy="1200329"/>
          </a:xfrm>
          <a:prstGeom prst="rect">
            <a:avLst/>
          </a:prstGeom>
          <a:solidFill>
            <a:schemeClr val="bg1"/>
          </a:solidFill>
        </p:spPr>
        <p:txBody>
          <a:bodyPr wrap="square" rtlCol="0">
            <a:spAutoFit/>
          </a:bodyPr>
          <a:lstStyle/>
          <a:p>
            <a:r>
              <a:rPr lang="en-US" dirty="0" smtClean="0"/>
              <a:t>This person must be heterozygous, because he has an unaffected daughter. </a:t>
            </a:r>
            <a:endParaRPr lang="en-US" dirty="0"/>
          </a:p>
        </p:txBody>
      </p:sp>
      <p:sp>
        <p:nvSpPr>
          <p:cNvPr id="13" name="TextBox 12"/>
          <p:cNvSpPr txBox="1"/>
          <p:nvPr/>
        </p:nvSpPr>
        <p:spPr>
          <a:xfrm>
            <a:off x="4419600" y="2590800"/>
            <a:ext cx="838200" cy="646331"/>
          </a:xfrm>
          <a:prstGeom prst="rect">
            <a:avLst/>
          </a:prstGeom>
          <a:noFill/>
        </p:spPr>
        <p:txBody>
          <a:bodyPr wrap="square" rtlCol="0">
            <a:spAutoFit/>
          </a:bodyPr>
          <a:lstStyle/>
          <a:p>
            <a:r>
              <a:rPr lang="en-US" sz="3600" dirty="0" err="1">
                <a:latin typeface="Comic Sans MS"/>
                <a:cs typeface="Comic Sans MS"/>
              </a:rPr>
              <a:t>A</a:t>
            </a:r>
            <a:r>
              <a:rPr lang="en-US" sz="3600" dirty="0" err="1" smtClean="0">
                <a:latin typeface="Comic Sans MS"/>
                <a:cs typeface="Comic Sans MS"/>
              </a:rPr>
              <a:t>a</a:t>
            </a:r>
            <a:endParaRPr lang="en-US" sz="3600" dirty="0">
              <a:latin typeface="Comic Sans MS"/>
              <a:cs typeface="Comic Sans MS"/>
            </a:endParaRPr>
          </a:p>
        </p:txBody>
      </p:sp>
      <p:sp>
        <p:nvSpPr>
          <p:cNvPr id="16" name="Left Arrow 15"/>
          <p:cNvSpPr/>
          <p:nvPr/>
        </p:nvSpPr>
        <p:spPr>
          <a:xfrm rot="12093297">
            <a:off x="3190885" y="5169644"/>
            <a:ext cx="1295400"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eft Arrow 16"/>
          <p:cNvSpPr/>
          <p:nvPr/>
        </p:nvSpPr>
        <p:spPr>
          <a:xfrm rot="12093297">
            <a:off x="4239115" y="4442732"/>
            <a:ext cx="3180369" cy="7919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09600" y="3733800"/>
            <a:ext cx="2590800" cy="1200329"/>
          </a:xfrm>
          <a:prstGeom prst="rect">
            <a:avLst/>
          </a:prstGeom>
          <a:solidFill>
            <a:schemeClr val="bg1"/>
          </a:solidFill>
        </p:spPr>
        <p:txBody>
          <a:bodyPr wrap="square" rtlCol="0">
            <a:spAutoFit/>
          </a:bodyPr>
          <a:lstStyle/>
          <a:p>
            <a:r>
              <a:rPr lang="en-US" dirty="0" smtClean="0"/>
              <a:t>These people must be heterozygous, because they have an unaffected parent.</a:t>
            </a:r>
            <a:endParaRPr lang="en-US" dirty="0"/>
          </a:p>
        </p:txBody>
      </p:sp>
      <p:sp>
        <p:nvSpPr>
          <p:cNvPr id="19" name="TextBox 18"/>
          <p:cNvSpPr txBox="1"/>
          <p:nvPr/>
        </p:nvSpPr>
        <p:spPr>
          <a:xfrm>
            <a:off x="4419600" y="5029200"/>
            <a:ext cx="838200" cy="646331"/>
          </a:xfrm>
          <a:prstGeom prst="rect">
            <a:avLst/>
          </a:prstGeom>
          <a:noFill/>
        </p:spPr>
        <p:txBody>
          <a:bodyPr wrap="square" rtlCol="0">
            <a:spAutoFit/>
          </a:bodyPr>
          <a:lstStyle/>
          <a:p>
            <a:r>
              <a:rPr lang="en-US" sz="3600" dirty="0" err="1">
                <a:latin typeface="Comic Sans MS"/>
                <a:cs typeface="Comic Sans MS"/>
              </a:rPr>
              <a:t>A</a:t>
            </a:r>
            <a:r>
              <a:rPr lang="en-US" sz="3600" dirty="0" err="1" smtClean="0">
                <a:latin typeface="Comic Sans MS"/>
                <a:cs typeface="Comic Sans MS"/>
              </a:rPr>
              <a:t>a</a:t>
            </a:r>
            <a:endParaRPr lang="en-US" sz="3600" dirty="0">
              <a:latin typeface="Comic Sans MS"/>
              <a:cs typeface="Comic Sans MS"/>
            </a:endParaRPr>
          </a:p>
        </p:txBody>
      </p:sp>
      <p:sp>
        <p:nvSpPr>
          <p:cNvPr id="20" name="TextBox 19"/>
          <p:cNvSpPr txBox="1"/>
          <p:nvPr/>
        </p:nvSpPr>
        <p:spPr>
          <a:xfrm>
            <a:off x="7315200" y="5068669"/>
            <a:ext cx="838200" cy="646331"/>
          </a:xfrm>
          <a:prstGeom prst="rect">
            <a:avLst/>
          </a:prstGeom>
          <a:noFill/>
        </p:spPr>
        <p:txBody>
          <a:bodyPr wrap="square" rtlCol="0">
            <a:spAutoFit/>
          </a:bodyPr>
          <a:lstStyle/>
          <a:p>
            <a:r>
              <a:rPr lang="en-US" sz="3600" dirty="0" err="1">
                <a:latin typeface="Comic Sans MS"/>
                <a:cs typeface="Comic Sans MS"/>
              </a:rPr>
              <a:t>A</a:t>
            </a:r>
            <a:r>
              <a:rPr lang="en-US" sz="3600" dirty="0" err="1" smtClean="0">
                <a:latin typeface="Comic Sans MS"/>
                <a:cs typeface="Comic Sans MS"/>
              </a:rPr>
              <a:t>a</a:t>
            </a:r>
            <a:endParaRPr lang="en-US" sz="3600" dirty="0">
              <a:latin typeface="Comic Sans MS"/>
              <a:cs typeface="Comic Sans MS"/>
            </a:endParaRPr>
          </a:p>
        </p:txBody>
      </p:sp>
      <p:sp>
        <p:nvSpPr>
          <p:cNvPr id="21" name="Left Arrow 20"/>
          <p:cNvSpPr/>
          <p:nvPr/>
        </p:nvSpPr>
        <p:spPr>
          <a:xfrm rot="5400000">
            <a:off x="1257300" y="3924300"/>
            <a:ext cx="1295400"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eft Arrow 21"/>
          <p:cNvSpPr/>
          <p:nvPr/>
        </p:nvSpPr>
        <p:spPr>
          <a:xfrm rot="5400000">
            <a:off x="2781300" y="3924300"/>
            <a:ext cx="1295400"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219200" y="4953000"/>
            <a:ext cx="2590800" cy="369332"/>
          </a:xfrm>
          <a:prstGeom prst="rect">
            <a:avLst/>
          </a:prstGeom>
          <a:solidFill>
            <a:schemeClr val="bg1"/>
          </a:solidFill>
        </p:spPr>
        <p:txBody>
          <a:bodyPr wrap="square" rtlCol="0">
            <a:spAutoFit/>
          </a:bodyPr>
          <a:lstStyle/>
          <a:p>
            <a:r>
              <a:rPr lang="en-US" dirty="0" smtClean="0"/>
              <a:t>Same with these folks.</a:t>
            </a:r>
            <a:endParaRPr lang="en-US" dirty="0"/>
          </a:p>
        </p:txBody>
      </p:sp>
      <p:sp>
        <p:nvSpPr>
          <p:cNvPr id="24" name="TextBox 23"/>
          <p:cNvSpPr txBox="1"/>
          <p:nvPr/>
        </p:nvSpPr>
        <p:spPr>
          <a:xfrm>
            <a:off x="1524000" y="2590800"/>
            <a:ext cx="838200" cy="646331"/>
          </a:xfrm>
          <a:prstGeom prst="rect">
            <a:avLst/>
          </a:prstGeom>
          <a:noFill/>
        </p:spPr>
        <p:txBody>
          <a:bodyPr wrap="square" rtlCol="0">
            <a:spAutoFit/>
          </a:bodyPr>
          <a:lstStyle/>
          <a:p>
            <a:r>
              <a:rPr lang="en-US" sz="3600" dirty="0" err="1" smtClean="0">
                <a:latin typeface="Comic Sans MS"/>
                <a:cs typeface="Comic Sans MS"/>
              </a:rPr>
              <a:t>Aa</a:t>
            </a:r>
            <a:endParaRPr lang="en-US" sz="3600" dirty="0">
              <a:latin typeface="Comic Sans MS"/>
              <a:cs typeface="Comic Sans MS"/>
            </a:endParaRPr>
          </a:p>
        </p:txBody>
      </p:sp>
      <p:sp>
        <p:nvSpPr>
          <p:cNvPr id="25" name="TextBox 24"/>
          <p:cNvSpPr txBox="1"/>
          <p:nvPr/>
        </p:nvSpPr>
        <p:spPr>
          <a:xfrm>
            <a:off x="2971800" y="2590800"/>
            <a:ext cx="838200" cy="646331"/>
          </a:xfrm>
          <a:prstGeom prst="rect">
            <a:avLst/>
          </a:prstGeom>
          <a:noFill/>
        </p:spPr>
        <p:txBody>
          <a:bodyPr wrap="square" rtlCol="0">
            <a:spAutoFit/>
          </a:bodyPr>
          <a:lstStyle/>
          <a:p>
            <a:r>
              <a:rPr lang="en-US" sz="3600" dirty="0" err="1" smtClean="0">
                <a:latin typeface="Comic Sans MS"/>
                <a:cs typeface="Comic Sans MS"/>
              </a:rPr>
              <a:t>Aa</a:t>
            </a:r>
            <a:endParaRPr lang="en-US" sz="3600" dirty="0">
              <a:latin typeface="Comic Sans MS"/>
              <a:cs typeface="Comic Sans MS"/>
            </a:endParaRPr>
          </a:p>
        </p:txBody>
      </p:sp>
      <p:sp>
        <p:nvSpPr>
          <p:cNvPr id="26" name="Left Arrow 25"/>
          <p:cNvSpPr/>
          <p:nvPr/>
        </p:nvSpPr>
        <p:spPr>
          <a:xfrm rot="1540022">
            <a:off x="4472845" y="1913072"/>
            <a:ext cx="1883239" cy="38067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6553200" y="2057400"/>
            <a:ext cx="2590800" cy="1754327"/>
          </a:xfrm>
          <a:prstGeom prst="rect">
            <a:avLst/>
          </a:prstGeom>
          <a:solidFill>
            <a:schemeClr val="bg1"/>
          </a:solidFill>
        </p:spPr>
        <p:txBody>
          <a:bodyPr wrap="square" rtlCol="0">
            <a:spAutoFit/>
          </a:bodyPr>
          <a:lstStyle/>
          <a:p>
            <a:r>
              <a:rPr lang="en-US" dirty="0" smtClean="0"/>
              <a:t>We don’t know this person’s parents, and all of his kids are affected. He might be homozygous, but we can’t be sure. </a:t>
            </a:r>
            <a:endParaRPr lang="en-US" dirty="0"/>
          </a:p>
        </p:txBody>
      </p:sp>
      <p:sp>
        <p:nvSpPr>
          <p:cNvPr id="28" name="TextBox 27"/>
          <p:cNvSpPr txBox="1"/>
          <p:nvPr/>
        </p:nvSpPr>
        <p:spPr>
          <a:xfrm>
            <a:off x="4572000" y="1066800"/>
            <a:ext cx="2514600" cy="646331"/>
          </a:xfrm>
          <a:prstGeom prst="rect">
            <a:avLst/>
          </a:prstGeom>
          <a:noFill/>
        </p:spPr>
        <p:txBody>
          <a:bodyPr wrap="square" rtlCol="0">
            <a:spAutoFit/>
          </a:bodyPr>
          <a:lstStyle/>
          <a:p>
            <a:r>
              <a:rPr lang="en-US" sz="3600" dirty="0" smtClean="0">
                <a:latin typeface="Comic Sans MS"/>
                <a:cs typeface="Comic Sans MS"/>
              </a:rPr>
              <a:t>AA or </a:t>
            </a:r>
            <a:r>
              <a:rPr lang="en-US" sz="3600" dirty="0" err="1" smtClean="0">
                <a:latin typeface="Comic Sans MS"/>
                <a:cs typeface="Comic Sans MS"/>
              </a:rPr>
              <a:t>Aa</a:t>
            </a:r>
            <a:endParaRPr lang="en-US" sz="3600" dirty="0">
              <a:latin typeface="Comic Sans MS"/>
              <a:cs typeface="Comic Sans MS"/>
            </a:endParaRPr>
          </a:p>
        </p:txBody>
      </p:sp>
      <p:sp>
        <p:nvSpPr>
          <p:cNvPr id="29" name="TextBox 28"/>
          <p:cNvSpPr txBox="1"/>
          <p:nvPr/>
        </p:nvSpPr>
        <p:spPr>
          <a:xfrm>
            <a:off x="381000" y="4572000"/>
            <a:ext cx="2590800" cy="2031325"/>
          </a:xfrm>
          <a:prstGeom prst="rect">
            <a:avLst/>
          </a:prstGeom>
          <a:solidFill>
            <a:schemeClr val="bg1"/>
          </a:solidFill>
        </p:spPr>
        <p:txBody>
          <a:bodyPr wrap="square" rtlCol="0">
            <a:spAutoFit/>
          </a:bodyPr>
          <a:lstStyle/>
          <a:p>
            <a:r>
              <a:rPr lang="en-US" dirty="0" smtClean="0"/>
              <a:t>Label the people who must be homozygous recessive first. Since this pedigree is for a dominant trait, all white shapes must be homozygous recessive. </a:t>
            </a:r>
            <a:endParaRPr lang="en-US" dirty="0"/>
          </a:p>
        </p:txBody>
      </p:sp>
    </p:spTree>
    <p:extLst>
      <p:ext uri="{BB962C8B-B14F-4D97-AF65-F5344CB8AC3E}">
        <p14:creationId xmlns:p14="http://schemas.microsoft.com/office/powerpoint/2010/main" val="8869181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grpId="1" nodeType="clickEffect">
                                  <p:stCondLst>
                                    <p:cond delay="0"/>
                                  </p:stCondLst>
                                  <p:childTnLst>
                                    <p:animEffect transition="out" filter="blinds(horizontal)">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1" nodeType="clickEffect">
                                  <p:stCondLst>
                                    <p:cond delay="0"/>
                                  </p:stCondLst>
                                  <p:childTnLst>
                                    <p:animEffect transition="out" filter="blinds(horizontal)">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xit" presetSubtype="10" fill="hold" grpId="1" nodeType="clickEffect">
                                  <p:stCondLst>
                                    <p:cond delay="0"/>
                                  </p:stCondLst>
                                  <p:childTnLst>
                                    <p:animEffect transition="out" filter="blinds(horizontal)">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3" presetClass="exit" presetSubtype="10" fill="hold" grpId="1" nodeType="clickEffect">
                                  <p:stCondLst>
                                    <p:cond delay="0"/>
                                  </p:stCondLst>
                                  <p:childTnLst>
                                    <p:animEffect transition="out" filter="blinds(horizontal)">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3" presetClass="exit" presetSubtype="10" fill="hold" grpId="1" nodeType="clickEffect">
                                  <p:stCondLst>
                                    <p:cond delay="0"/>
                                  </p:stCondLst>
                                  <p:childTnLst>
                                    <p:animEffect transition="out" filter="blinds(horizontal)">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5"/>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3" presetClass="exit" presetSubtype="10" fill="hold" grpId="1" nodeType="clickEffect">
                                  <p:stCondLst>
                                    <p:cond delay="0"/>
                                  </p:stCondLst>
                                  <p:childTnLst>
                                    <p:animEffect transition="out" filter="blinds(horizontal)">
                                      <p:cBhvr>
                                        <p:cTn id="113" dur="500"/>
                                        <p:tgtEl>
                                          <p:spTgt spid="21"/>
                                        </p:tgtEl>
                                      </p:cBhvr>
                                    </p:animEffect>
                                    <p:set>
                                      <p:cBhvr>
                                        <p:cTn id="114" dur="1" fill="hold">
                                          <p:stCondLst>
                                            <p:cond delay="499"/>
                                          </p:stCondLst>
                                        </p:cTn>
                                        <p:tgtEl>
                                          <p:spTgt spid="2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3" presetClass="exit" presetSubtype="10" fill="hold" grpId="1" nodeType="clickEffect">
                                  <p:stCondLst>
                                    <p:cond delay="0"/>
                                  </p:stCondLst>
                                  <p:childTnLst>
                                    <p:animEffect transition="out" filter="blinds(horizontal)">
                                      <p:cBhvr>
                                        <p:cTn id="118" dur="500"/>
                                        <p:tgtEl>
                                          <p:spTgt spid="22"/>
                                        </p:tgtEl>
                                      </p:cBhvr>
                                    </p:animEffect>
                                    <p:set>
                                      <p:cBhvr>
                                        <p:cTn id="119" dur="1" fill="hold">
                                          <p:stCondLst>
                                            <p:cond delay="499"/>
                                          </p:stCondLst>
                                        </p:cTn>
                                        <p:tgtEl>
                                          <p:spTgt spid="2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 presetClass="exit" presetSubtype="10" fill="hold" grpId="1" nodeType="clickEffect">
                                  <p:stCondLst>
                                    <p:cond delay="0"/>
                                  </p:stCondLst>
                                  <p:childTnLst>
                                    <p:animEffect transition="out" filter="blinds(horizontal)">
                                      <p:cBhvr>
                                        <p:cTn id="123" dur="500"/>
                                        <p:tgtEl>
                                          <p:spTgt spid="23"/>
                                        </p:tgtEl>
                                      </p:cBhvr>
                                    </p:animEffect>
                                    <p:set>
                                      <p:cBhvr>
                                        <p:cTn id="124" dur="1" fill="hold">
                                          <p:stCondLst>
                                            <p:cond delay="499"/>
                                          </p:stCondLst>
                                        </p:cTn>
                                        <p:tgtEl>
                                          <p:spTgt spid="23"/>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3" presetClass="exit" presetSubtype="10" fill="hold" grpId="1" nodeType="clickEffect">
                                  <p:stCondLst>
                                    <p:cond delay="0"/>
                                  </p:stCondLst>
                                  <p:childTnLst>
                                    <p:animEffect transition="out" filter="blinds(horizontal)">
                                      <p:cBhvr>
                                        <p:cTn id="140" dur="500"/>
                                        <p:tgtEl>
                                          <p:spTgt spid="26"/>
                                        </p:tgtEl>
                                      </p:cBhvr>
                                    </p:animEffect>
                                    <p:set>
                                      <p:cBhvr>
                                        <p:cTn id="141" dur="1" fill="hold">
                                          <p:stCondLst>
                                            <p:cond delay="499"/>
                                          </p:stCondLst>
                                        </p:cTn>
                                        <p:tgtEl>
                                          <p:spTgt spid="26"/>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3" presetClass="exit" presetSubtype="10" fill="hold" grpId="1" nodeType="clickEffect">
                                  <p:stCondLst>
                                    <p:cond delay="0"/>
                                  </p:stCondLst>
                                  <p:childTnLst>
                                    <p:animEffect transition="out" filter="blinds(horizontal)">
                                      <p:cBhvr>
                                        <p:cTn id="145" dur="500"/>
                                        <p:tgtEl>
                                          <p:spTgt spid="27"/>
                                        </p:tgtEl>
                                      </p:cBhvr>
                                    </p:animEffect>
                                    <p:set>
                                      <p:cBhvr>
                                        <p:cTn id="14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4" grpId="0" animBg="1"/>
      <p:bldP spid="4" grpId="1" animBg="1"/>
      <p:bldP spid="5" grpId="0" animBg="1"/>
      <p:bldP spid="5" grpId="1" animBg="1"/>
      <p:bldP spid="6" grpId="0" animBg="1"/>
      <p:bldP spid="6" grpId="1" animBg="1"/>
      <p:bldP spid="13" grpId="0"/>
      <p:bldP spid="16" grpId="0" animBg="1"/>
      <p:bldP spid="16" grpId="1" animBg="1"/>
      <p:bldP spid="17" grpId="0" animBg="1"/>
      <p:bldP spid="17" grpId="1" animBg="1"/>
      <p:bldP spid="18" grpId="0" animBg="1"/>
      <p:bldP spid="18" grpId="1" animBg="1"/>
      <p:bldP spid="19" grpId="0"/>
      <p:bldP spid="20" grpId="0"/>
      <p:bldP spid="21" grpId="0" animBg="1"/>
      <p:bldP spid="21" grpId="1" animBg="1"/>
      <p:bldP spid="22" grpId="0" animBg="1"/>
      <p:bldP spid="22" grpId="1" animBg="1"/>
      <p:bldP spid="23" grpId="0" animBg="1"/>
      <p:bldP spid="23" grpId="1" animBg="1"/>
      <p:bldP spid="24" grpId="0"/>
      <p:bldP spid="25" grpId="0"/>
      <p:bldP spid="26" grpId="0" animBg="1"/>
      <p:bldP spid="26" grpId="1" animBg="1"/>
      <p:bldP spid="27" grpId="0" animBg="1"/>
      <p:bldP spid="27" grpId="1" animBg="1"/>
      <p:bldP spid="28" grpId="0"/>
      <p:bldP spid="29" grpId="0" animBg="1"/>
      <p:bldP spid="29"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25400" y="-228600"/>
            <a:ext cx="8991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smtClean="0">
                <a:solidFill>
                  <a:srgbClr val="FFFFFF"/>
                </a:solidFill>
                <a:cs typeface="Arial" charset="0"/>
              </a:rPr>
              <a:t>Labeling a Recessive Pedigree</a:t>
            </a:r>
            <a:endParaRPr lang="en-US" sz="3200" b="1" dirty="0">
              <a:solidFill>
                <a:srgbClr val="FFFFFF"/>
              </a:solidFill>
              <a:cs typeface="Arial" charset="0"/>
            </a:endParaRPr>
          </a:p>
        </p:txBody>
      </p:sp>
      <p:pic>
        <p:nvPicPr>
          <p:cNvPr id="2" name="Picture 1"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762000"/>
            <a:ext cx="5270174" cy="5735911"/>
          </a:xfrm>
          <a:prstGeom prst="rect">
            <a:avLst/>
          </a:prstGeom>
        </p:spPr>
      </p:pic>
      <p:sp>
        <p:nvSpPr>
          <p:cNvPr id="7" name="TextBox 6"/>
          <p:cNvSpPr txBox="1"/>
          <p:nvPr/>
        </p:nvSpPr>
        <p:spPr>
          <a:xfrm>
            <a:off x="5867400" y="762000"/>
            <a:ext cx="2590800" cy="2031325"/>
          </a:xfrm>
          <a:prstGeom prst="rect">
            <a:avLst/>
          </a:prstGeom>
          <a:solidFill>
            <a:schemeClr val="bg1"/>
          </a:solidFill>
        </p:spPr>
        <p:txBody>
          <a:bodyPr wrap="square" rtlCol="0">
            <a:spAutoFit/>
          </a:bodyPr>
          <a:lstStyle/>
          <a:p>
            <a:r>
              <a:rPr lang="en-US" dirty="0" smtClean="0"/>
              <a:t>Label the people who must be homozygous recessive first. Since this pedigree is for a recessive trait, all black shapes must be homozygous recessive. </a:t>
            </a:r>
            <a:endParaRPr lang="en-US" dirty="0"/>
          </a:p>
        </p:txBody>
      </p:sp>
      <p:sp>
        <p:nvSpPr>
          <p:cNvPr id="8" name="TextBox 7"/>
          <p:cNvSpPr txBox="1"/>
          <p:nvPr/>
        </p:nvSpPr>
        <p:spPr>
          <a:xfrm>
            <a:off x="2819400" y="914400"/>
            <a:ext cx="838200" cy="646331"/>
          </a:xfrm>
          <a:prstGeom prst="rect">
            <a:avLst/>
          </a:prstGeom>
          <a:noFill/>
        </p:spPr>
        <p:txBody>
          <a:bodyPr wrap="square" rtlCol="0">
            <a:spAutoFit/>
          </a:bodyPr>
          <a:lstStyle/>
          <a:p>
            <a:r>
              <a:rPr lang="en-US" sz="3600" dirty="0" err="1" smtClean="0">
                <a:solidFill>
                  <a:srgbClr val="FFFFFF"/>
                </a:solidFill>
                <a:latin typeface="Comic Sans MS"/>
                <a:cs typeface="Comic Sans MS"/>
              </a:rPr>
              <a:t>rr</a:t>
            </a:r>
            <a:endParaRPr lang="en-US" sz="3600" dirty="0">
              <a:solidFill>
                <a:srgbClr val="FFFFFF"/>
              </a:solidFill>
              <a:latin typeface="Comic Sans MS"/>
              <a:cs typeface="Comic Sans MS"/>
            </a:endParaRPr>
          </a:p>
        </p:txBody>
      </p:sp>
      <p:sp>
        <p:nvSpPr>
          <p:cNvPr id="9" name="TextBox 8"/>
          <p:cNvSpPr txBox="1"/>
          <p:nvPr/>
        </p:nvSpPr>
        <p:spPr>
          <a:xfrm>
            <a:off x="2133600" y="5678269"/>
            <a:ext cx="838200" cy="646331"/>
          </a:xfrm>
          <a:prstGeom prst="rect">
            <a:avLst/>
          </a:prstGeom>
          <a:noFill/>
        </p:spPr>
        <p:txBody>
          <a:bodyPr wrap="square" rtlCol="0">
            <a:spAutoFit/>
          </a:bodyPr>
          <a:lstStyle/>
          <a:p>
            <a:r>
              <a:rPr lang="en-US" sz="3600" dirty="0" err="1" smtClean="0">
                <a:solidFill>
                  <a:schemeClr val="bg1"/>
                </a:solidFill>
                <a:latin typeface="Comic Sans MS"/>
                <a:cs typeface="Comic Sans MS"/>
              </a:rPr>
              <a:t>rr</a:t>
            </a:r>
            <a:endParaRPr lang="en-US" sz="3600" dirty="0">
              <a:solidFill>
                <a:schemeClr val="bg1"/>
              </a:solidFill>
              <a:latin typeface="Comic Sans MS"/>
              <a:cs typeface="Comic Sans MS"/>
            </a:endParaRPr>
          </a:p>
        </p:txBody>
      </p:sp>
      <p:sp>
        <p:nvSpPr>
          <p:cNvPr id="10" name="TextBox 9"/>
          <p:cNvSpPr txBox="1"/>
          <p:nvPr/>
        </p:nvSpPr>
        <p:spPr>
          <a:xfrm>
            <a:off x="5029200" y="5638800"/>
            <a:ext cx="838200" cy="646331"/>
          </a:xfrm>
          <a:prstGeom prst="rect">
            <a:avLst/>
          </a:prstGeom>
          <a:noFill/>
        </p:spPr>
        <p:txBody>
          <a:bodyPr wrap="square" rtlCol="0">
            <a:spAutoFit/>
          </a:bodyPr>
          <a:lstStyle/>
          <a:p>
            <a:r>
              <a:rPr lang="en-US" sz="3600" dirty="0" err="1" smtClean="0">
                <a:solidFill>
                  <a:schemeClr val="bg1"/>
                </a:solidFill>
                <a:latin typeface="Comic Sans MS"/>
                <a:cs typeface="Comic Sans MS"/>
              </a:rPr>
              <a:t>rr</a:t>
            </a:r>
            <a:endParaRPr lang="en-US" sz="3600" dirty="0">
              <a:solidFill>
                <a:schemeClr val="bg1"/>
              </a:solidFill>
              <a:latin typeface="Comic Sans MS"/>
              <a:cs typeface="Comic Sans MS"/>
            </a:endParaRPr>
          </a:p>
        </p:txBody>
      </p:sp>
      <p:sp>
        <p:nvSpPr>
          <p:cNvPr id="11" name="Left Arrow 10"/>
          <p:cNvSpPr/>
          <p:nvPr/>
        </p:nvSpPr>
        <p:spPr>
          <a:xfrm rot="10800000">
            <a:off x="2133600" y="4114800"/>
            <a:ext cx="1295400"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rot="10800000">
            <a:off x="3581400" y="4114800"/>
            <a:ext cx="1295400"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400" y="3124200"/>
            <a:ext cx="3200400" cy="1200329"/>
          </a:xfrm>
          <a:prstGeom prst="rect">
            <a:avLst/>
          </a:prstGeom>
          <a:solidFill>
            <a:schemeClr val="bg1"/>
          </a:solidFill>
        </p:spPr>
        <p:txBody>
          <a:bodyPr wrap="square" rtlCol="0">
            <a:spAutoFit/>
          </a:bodyPr>
          <a:lstStyle/>
          <a:p>
            <a:r>
              <a:rPr lang="en-US" dirty="0" smtClean="0"/>
              <a:t>These people must both be carriers (heterozygotes) because they have affected children. </a:t>
            </a:r>
            <a:endParaRPr lang="en-US" dirty="0"/>
          </a:p>
        </p:txBody>
      </p:sp>
      <p:sp>
        <p:nvSpPr>
          <p:cNvPr id="14" name="TextBox 13"/>
          <p:cNvSpPr txBox="1"/>
          <p:nvPr/>
        </p:nvSpPr>
        <p:spPr>
          <a:xfrm>
            <a:off x="3505200" y="4114800"/>
            <a:ext cx="838200" cy="646331"/>
          </a:xfrm>
          <a:prstGeom prst="rect">
            <a:avLst/>
          </a:prstGeom>
          <a:noFill/>
        </p:spPr>
        <p:txBody>
          <a:bodyPr wrap="square" rtlCol="0">
            <a:spAutoFit/>
          </a:bodyPr>
          <a:lstStyle/>
          <a:p>
            <a:r>
              <a:rPr lang="en-US" sz="3600" dirty="0" err="1" smtClean="0">
                <a:latin typeface="Comic Sans MS"/>
                <a:cs typeface="Comic Sans MS"/>
              </a:rPr>
              <a:t>Rr</a:t>
            </a:r>
            <a:endParaRPr lang="en-US" sz="3600" dirty="0">
              <a:latin typeface="Comic Sans MS"/>
              <a:cs typeface="Comic Sans MS"/>
            </a:endParaRPr>
          </a:p>
        </p:txBody>
      </p:sp>
      <p:sp>
        <p:nvSpPr>
          <p:cNvPr id="15" name="TextBox 14"/>
          <p:cNvSpPr txBox="1"/>
          <p:nvPr/>
        </p:nvSpPr>
        <p:spPr>
          <a:xfrm>
            <a:off x="4953000" y="4114800"/>
            <a:ext cx="838200" cy="646331"/>
          </a:xfrm>
          <a:prstGeom prst="rect">
            <a:avLst/>
          </a:prstGeom>
          <a:noFill/>
        </p:spPr>
        <p:txBody>
          <a:bodyPr wrap="square" rtlCol="0">
            <a:spAutoFit/>
          </a:bodyPr>
          <a:lstStyle/>
          <a:p>
            <a:r>
              <a:rPr lang="en-US" sz="3600" dirty="0" err="1" smtClean="0">
                <a:latin typeface="Comic Sans MS"/>
                <a:cs typeface="Comic Sans MS"/>
              </a:rPr>
              <a:t>Rr</a:t>
            </a:r>
            <a:endParaRPr lang="en-US" sz="3600" dirty="0">
              <a:latin typeface="Comic Sans MS"/>
              <a:cs typeface="Comic Sans MS"/>
            </a:endParaRPr>
          </a:p>
        </p:txBody>
      </p:sp>
      <p:sp>
        <p:nvSpPr>
          <p:cNvPr id="16" name="Left Arrow 15"/>
          <p:cNvSpPr/>
          <p:nvPr/>
        </p:nvSpPr>
        <p:spPr>
          <a:xfrm rot="5400000">
            <a:off x="1714500" y="3619500"/>
            <a:ext cx="1295400"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eft Arrow 16"/>
          <p:cNvSpPr/>
          <p:nvPr/>
        </p:nvSpPr>
        <p:spPr>
          <a:xfrm rot="5400000">
            <a:off x="3162300" y="3619500"/>
            <a:ext cx="1295400"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 Arrow 17"/>
          <p:cNvSpPr/>
          <p:nvPr/>
        </p:nvSpPr>
        <p:spPr>
          <a:xfrm rot="5400000">
            <a:off x="4686300" y="3619500"/>
            <a:ext cx="1295400"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362200" y="4648200"/>
            <a:ext cx="3200400" cy="1200329"/>
          </a:xfrm>
          <a:prstGeom prst="rect">
            <a:avLst/>
          </a:prstGeom>
          <a:solidFill>
            <a:schemeClr val="bg1"/>
          </a:solidFill>
        </p:spPr>
        <p:txBody>
          <a:bodyPr wrap="square" rtlCol="0">
            <a:spAutoFit/>
          </a:bodyPr>
          <a:lstStyle/>
          <a:p>
            <a:r>
              <a:rPr lang="en-US" dirty="0" smtClean="0"/>
              <a:t>These folks must all be carriers (heterozygotes) because they have an affected parent.</a:t>
            </a:r>
            <a:endParaRPr lang="en-US" dirty="0"/>
          </a:p>
        </p:txBody>
      </p:sp>
      <p:sp>
        <p:nvSpPr>
          <p:cNvPr id="20" name="TextBox 19"/>
          <p:cNvSpPr txBox="1"/>
          <p:nvPr/>
        </p:nvSpPr>
        <p:spPr>
          <a:xfrm>
            <a:off x="1981200" y="2514600"/>
            <a:ext cx="838200" cy="646331"/>
          </a:xfrm>
          <a:prstGeom prst="rect">
            <a:avLst/>
          </a:prstGeom>
          <a:noFill/>
        </p:spPr>
        <p:txBody>
          <a:bodyPr wrap="square" rtlCol="0">
            <a:spAutoFit/>
          </a:bodyPr>
          <a:lstStyle/>
          <a:p>
            <a:r>
              <a:rPr lang="en-US" sz="3600" dirty="0" err="1" smtClean="0">
                <a:latin typeface="Comic Sans MS"/>
                <a:cs typeface="Comic Sans MS"/>
              </a:rPr>
              <a:t>Rr</a:t>
            </a:r>
            <a:endParaRPr lang="en-US" sz="3600" dirty="0">
              <a:latin typeface="Comic Sans MS"/>
              <a:cs typeface="Comic Sans MS"/>
            </a:endParaRPr>
          </a:p>
        </p:txBody>
      </p:sp>
      <p:sp>
        <p:nvSpPr>
          <p:cNvPr id="21" name="TextBox 20"/>
          <p:cNvSpPr txBox="1"/>
          <p:nvPr/>
        </p:nvSpPr>
        <p:spPr>
          <a:xfrm>
            <a:off x="3505200" y="2514600"/>
            <a:ext cx="838200" cy="646331"/>
          </a:xfrm>
          <a:prstGeom prst="rect">
            <a:avLst/>
          </a:prstGeom>
          <a:noFill/>
        </p:spPr>
        <p:txBody>
          <a:bodyPr wrap="square" rtlCol="0">
            <a:spAutoFit/>
          </a:bodyPr>
          <a:lstStyle/>
          <a:p>
            <a:r>
              <a:rPr lang="en-US" sz="3600" dirty="0" err="1" smtClean="0">
                <a:latin typeface="Comic Sans MS"/>
                <a:cs typeface="Comic Sans MS"/>
              </a:rPr>
              <a:t>Rr</a:t>
            </a:r>
            <a:endParaRPr lang="en-US" sz="3600" dirty="0">
              <a:latin typeface="Comic Sans MS"/>
              <a:cs typeface="Comic Sans MS"/>
            </a:endParaRPr>
          </a:p>
        </p:txBody>
      </p:sp>
      <p:sp>
        <p:nvSpPr>
          <p:cNvPr id="22" name="TextBox 21"/>
          <p:cNvSpPr txBox="1"/>
          <p:nvPr/>
        </p:nvSpPr>
        <p:spPr>
          <a:xfrm>
            <a:off x="4953000" y="2514600"/>
            <a:ext cx="838200" cy="646331"/>
          </a:xfrm>
          <a:prstGeom prst="rect">
            <a:avLst/>
          </a:prstGeom>
          <a:noFill/>
        </p:spPr>
        <p:txBody>
          <a:bodyPr wrap="square" rtlCol="0">
            <a:spAutoFit/>
          </a:bodyPr>
          <a:lstStyle/>
          <a:p>
            <a:r>
              <a:rPr lang="en-US" sz="3600" dirty="0" err="1" smtClean="0">
                <a:latin typeface="Comic Sans MS"/>
                <a:cs typeface="Comic Sans MS"/>
              </a:rPr>
              <a:t>Rr</a:t>
            </a:r>
            <a:endParaRPr lang="en-US" sz="3600" dirty="0">
              <a:latin typeface="Comic Sans MS"/>
              <a:cs typeface="Comic Sans MS"/>
            </a:endParaRPr>
          </a:p>
        </p:txBody>
      </p:sp>
      <p:sp>
        <p:nvSpPr>
          <p:cNvPr id="24" name="Left Arrow 23"/>
          <p:cNvSpPr/>
          <p:nvPr/>
        </p:nvSpPr>
        <p:spPr>
          <a:xfrm>
            <a:off x="7086600" y="4114800"/>
            <a:ext cx="609600" cy="533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Left Arrow 24"/>
          <p:cNvSpPr/>
          <p:nvPr/>
        </p:nvSpPr>
        <p:spPr>
          <a:xfrm rot="20325827" flipV="1">
            <a:off x="3977705" y="4953036"/>
            <a:ext cx="3505200" cy="7416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Left Arrow 25"/>
          <p:cNvSpPr/>
          <p:nvPr/>
        </p:nvSpPr>
        <p:spPr>
          <a:xfrm rot="18836031" flipV="1">
            <a:off x="6284137" y="5122560"/>
            <a:ext cx="1659586" cy="80483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7569200" y="3733800"/>
            <a:ext cx="1600200" cy="1200329"/>
          </a:xfrm>
          <a:prstGeom prst="rect">
            <a:avLst/>
          </a:prstGeom>
          <a:solidFill>
            <a:schemeClr val="bg1"/>
          </a:solidFill>
        </p:spPr>
        <p:txBody>
          <a:bodyPr wrap="square" rtlCol="0">
            <a:spAutoFit/>
          </a:bodyPr>
          <a:lstStyle/>
          <a:p>
            <a:r>
              <a:rPr lang="en-US" dirty="0" smtClean="0"/>
              <a:t>We can’t be sure of</a:t>
            </a:r>
          </a:p>
          <a:p>
            <a:r>
              <a:rPr lang="en-US" dirty="0" smtClean="0"/>
              <a:t>These people.</a:t>
            </a:r>
            <a:endParaRPr lang="en-US" dirty="0"/>
          </a:p>
        </p:txBody>
      </p:sp>
      <p:sp>
        <p:nvSpPr>
          <p:cNvPr id="28" name="TextBox 27"/>
          <p:cNvSpPr txBox="1"/>
          <p:nvPr/>
        </p:nvSpPr>
        <p:spPr>
          <a:xfrm>
            <a:off x="6324600" y="2514600"/>
            <a:ext cx="2133600" cy="646331"/>
          </a:xfrm>
          <a:prstGeom prst="rect">
            <a:avLst/>
          </a:prstGeom>
          <a:noFill/>
        </p:spPr>
        <p:txBody>
          <a:bodyPr wrap="square" rtlCol="0">
            <a:spAutoFit/>
          </a:bodyPr>
          <a:lstStyle/>
          <a:p>
            <a:r>
              <a:rPr lang="en-US" sz="3600" dirty="0" smtClean="0">
                <a:latin typeface="Comic Sans MS"/>
                <a:cs typeface="Comic Sans MS"/>
              </a:rPr>
              <a:t>RR </a:t>
            </a:r>
            <a:endParaRPr lang="en-US" sz="3600" dirty="0">
              <a:latin typeface="Comic Sans MS"/>
              <a:cs typeface="Comic Sans MS"/>
            </a:endParaRPr>
          </a:p>
        </p:txBody>
      </p:sp>
      <p:sp>
        <p:nvSpPr>
          <p:cNvPr id="29" name="TextBox 28"/>
          <p:cNvSpPr txBox="1"/>
          <p:nvPr/>
        </p:nvSpPr>
        <p:spPr>
          <a:xfrm>
            <a:off x="6400800" y="5791200"/>
            <a:ext cx="2133600" cy="646331"/>
          </a:xfrm>
          <a:prstGeom prst="rect">
            <a:avLst/>
          </a:prstGeom>
          <a:noFill/>
        </p:spPr>
        <p:txBody>
          <a:bodyPr wrap="square" rtlCol="0">
            <a:spAutoFit/>
          </a:bodyPr>
          <a:lstStyle/>
          <a:p>
            <a:r>
              <a:rPr lang="en-US" sz="3600" dirty="0" smtClean="0">
                <a:latin typeface="Comic Sans MS"/>
                <a:cs typeface="Comic Sans MS"/>
              </a:rPr>
              <a:t>RR or </a:t>
            </a:r>
            <a:r>
              <a:rPr lang="en-US" sz="3600" dirty="0" err="1" smtClean="0">
                <a:latin typeface="Comic Sans MS"/>
                <a:cs typeface="Comic Sans MS"/>
              </a:rPr>
              <a:t>Rr</a:t>
            </a:r>
            <a:endParaRPr lang="en-US" sz="3600" dirty="0">
              <a:latin typeface="Comic Sans MS"/>
              <a:cs typeface="Comic Sans MS"/>
            </a:endParaRPr>
          </a:p>
        </p:txBody>
      </p:sp>
      <p:sp>
        <p:nvSpPr>
          <p:cNvPr id="30" name="TextBox 29"/>
          <p:cNvSpPr txBox="1"/>
          <p:nvPr/>
        </p:nvSpPr>
        <p:spPr>
          <a:xfrm>
            <a:off x="3429000" y="5791200"/>
            <a:ext cx="1371600" cy="1200329"/>
          </a:xfrm>
          <a:prstGeom prst="rect">
            <a:avLst/>
          </a:prstGeom>
          <a:noFill/>
        </p:spPr>
        <p:txBody>
          <a:bodyPr wrap="square" rtlCol="0">
            <a:spAutoFit/>
          </a:bodyPr>
          <a:lstStyle/>
          <a:p>
            <a:r>
              <a:rPr lang="en-US" sz="3600" dirty="0" smtClean="0">
                <a:latin typeface="Comic Sans MS"/>
                <a:cs typeface="Comic Sans MS"/>
              </a:rPr>
              <a:t>RR or </a:t>
            </a:r>
            <a:r>
              <a:rPr lang="en-US" sz="3600" dirty="0" err="1" smtClean="0">
                <a:latin typeface="Comic Sans MS"/>
                <a:cs typeface="Comic Sans MS"/>
              </a:rPr>
              <a:t>Rr</a:t>
            </a:r>
            <a:endParaRPr lang="en-US" sz="3600" dirty="0">
              <a:latin typeface="Comic Sans MS"/>
              <a:cs typeface="Comic Sans MS"/>
            </a:endParaRPr>
          </a:p>
        </p:txBody>
      </p:sp>
      <p:sp>
        <p:nvSpPr>
          <p:cNvPr id="31" name="TextBox 30"/>
          <p:cNvSpPr txBox="1"/>
          <p:nvPr/>
        </p:nvSpPr>
        <p:spPr>
          <a:xfrm>
            <a:off x="6400800" y="4114800"/>
            <a:ext cx="2133600" cy="646331"/>
          </a:xfrm>
          <a:prstGeom prst="rect">
            <a:avLst/>
          </a:prstGeom>
          <a:noFill/>
        </p:spPr>
        <p:txBody>
          <a:bodyPr wrap="square" rtlCol="0">
            <a:spAutoFit/>
          </a:bodyPr>
          <a:lstStyle/>
          <a:p>
            <a:r>
              <a:rPr lang="en-US" sz="3600" dirty="0" smtClean="0">
                <a:latin typeface="Comic Sans MS"/>
                <a:cs typeface="Comic Sans MS"/>
              </a:rPr>
              <a:t>RR or </a:t>
            </a:r>
            <a:r>
              <a:rPr lang="en-US" sz="3600" dirty="0" err="1" smtClean="0">
                <a:latin typeface="Comic Sans MS"/>
                <a:cs typeface="Comic Sans MS"/>
              </a:rPr>
              <a:t>Rr</a:t>
            </a:r>
            <a:endParaRPr lang="en-US" sz="3600" dirty="0">
              <a:latin typeface="Comic Sans MS"/>
              <a:cs typeface="Comic Sans MS"/>
            </a:endParaRPr>
          </a:p>
        </p:txBody>
      </p:sp>
      <p:sp>
        <p:nvSpPr>
          <p:cNvPr id="33" name="TextBox 32"/>
          <p:cNvSpPr txBox="1"/>
          <p:nvPr/>
        </p:nvSpPr>
        <p:spPr>
          <a:xfrm>
            <a:off x="4191000" y="914400"/>
            <a:ext cx="2133600" cy="646331"/>
          </a:xfrm>
          <a:prstGeom prst="rect">
            <a:avLst/>
          </a:prstGeom>
          <a:noFill/>
        </p:spPr>
        <p:txBody>
          <a:bodyPr wrap="square" rtlCol="0">
            <a:spAutoFit/>
          </a:bodyPr>
          <a:lstStyle/>
          <a:p>
            <a:r>
              <a:rPr lang="en-US" sz="3600" dirty="0" smtClean="0">
                <a:latin typeface="Comic Sans MS"/>
                <a:cs typeface="Comic Sans MS"/>
              </a:rPr>
              <a:t>RR</a:t>
            </a:r>
            <a:endParaRPr lang="en-US" sz="3600" dirty="0">
              <a:latin typeface="Comic Sans MS"/>
              <a:cs typeface="Comic Sans MS"/>
            </a:endParaRPr>
          </a:p>
        </p:txBody>
      </p:sp>
      <p:sp>
        <p:nvSpPr>
          <p:cNvPr id="34" name="TextBox 33"/>
          <p:cNvSpPr txBox="1"/>
          <p:nvPr/>
        </p:nvSpPr>
        <p:spPr>
          <a:xfrm>
            <a:off x="0" y="381000"/>
            <a:ext cx="2895600" cy="2585323"/>
          </a:xfrm>
          <a:prstGeom prst="rect">
            <a:avLst/>
          </a:prstGeom>
          <a:solidFill>
            <a:schemeClr val="bg1"/>
          </a:solidFill>
        </p:spPr>
        <p:txBody>
          <a:bodyPr wrap="square" rtlCol="0">
            <a:spAutoFit/>
          </a:bodyPr>
          <a:lstStyle/>
          <a:p>
            <a:r>
              <a:rPr lang="en-US" dirty="0" smtClean="0"/>
              <a:t>We can’t be sure of</a:t>
            </a:r>
          </a:p>
          <a:p>
            <a:r>
              <a:rPr lang="en-US" dirty="0"/>
              <a:t>t</a:t>
            </a:r>
            <a:r>
              <a:rPr lang="en-US" dirty="0" smtClean="0"/>
              <a:t>hese </a:t>
            </a:r>
            <a:r>
              <a:rPr lang="en-US" dirty="0" err="1" smtClean="0"/>
              <a:t>people.either</a:t>
            </a:r>
            <a:r>
              <a:rPr lang="en-US" dirty="0" smtClean="0"/>
              <a:t>, but since we have no reason to think that they might be carriers and since genetic diseases are rare, we can safely assume that they are homozygous dominant.</a:t>
            </a:r>
            <a:endParaRPr lang="en-US" dirty="0"/>
          </a:p>
        </p:txBody>
      </p:sp>
      <p:sp>
        <p:nvSpPr>
          <p:cNvPr id="35" name="Left Arrow 34"/>
          <p:cNvSpPr/>
          <p:nvPr/>
        </p:nvSpPr>
        <p:spPr>
          <a:xfrm rot="11823140" flipV="1">
            <a:off x="3009971" y="749361"/>
            <a:ext cx="1046470" cy="62218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Left Arrow 35"/>
          <p:cNvSpPr/>
          <p:nvPr/>
        </p:nvSpPr>
        <p:spPr>
          <a:xfrm rot="11823140" flipV="1">
            <a:off x="2677231" y="1731734"/>
            <a:ext cx="3616100" cy="80373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767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1" nodeType="clickEffect">
                                  <p:stCondLst>
                                    <p:cond delay="0"/>
                                  </p:stCondLst>
                                  <p:childTnLst>
                                    <p:animEffect transition="out" filter="blinds(horizontal)">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grpId="1" nodeType="clickEffect">
                                  <p:stCondLst>
                                    <p:cond delay="0"/>
                                  </p:stCondLst>
                                  <p:childTnLst>
                                    <p:animEffect transition="out" filter="blinds(horizontal)">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3" presetClass="exit" presetSubtype="10" fill="hold" grpId="1" nodeType="clickEffect">
                                  <p:stCondLst>
                                    <p:cond delay="0"/>
                                  </p:stCondLst>
                                  <p:childTnLst>
                                    <p:animEffect transition="out" filter="blinds(horizontal)">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3" presetClass="exit" presetSubtype="10" fill="hold" grpId="1" nodeType="clickEffect">
                                  <p:stCondLst>
                                    <p:cond delay="0"/>
                                  </p:stCondLst>
                                  <p:childTnLst>
                                    <p:animEffect transition="out" filter="blinds(horizontal)">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xit" presetSubtype="10" fill="hold" grpId="1" nodeType="clickEffect">
                                  <p:stCondLst>
                                    <p:cond delay="0"/>
                                  </p:stCondLst>
                                  <p:childTnLst>
                                    <p:animEffect transition="out" filter="blinds(horizontal)">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3" presetClass="exit" presetSubtype="10" fill="hold" grpId="1" nodeType="clickEffect">
                                  <p:stCondLst>
                                    <p:cond delay="0"/>
                                  </p:stCondLst>
                                  <p:childTnLst>
                                    <p:animEffect transition="out" filter="blinds(horizontal)">
                                      <p:cBhvr>
                                        <p:cTn id="138" dur="500"/>
                                        <p:tgtEl>
                                          <p:spTgt spid="24"/>
                                        </p:tgtEl>
                                      </p:cBhvr>
                                    </p:animEffect>
                                    <p:set>
                                      <p:cBhvr>
                                        <p:cTn id="139" dur="1" fill="hold">
                                          <p:stCondLst>
                                            <p:cond delay="499"/>
                                          </p:stCondLst>
                                        </p:cTn>
                                        <p:tgtEl>
                                          <p:spTgt spid="2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3" presetClass="exit" presetSubtype="10" fill="hold" grpId="1" nodeType="clickEffect">
                                  <p:stCondLst>
                                    <p:cond delay="0"/>
                                  </p:stCondLst>
                                  <p:childTnLst>
                                    <p:animEffect transition="out" filter="blinds(horizontal)">
                                      <p:cBhvr>
                                        <p:cTn id="143" dur="500"/>
                                        <p:tgtEl>
                                          <p:spTgt spid="25"/>
                                        </p:tgtEl>
                                      </p:cBhvr>
                                    </p:animEffect>
                                    <p:set>
                                      <p:cBhvr>
                                        <p:cTn id="144" dur="1" fill="hold">
                                          <p:stCondLst>
                                            <p:cond delay="499"/>
                                          </p:stCondLst>
                                        </p:cTn>
                                        <p:tgtEl>
                                          <p:spTgt spid="25"/>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3" presetClass="exit" presetSubtype="10" fill="hold" grpId="1" nodeType="clickEffect">
                                  <p:stCondLst>
                                    <p:cond delay="0"/>
                                  </p:stCondLst>
                                  <p:childTnLst>
                                    <p:animEffect transition="out" filter="blinds(horizontal)">
                                      <p:cBhvr>
                                        <p:cTn id="148" dur="500"/>
                                        <p:tgtEl>
                                          <p:spTgt spid="26"/>
                                        </p:tgtEl>
                                      </p:cBhvr>
                                    </p:animEffect>
                                    <p:set>
                                      <p:cBhvr>
                                        <p:cTn id="149" dur="1" fill="hold">
                                          <p:stCondLst>
                                            <p:cond delay="499"/>
                                          </p:stCondLst>
                                        </p:cTn>
                                        <p:tgtEl>
                                          <p:spTgt spid="26"/>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3" presetClass="exit" presetSubtype="10" fill="hold" grpId="1" nodeType="clickEffect">
                                  <p:stCondLst>
                                    <p:cond delay="0"/>
                                  </p:stCondLst>
                                  <p:childTnLst>
                                    <p:animEffect transition="out" filter="blinds(horizontal)">
                                      <p:cBhvr>
                                        <p:cTn id="153" dur="500"/>
                                        <p:tgtEl>
                                          <p:spTgt spid="27"/>
                                        </p:tgtEl>
                                      </p:cBhvr>
                                    </p:animEffect>
                                    <p:set>
                                      <p:cBhvr>
                                        <p:cTn id="154" dur="1" fill="hold">
                                          <p:stCondLst>
                                            <p:cond delay="499"/>
                                          </p:stCondLst>
                                        </p:cTn>
                                        <p:tgtEl>
                                          <p:spTgt spid="27"/>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4"/>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3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28"/>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3"/>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3" presetClass="exit" presetSubtype="10" fill="hold" grpId="1" nodeType="clickEffect">
                                  <p:stCondLst>
                                    <p:cond delay="0"/>
                                  </p:stCondLst>
                                  <p:childTnLst>
                                    <p:animEffect transition="out" filter="blinds(horizontal)">
                                      <p:cBhvr>
                                        <p:cTn id="178" dur="500"/>
                                        <p:tgtEl>
                                          <p:spTgt spid="34"/>
                                        </p:tgtEl>
                                      </p:cBhvr>
                                    </p:animEffect>
                                    <p:set>
                                      <p:cBhvr>
                                        <p:cTn id="179" dur="1" fill="hold">
                                          <p:stCondLst>
                                            <p:cond delay="499"/>
                                          </p:stCondLst>
                                        </p:cTn>
                                        <p:tgtEl>
                                          <p:spTgt spid="34"/>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3" presetClass="exit" presetSubtype="10" fill="hold" grpId="1" nodeType="clickEffect">
                                  <p:stCondLst>
                                    <p:cond delay="0"/>
                                  </p:stCondLst>
                                  <p:childTnLst>
                                    <p:animEffect transition="out" filter="blinds(horizontal)">
                                      <p:cBhvr>
                                        <p:cTn id="183" dur="500"/>
                                        <p:tgtEl>
                                          <p:spTgt spid="35"/>
                                        </p:tgtEl>
                                      </p:cBhvr>
                                    </p:animEffect>
                                    <p:set>
                                      <p:cBhvr>
                                        <p:cTn id="184" dur="1" fill="hold">
                                          <p:stCondLst>
                                            <p:cond delay="499"/>
                                          </p:stCondLst>
                                        </p:cTn>
                                        <p:tgtEl>
                                          <p:spTgt spid="35"/>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3" presetClass="exit" presetSubtype="10" fill="hold" grpId="1" nodeType="clickEffect">
                                  <p:stCondLst>
                                    <p:cond delay="0"/>
                                  </p:stCondLst>
                                  <p:childTnLst>
                                    <p:animEffect transition="out" filter="blinds(horizontal)">
                                      <p:cBhvr>
                                        <p:cTn id="188" dur="500"/>
                                        <p:tgtEl>
                                          <p:spTgt spid="36"/>
                                        </p:tgtEl>
                                      </p:cBhvr>
                                    </p:animEffect>
                                    <p:set>
                                      <p:cBhvr>
                                        <p:cTn id="189"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9" grpId="0"/>
      <p:bldP spid="10" grpId="0"/>
      <p:bldP spid="11" grpId="0" animBg="1"/>
      <p:bldP spid="11" grpId="1" animBg="1"/>
      <p:bldP spid="12" grpId="0" animBg="1"/>
      <p:bldP spid="12" grpId="1" animBg="1"/>
      <p:bldP spid="13" grpId="0" animBg="1"/>
      <p:bldP spid="13" grpId="1" animBg="1"/>
      <p:bldP spid="14" grpId="0"/>
      <p:bldP spid="15" grpId="0"/>
      <p:bldP spid="16" grpId="0" animBg="1"/>
      <p:bldP spid="16" grpId="1" animBg="1"/>
      <p:bldP spid="17" grpId="0" animBg="1"/>
      <p:bldP spid="17" grpId="1" animBg="1"/>
      <p:bldP spid="18" grpId="0" animBg="1"/>
      <p:bldP spid="18" grpId="1" animBg="1"/>
      <p:bldP spid="19" grpId="0" animBg="1"/>
      <p:bldP spid="19" grpId="1" animBg="1"/>
      <p:bldP spid="20" grpId="0"/>
      <p:bldP spid="21" grpId="0"/>
      <p:bldP spid="22" grpId="0"/>
      <p:bldP spid="24" grpId="0" animBg="1"/>
      <p:bldP spid="24" grpId="1" animBg="1"/>
      <p:bldP spid="25" grpId="0" animBg="1"/>
      <p:bldP spid="25" grpId="1" animBg="1"/>
      <p:bldP spid="26" grpId="0" animBg="1"/>
      <p:bldP spid="26" grpId="1" animBg="1"/>
      <p:bldP spid="27" grpId="0" animBg="1"/>
      <p:bldP spid="27" grpId="1" animBg="1"/>
      <p:bldP spid="28" grpId="0"/>
      <p:bldP spid="29" grpId="0"/>
      <p:bldP spid="30" grpId="0"/>
      <p:bldP spid="31" grpId="0"/>
      <p:bldP spid="33" grpId="0"/>
      <p:bldP spid="34" grpId="0" animBg="1"/>
      <p:bldP spid="34" grpId="1" animBg="1"/>
      <p:bldP spid="35" grpId="0" animBg="1"/>
      <p:bldP spid="35" grpId="1" animBg="1"/>
      <p:bldP spid="36" grpId="0" animBg="1"/>
      <p:bldP spid="3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srcRect/>
          <a:stretch>
            <a:fillRect/>
          </a:stretch>
        </p:blipFill>
        <p:spPr bwMode="auto">
          <a:xfrm>
            <a:off x="457200" y="477838"/>
            <a:ext cx="8153400" cy="6410325"/>
          </a:xfrm>
          <a:prstGeom prst="rect">
            <a:avLst/>
          </a:prstGeom>
          <a:noFill/>
          <a:ln w="9525">
            <a:noFill/>
            <a:miter lim="800000"/>
            <a:headEnd/>
            <a:tailEnd/>
          </a:ln>
        </p:spPr>
      </p:pic>
      <p:sp>
        <p:nvSpPr>
          <p:cNvPr id="29698" name="Text Box 2"/>
          <p:cNvSpPr txBox="1">
            <a:spLocks noChangeArrowheads="1"/>
          </p:cNvSpPr>
          <p:nvPr/>
        </p:nvSpPr>
        <p:spPr bwMode="auto">
          <a:xfrm>
            <a:off x="3214688" y="0"/>
            <a:ext cx="2844800" cy="581025"/>
          </a:xfrm>
          <a:prstGeom prst="rect">
            <a:avLst/>
          </a:prstGeom>
          <a:noFill/>
          <a:ln w="9525">
            <a:noFill/>
            <a:miter lim="800000"/>
            <a:headEnd/>
            <a:tailEnd/>
          </a:ln>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a:solidFill>
                  <a:srgbClr val="FFFFFF"/>
                </a:solidFill>
                <a:ea typeface="ＭＳ Ｐゴシック"/>
                <a:cs typeface="ＭＳ Ｐゴシック"/>
              </a:rPr>
              <a:t>Mendel’s Peas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685800"/>
            <a:ext cx="8491516" cy="5954742"/>
          </a:xfrm>
          <a:prstGeom prst="rect">
            <a:avLst/>
          </a:prstGeom>
        </p:spPr>
      </p:pic>
      <p:sp>
        <p:nvSpPr>
          <p:cNvPr id="130049" name="Text Box 1"/>
          <p:cNvSpPr txBox="1">
            <a:spLocks noChangeArrowheads="1"/>
          </p:cNvSpPr>
          <p:nvPr/>
        </p:nvSpPr>
        <p:spPr bwMode="auto">
          <a:xfrm>
            <a:off x="152400" y="-304800"/>
            <a:ext cx="8991600" cy="1143000"/>
          </a:xfrm>
          <a:prstGeom prst="rect">
            <a:avLst/>
          </a:prstGeom>
          <a:noFill/>
          <a:ln w="9525">
            <a:noFill/>
            <a:miter lim="800000"/>
            <a:headEnd/>
            <a:tailEnd/>
          </a:ln>
        </p:spPr>
        <p:txBody>
          <a:bodyPr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smtClean="0">
                <a:solidFill>
                  <a:srgbClr val="FFFFFF"/>
                </a:solidFill>
                <a:cs typeface="Arial" charset="0"/>
              </a:rPr>
              <a:t>Labeling a sex-linked recessive pedigree</a:t>
            </a:r>
            <a:endParaRPr lang="en-US" sz="3200" b="1" dirty="0">
              <a:solidFill>
                <a:srgbClr val="FFFFFF"/>
              </a:solidFill>
              <a:cs typeface="Arial" charset="0"/>
            </a:endParaRPr>
          </a:p>
        </p:txBody>
      </p:sp>
      <p:sp>
        <p:nvSpPr>
          <p:cNvPr id="6" name="TextBox 5"/>
          <p:cNvSpPr txBox="1"/>
          <p:nvPr/>
        </p:nvSpPr>
        <p:spPr>
          <a:xfrm>
            <a:off x="25400" y="762000"/>
            <a:ext cx="2590800" cy="2308324"/>
          </a:xfrm>
          <a:prstGeom prst="rect">
            <a:avLst/>
          </a:prstGeom>
          <a:solidFill>
            <a:schemeClr val="bg1"/>
          </a:solidFill>
        </p:spPr>
        <p:txBody>
          <a:bodyPr wrap="square" rtlCol="0">
            <a:spAutoFit/>
          </a:bodyPr>
          <a:lstStyle/>
          <a:p>
            <a:r>
              <a:rPr lang="en-US" dirty="0" smtClean="0"/>
              <a:t>Label the black shapes first. Since this is a sex linked trait, all black shapes must have the trait. Remember, since men only have one X chromosome, their other gene will be “Y”.</a:t>
            </a:r>
            <a:endParaRPr lang="en-US" dirty="0"/>
          </a:p>
        </p:txBody>
      </p:sp>
      <p:sp>
        <p:nvSpPr>
          <p:cNvPr id="7" name="TextBox 6"/>
          <p:cNvSpPr txBox="1"/>
          <p:nvPr/>
        </p:nvSpPr>
        <p:spPr>
          <a:xfrm>
            <a:off x="6477000" y="6019800"/>
            <a:ext cx="914400" cy="584776"/>
          </a:xfrm>
          <a:prstGeom prst="rect">
            <a:avLst/>
          </a:prstGeom>
          <a:solidFill>
            <a:srgbClr val="FFFFFF"/>
          </a:solidFill>
        </p:spPr>
        <p:txBody>
          <a:bodyPr wrap="square" rtlCol="0">
            <a:spAutoFit/>
          </a:bodyPr>
          <a:lstStyle/>
          <a:p>
            <a:r>
              <a:rPr lang="en-US" sz="3200" dirty="0" err="1" smtClean="0">
                <a:solidFill>
                  <a:srgbClr val="000000"/>
                </a:solidFill>
                <a:latin typeface="Comic Sans MS"/>
                <a:cs typeface="Comic Sans MS"/>
              </a:rPr>
              <a:t>X</a:t>
            </a:r>
            <a:r>
              <a:rPr lang="en-US" sz="3200" baseline="-25000" dirty="0" err="1" smtClean="0">
                <a:solidFill>
                  <a:srgbClr val="000000"/>
                </a:solidFill>
                <a:latin typeface="Comic Sans MS"/>
                <a:cs typeface="Comic Sans MS"/>
              </a:rPr>
              <a:t>h</a:t>
            </a:r>
            <a:r>
              <a:rPr lang="en-US" sz="3200" dirty="0" err="1" smtClean="0">
                <a:solidFill>
                  <a:srgbClr val="000000"/>
                </a:solidFill>
                <a:latin typeface="Comic Sans MS"/>
                <a:cs typeface="Comic Sans MS"/>
              </a:rPr>
              <a:t>Y</a:t>
            </a:r>
            <a:endParaRPr lang="en-US" sz="3200" dirty="0">
              <a:solidFill>
                <a:srgbClr val="000000"/>
              </a:solidFill>
              <a:latin typeface="Comic Sans MS"/>
              <a:cs typeface="Comic Sans MS"/>
            </a:endParaRPr>
          </a:p>
        </p:txBody>
      </p:sp>
      <p:sp>
        <p:nvSpPr>
          <p:cNvPr id="10" name="TextBox 9"/>
          <p:cNvSpPr txBox="1"/>
          <p:nvPr/>
        </p:nvSpPr>
        <p:spPr>
          <a:xfrm>
            <a:off x="7924800" y="3962400"/>
            <a:ext cx="914400" cy="584776"/>
          </a:xfrm>
          <a:prstGeom prst="rect">
            <a:avLst/>
          </a:prstGeom>
          <a:solidFill>
            <a:srgbClr val="FFFFFF"/>
          </a:solidFill>
        </p:spPr>
        <p:txBody>
          <a:bodyPr wrap="square" rtlCol="0">
            <a:spAutoFit/>
          </a:bodyPr>
          <a:lstStyle/>
          <a:p>
            <a:r>
              <a:rPr lang="en-US" sz="3200" dirty="0" err="1" smtClean="0">
                <a:solidFill>
                  <a:srgbClr val="000000"/>
                </a:solidFill>
                <a:latin typeface="Comic Sans MS"/>
                <a:cs typeface="Comic Sans MS"/>
              </a:rPr>
              <a:t>X</a:t>
            </a:r>
            <a:r>
              <a:rPr lang="en-US" sz="3200" baseline="-25000" dirty="0" err="1" smtClean="0">
                <a:solidFill>
                  <a:srgbClr val="000000"/>
                </a:solidFill>
                <a:latin typeface="Comic Sans MS"/>
                <a:cs typeface="Comic Sans MS"/>
              </a:rPr>
              <a:t>h</a:t>
            </a:r>
            <a:r>
              <a:rPr lang="en-US" sz="3200" dirty="0" err="1" smtClean="0">
                <a:solidFill>
                  <a:srgbClr val="000000"/>
                </a:solidFill>
                <a:latin typeface="Comic Sans MS"/>
                <a:cs typeface="Comic Sans MS"/>
              </a:rPr>
              <a:t>Y</a:t>
            </a:r>
            <a:endParaRPr lang="en-US" sz="3200" dirty="0">
              <a:solidFill>
                <a:srgbClr val="000000"/>
              </a:solidFill>
              <a:latin typeface="Comic Sans MS"/>
              <a:cs typeface="Comic Sans MS"/>
            </a:endParaRPr>
          </a:p>
        </p:txBody>
      </p:sp>
      <p:sp>
        <p:nvSpPr>
          <p:cNvPr id="13" name="TextBox 12"/>
          <p:cNvSpPr txBox="1"/>
          <p:nvPr/>
        </p:nvSpPr>
        <p:spPr>
          <a:xfrm>
            <a:off x="0" y="838200"/>
            <a:ext cx="2590800" cy="1477328"/>
          </a:xfrm>
          <a:prstGeom prst="rect">
            <a:avLst/>
          </a:prstGeom>
          <a:solidFill>
            <a:schemeClr val="bg1"/>
          </a:solidFill>
        </p:spPr>
        <p:txBody>
          <a:bodyPr wrap="square" rtlCol="0">
            <a:spAutoFit/>
          </a:bodyPr>
          <a:lstStyle/>
          <a:p>
            <a:r>
              <a:rPr lang="en-US" dirty="0" smtClean="0"/>
              <a:t>Since men must be affected if they carry the allele, we know that all the other squares do NOT have the trait.</a:t>
            </a:r>
            <a:endParaRPr lang="en-US" dirty="0"/>
          </a:p>
        </p:txBody>
      </p:sp>
      <p:sp>
        <p:nvSpPr>
          <p:cNvPr id="14" name="TextBox 13"/>
          <p:cNvSpPr txBox="1"/>
          <p:nvPr/>
        </p:nvSpPr>
        <p:spPr>
          <a:xfrm>
            <a:off x="3657600" y="914400"/>
            <a:ext cx="1143000" cy="584776"/>
          </a:xfrm>
          <a:prstGeom prst="rect">
            <a:avLst/>
          </a:prstGeom>
          <a:noFill/>
        </p:spPr>
        <p:txBody>
          <a:bodyPr wrap="square" rtlCol="0">
            <a:spAutoFit/>
          </a:bodyPr>
          <a:lstStyle/>
          <a:p>
            <a:r>
              <a:rPr lang="en-US" sz="3200" dirty="0" smtClean="0">
                <a:solidFill>
                  <a:srgbClr val="000000"/>
                </a:solidFill>
                <a:latin typeface="Comic Sans MS"/>
                <a:cs typeface="Comic Sans MS"/>
              </a:rPr>
              <a:t>X</a:t>
            </a:r>
            <a:r>
              <a:rPr lang="en-US" sz="3200" baseline="-25000" dirty="0">
                <a:solidFill>
                  <a:srgbClr val="000000"/>
                </a:solidFill>
                <a:latin typeface="Comic Sans MS"/>
                <a:cs typeface="Comic Sans MS"/>
              </a:rPr>
              <a:t>H</a:t>
            </a:r>
            <a:r>
              <a:rPr lang="en-US" sz="3200" dirty="0" smtClean="0">
                <a:solidFill>
                  <a:srgbClr val="000000"/>
                </a:solidFill>
                <a:latin typeface="Comic Sans MS"/>
                <a:cs typeface="Comic Sans MS"/>
              </a:rPr>
              <a:t>Y</a:t>
            </a:r>
            <a:endParaRPr lang="en-US" sz="3200" dirty="0">
              <a:solidFill>
                <a:srgbClr val="000000"/>
              </a:solidFill>
              <a:latin typeface="Comic Sans MS"/>
              <a:cs typeface="Comic Sans MS"/>
            </a:endParaRPr>
          </a:p>
        </p:txBody>
      </p:sp>
      <p:sp>
        <p:nvSpPr>
          <p:cNvPr id="15" name="TextBox 14"/>
          <p:cNvSpPr txBox="1"/>
          <p:nvPr/>
        </p:nvSpPr>
        <p:spPr>
          <a:xfrm>
            <a:off x="3276600" y="3962400"/>
            <a:ext cx="1143000" cy="584776"/>
          </a:xfrm>
          <a:prstGeom prst="rect">
            <a:avLst/>
          </a:prstGeom>
          <a:noFill/>
        </p:spPr>
        <p:txBody>
          <a:bodyPr wrap="square" rtlCol="0">
            <a:spAutoFit/>
          </a:bodyPr>
          <a:lstStyle/>
          <a:p>
            <a:r>
              <a:rPr lang="en-US" sz="3200" dirty="0" smtClean="0">
                <a:solidFill>
                  <a:srgbClr val="000000"/>
                </a:solidFill>
                <a:latin typeface="Comic Sans MS"/>
                <a:cs typeface="Comic Sans MS"/>
              </a:rPr>
              <a:t>X</a:t>
            </a:r>
            <a:r>
              <a:rPr lang="en-US" sz="3200" baseline="-25000" dirty="0">
                <a:solidFill>
                  <a:srgbClr val="000000"/>
                </a:solidFill>
                <a:latin typeface="Comic Sans MS"/>
                <a:cs typeface="Comic Sans MS"/>
              </a:rPr>
              <a:t>H</a:t>
            </a:r>
            <a:r>
              <a:rPr lang="en-US" sz="3200" dirty="0" smtClean="0">
                <a:solidFill>
                  <a:srgbClr val="000000"/>
                </a:solidFill>
                <a:latin typeface="Comic Sans MS"/>
                <a:cs typeface="Comic Sans MS"/>
              </a:rPr>
              <a:t>Y</a:t>
            </a:r>
            <a:endParaRPr lang="en-US" sz="3200" dirty="0">
              <a:solidFill>
                <a:srgbClr val="000000"/>
              </a:solidFill>
              <a:latin typeface="Comic Sans MS"/>
              <a:cs typeface="Comic Sans MS"/>
            </a:endParaRPr>
          </a:p>
        </p:txBody>
      </p:sp>
      <p:sp>
        <p:nvSpPr>
          <p:cNvPr id="16" name="TextBox 15"/>
          <p:cNvSpPr txBox="1"/>
          <p:nvPr/>
        </p:nvSpPr>
        <p:spPr>
          <a:xfrm>
            <a:off x="2057400" y="3962400"/>
            <a:ext cx="1143000" cy="584776"/>
          </a:xfrm>
          <a:prstGeom prst="rect">
            <a:avLst/>
          </a:prstGeom>
          <a:noFill/>
        </p:spPr>
        <p:txBody>
          <a:bodyPr wrap="square" rtlCol="0">
            <a:spAutoFit/>
          </a:bodyPr>
          <a:lstStyle/>
          <a:p>
            <a:r>
              <a:rPr lang="en-US" sz="3200" dirty="0" smtClean="0">
                <a:solidFill>
                  <a:srgbClr val="000000"/>
                </a:solidFill>
                <a:latin typeface="Comic Sans MS"/>
                <a:cs typeface="Comic Sans MS"/>
              </a:rPr>
              <a:t>X</a:t>
            </a:r>
            <a:r>
              <a:rPr lang="en-US" sz="3200" baseline="-25000" dirty="0">
                <a:solidFill>
                  <a:srgbClr val="000000"/>
                </a:solidFill>
                <a:latin typeface="Comic Sans MS"/>
                <a:cs typeface="Comic Sans MS"/>
              </a:rPr>
              <a:t>H</a:t>
            </a:r>
            <a:r>
              <a:rPr lang="en-US" sz="3200" dirty="0" smtClean="0">
                <a:solidFill>
                  <a:srgbClr val="000000"/>
                </a:solidFill>
                <a:latin typeface="Comic Sans MS"/>
                <a:cs typeface="Comic Sans MS"/>
              </a:rPr>
              <a:t>Y</a:t>
            </a:r>
            <a:endParaRPr lang="en-US" sz="3200" dirty="0">
              <a:solidFill>
                <a:srgbClr val="000000"/>
              </a:solidFill>
              <a:latin typeface="Comic Sans MS"/>
              <a:cs typeface="Comic Sans MS"/>
            </a:endParaRPr>
          </a:p>
        </p:txBody>
      </p:sp>
      <p:sp>
        <p:nvSpPr>
          <p:cNvPr id="17" name="TextBox 16"/>
          <p:cNvSpPr txBox="1"/>
          <p:nvPr/>
        </p:nvSpPr>
        <p:spPr>
          <a:xfrm>
            <a:off x="1143000" y="5943600"/>
            <a:ext cx="1143000" cy="584776"/>
          </a:xfrm>
          <a:prstGeom prst="rect">
            <a:avLst/>
          </a:prstGeom>
          <a:noFill/>
        </p:spPr>
        <p:txBody>
          <a:bodyPr wrap="square" rtlCol="0">
            <a:spAutoFit/>
          </a:bodyPr>
          <a:lstStyle/>
          <a:p>
            <a:r>
              <a:rPr lang="en-US" sz="3200" dirty="0" smtClean="0">
                <a:solidFill>
                  <a:srgbClr val="000000"/>
                </a:solidFill>
                <a:latin typeface="Comic Sans MS"/>
                <a:cs typeface="Comic Sans MS"/>
              </a:rPr>
              <a:t>X</a:t>
            </a:r>
            <a:r>
              <a:rPr lang="en-US" sz="3200" baseline="-25000" dirty="0">
                <a:solidFill>
                  <a:srgbClr val="000000"/>
                </a:solidFill>
                <a:latin typeface="Comic Sans MS"/>
                <a:cs typeface="Comic Sans MS"/>
              </a:rPr>
              <a:t>H</a:t>
            </a:r>
            <a:r>
              <a:rPr lang="en-US" sz="3200" dirty="0" smtClean="0">
                <a:solidFill>
                  <a:srgbClr val="000000"/>
                </a:solidFill>
                <a:latin typeface="Comic Sans MS"/>
                <a:cs typeface="Comic Sans MS"/>
              </a:rPr>
              <a:t>Y</a:t>
            </a:r>
            <a:endParaRPr lang="en-US" sz="3200" dirty="0">
              <a:solidFill>
                <a:srgbClr val="000000"/>
              </a:solidFill>
              <a:latin typeface="Comic Sans MS"/>
              <a:cs typeface="Comic Sans MS"/>
            </a:endParaRPr>
          </a:p>
        </p:txBody>
      </p:sp>
      <p:sp>
        <p:nvSpPr>
          <p:cNvPr id="18" name="Left Arrow 17"/>
          <p:cNvSpPr/>
          <p:nvPr/>
        </p:nvSpPr>
        <p:spPr>
          <a:xfrm rot="12336721">
            <a:off x="5935515" y="4288635"/>
            <a:ext cx="1295400" cy="609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657600" y="3505200"/>
            <a:ext cx="2590800" cy="923330"/>
          </a:xfrm>
          <a:prstGeom prst="rect">
            <a:avLst/>
          </a:prstGeom>
          <a:solidFill>
            <a:schemeClr val="bg1"/>
          </a:solidFill>
        </p:spPr>
        <p:txBody>
          <a:bodyPr wrap="square" rtlCol="0">
            <a:spAutoFit/>
          </a:bodyPr>
          <a:lstStyle/>
          <a:p>
            <a:r>
              <a:rPr lang="en-US" dirty="0" smtClean="0"/>
              <a:t>This woman must be a carrier, because her father has the trait. </a:t>
            </a:r>
            <a:endParaRPr lang="en-US" dirty="0"/>
          </a:p>
        </p:txBody>
      </p:sp>
      <p:sp>
        <p:nvSpPr>
          <p:cNvPr id="20" name="TextBox 19"/>
          <p:cNvSpPr txBox="1"/>
          <p:nvPr/>
        </p:nvSpPr>
        <p:spPr>
          <a:xfrm>
            <a:off x="7620000" y="5410200"/>
            <a:ext cx="1524000" cy="584776"/>
          </a:xfrm>
          <a:prstGeom prst="rect">
            <a:avLst/>
          </a:prstGeom>
          <a:noFill/>
        </p:spPr>
        <p:txBody>
          <a:bodyPr wrap="square" rtlCol="0">
            <a:spAutoFit/>
          </a:bodyPr>
          <a:lstStyle/>
          <a:p>
            <a:r>
              <a:rPr lang="en-US" sz="3200" dirty="0" err="1" smtClean="0">
                <a:solidFill>
                  <a:srgbClr val="000000"/>
                </a:solidFill>
                <a:latin typeface="Comic Sans MS"/>
                <a:cs typeface="Comic Sans MS"/>
              </a:rPr>
              <a:t>X</a:t>
            </a:r>
            <a:r>
              <a:rPr lang="en-US" sz="3200" baseline="-25000" dirty="0" err="1" smtClean="0">
                <a:solidFill>
                  <a:srgbClr val="000000"/>
                </a:solidFill>
                <a:latin typeface="Comic Sans MS"/>
                <a:cs typeface="Comic Sans MS"/>
              </a:rPr>
              <a:t>H</a:t>
            </a:r>
            <a:r>
              <a:rPr lang="en-US" sz="3200" dirty="0" err="1" smtClean="0">
                <a:solidFill>
                  <a:srgbClr val="000000"/>
                </a:solidFill>
                <a:latin typeface="Comic Sans MS"/>
                <a:cs typeface="Comic Sans MS"/>
              </a:rPr>
              <a:t>X</a:t>
            </a:r>
            <a:r>
              <a:rPr lang="en-US" sz="3200" baseline="-25000" dirty="0" err="1" smtClean="0">
                <a:solidFill>
                  <a:srgbClr val="000000"/>
                </a:solidFill>
                <a:latin typeface="Comic Sans MS"/>
                <a:cs typeface="Comic Sans MS"/>
              </a:rPr>
              <a:t>h</a:t>
            </a:r>
            <a:endParaRPr lang="en-US" sz="3200" baseline="-25000" dirty="0">
              <a:solidFill>
                <a:srgbClr val="000000"/>
              </a:solidFill>
              <a:latin typeface="Comic Sans MS"/>
              <a:cs typeface="Comic Sans MS"/>
            </a:endParaRPr>
          </a:p>
        </p:txBody>
      </p:sp>
      <p:sp>
        <p:nvSpPr>
          <p:cNvPr id="21" name="Left Arrow 20"/>
          <p:cNvSpPr/>
          <p:nvPr/>
        </p:nvSpPr>
        <p:spPr>
          <a:xfrm rot="9989544">
            <a:off x="3557889" y="1379601"/>
            <a:ext cx="2770676" cy="77927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eft Arrow 21"/>
          <p:cNvSpPr/>
          <p:nvPr/>
        </p:nvSpPr>
        <p:spPr>
          <a:xfrm rot="11883969">
            <a:off x="3556563" y="2466424"/>
            <a:ext cx="1312151" cy="93443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914400" y="1828800"/>
            <a:ext cx="2590800" cy="923330"/>
          </a:xfrm>
          <a:prstGeom prst="rect">
            <a:avLst/>
          </a:prstGeom>
          <a:solidFill>
            <a:schemeClr val="bg1"/>
          </a:solidFill>
        </p:spPr>
        <p:txBody>
          <a:bodyPr wrap="square" rtlCol="0">
            <a:spAutoFit/>
          </a:bodyPr>
          <a:lstStyle/>
          <a:p>
            <a:r>
              <a:rPr lang="en-US" dirty="0" smtClean="0"/>
              <a:t>These women must be carriers, because their sons have the trait. </a:t>
            </a:r>
            <a:endParaRPr lang="en-US" dirty="0"/>
          </a:p>
        </p:txBody>
      </p:sp>
      <p:sp>
        <p:nvSpPr>
          <p:cNvPr id="24" name="TextBox 23"/>
          <p:cNvSpPr txBox="1"/>
          <p:nvPr/>
        </p:nvSpPr>
        <p:spPr>
          <a:xfrm>
            <a:off x="7086600" y="914400"/>
            <a:ext cx="1524000" cy="584776"/>
          </a:xfrm>
          <a:prstGeom prst="rect">
            <a:avLst/>
          </a:prstGeom>
          <a:noFill/>
        </p:spPr>
        <p:txBody>
          <a:bodyPr wrap="square" rtlCol="0">
            <a:spAutoFit/>
          </a:bodyPr>
          <a:lstStyle/>
          <a:p>
            <a:r>
              <a:rPr lang="en-US" sz="3200" dirty="0" err="1" smtClean="0">
                <a:solidFill>
                  <a:srgbClr val="000000"/>
                </a:solidFill>
                <a:latin typeface="Comic Sans MS"/>
                <a:cs typeface="Comic Sans MS"/>
              </a:rPr>
              <a:t>X</a:t>
            </a:r>
            <a:r>
              <a:rPr lang="en-US" sz="3200" baseline="-25000" dirty="0" err="1" smtClean="0">
                <a:solidFill>
                  <a:srgbClr val="000000"/>
                </a:solidFill>
                <a:latin typeface="Comic Sans MS"/>
                <a:cs typeface="Comic Sans MS"/>
              </a:rPr>
              <a:t>H</a:t>
            </a:r>
            <a:r>
              <a:rPr lang="en-US" sz="3200" dirty="0" err="1" smtClean="0">
                <a:solidFill>
                  <a:srgbClr val="000000"/>
                </a:solidFill>
                <a:latin typeface="Comic Sans MS"/>
                <a:cs typeface="Comic Sans MS"/>
              </a:rPr>
              <a:t>X</a:t>
            </a:r>
            <a:r>
              <a:rPr lang="en-US" sz="3200" baseline="-25000" dirty="0" err="1" smtClean="0">
                <a:solidFill>
                  <a:srgbClr val="000000"/>
                </a:solidFill>
                <a:latin typeface="Comic Sans MS"/>
                <a:cs typeface="Comic Sans MS"/>
              </a:rPr>
              <a:t>h</a:t>
            </a:r>
            <a:endParaRPr lang="en-US" sz="3200" baseline="-25000" dirty="0">
              <a:solidFill>
                <a:srgbClr val="000000"/>
              </a:solidFill>
              <a:latin typeface="Comic Sans MS"/>
              <a:cs typeface="Comic Sans MS"/>
            </a:endParaRPr>
          </a:p>
        </p:txBody>
      </p:sp>
      <p:sp>
        <p:nvSpPr>
          <p:cNvPr id="25" name="TextBox 24"/>
          <p:cNvSpPr txBox="1"/>
          <p:nvPr/>
        </p:nvSpPr>
        <p:spPr>
          <a:xfrm>
            <a:off x="4572000" y="3962400"/>
            <a:ext cx="1524000" cy="584776"/>
          </a:xfrm>
          <a:prstGeom prst="rect">
            <a:avLst/>
          </a:prstGeom>
          <a:noFill/>
        </p:spPr>
        <p:txBody>
          <a:bodyPr wrap="square" rtlCol="0">
            <a:spAutoFit/>
          </a:bodyPr>
          <a:lstStyle/>
          <a:p>
            <a:r>
              <a:rPr lang="en-US" sz="3200" dirty="0" err="1" smtClean="0">
                <a:solidFill>
                  <a:srgbClr val="000000"/>
                </a:solidFill>
                <a:latin typeface="Comic Sans MS"/>
                <a:cs typeface="Comic Sans MS"/>
              </a:rPr>
              <a:t>X</a:t>
            </a:r>
            <a:r>
              <a:rPr lang="en-US" sz="3200" baseline="-25000" dirty="0" err="1" smtClean="0">
                <a:solidFill>
                  <a:srgbClr val="000000"/>
                </a:solidFill>
                <a:latin typeface="Comic Sans MS"/>
                <a:cs typeface="Comic Sans MS"/>
              </a:rPr>
              <a:t>H</a:t>
            </a:r>
            <a:r>
              <a:rPr lang="en-US" sz="3200" dirty="0" err="1" smtClean="0">
                <a:solidFill>
                  <a:srgbClr val="000000"/>
                </a:solidFill>
                <a:latin typeface="Comic Sans MS"/>
                <a:cs typeface="Comic Sans MS"/>
              </a:rPr>
              <a:t>X</a:t>
            </a:r>
            <a:r>
              <a:rPr lang="en-US" sz="3200" baseline="-25000" dirty="0" err="1" smtClean="0">
                <a:solidFill>
                  <a:srgbClr val="000000"/>
                </a:solidFill>
                <a:latin typeface="Comic Sans MS"/>
                <a:cs typeface="Comic Sans MS"/>
              </a:rPr>
              <a:t>h</a:t>
            </a:r>
            <a:endParaRPr lang="en-US" sz="3200" baseline="-25000" dirty="0">
              <a:solidFill>
                <a:srgbClr val="000000"/>
              </a:solidFill>
              <a:latin typeface="Comic Sans MS"/>
              <a:cs typeface="Comic Sans MS"/>
            </a:endParaRPr>
          </a:p>
        </p:txBody>
      </p:sp>
      <p:sp>
        <p:nvSpPr>
          <p:cNvPr id="26" name="Left Arrow 25"/>
          <p:cNvSpPr/>
          <p:nvPr/>
        </p:nvSpPr>
        <p:spPr>
          <a:xfrm rot="1395027">
            <a:off x="1003354" y="3890124"/>
            <a:ext cx="1348911" cy="83035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Left Arrow 26"/>
          <p:cNvSpPr/>
          <p:nvPr/>
        </p:nvSpPr>
        <p:spPr>
          <a:xfrm rot="9498819">
            <a:off x="5134880" y="3877442"/>
            <a:ext cx="1348911" cy="83035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362200" y="4419600"/>
            <a:ext cx="2590800" cy="2031325"/>
          </a:xfrm>
          <a:prstGeom prst="rect">
            <a:avLst/>
          </a:prstGeom>
          <a:solidFill>
            <a:schemeClr val="bg1"/>
          </a:solidFill>
        </p:spPr>
        <p:txBody>
          <a:bodyPr wrap="square" rtlCol="0">
            <a:spAutoFit/>
          </a:bodyPr>
          <a:lstStyle/>
          <a:p>
            <a:r>
              <a:rPr lang="en-US" dirty="0" smtClean="0"/>
              <a:t>We don’t have any reason to think that these women are carriers. Since genetic diseases are rare, we can assume that they aren’t. </a:t>
            </a:r>
            <a:endParaRPr lang="en-US" dirty="0"/>
          </a:p>
        </p:txBody>
      </p:sp>
      <p:sp>
        <p:nvSpPr>
          <p:cNvPr id="29" name="TextBox 28"/>
          <p:cNvSpPr txBox="1"/>
          <p:nvPr/>
        </p:nvSpPr>
        <p:spPr>
          <a:xfrm>
            <a:off x="6400800" y="2667000"/>
            <a:ext cx="1524000" cy="584776"/>
          </a:xfrm>
          <a:prstGeom prst="rect">
            <a:avLst/>
          </a:prstGeom>
          <a:noFill/>
        </p:spPr>
        <p:txBody>
          <a:bodyPr wrap="square" rtlCol="0">
            <a:spAutoFit/>
          </a:bodyPr>
          <a:lstStyle/>
          <a:p>
            <a:r>
              <a:rPr lang="en-US" sz="3200" dirty="0" smtClean="0">
                <a:solidFill>
                  <a:srgbClr val="000000"/>
                </a:solidFill>
                <a:latin typeface="Comic Sans MS"/>
                <a:cs typeface="Comic Sans MS"/>
              </a:rPr>
              <a:t>X</a:t>
            </a:r>
            <a:r>
              <a:rPr lang="en-US" sz="3200" baseline="-25000" dirty="0" smtClean="0">
                <a:solidFill>
                  <a:srgbClr val="000000"/>
                </a:solidFill>
                <a:latin typeface="Comic Sans MS"/>
                <a:cs typeface="Comic Sans MS"/>
              </a:rPr>
              <a:t>H</a:t>
            </a:r>
            <a:r>
              <a:rPr lang="en-US" sz="3200" dirty="0" smtClean="0">
                <a:solidFill>
                  <a:srgbClr val="000000"/>
                </a:solidFill>
                <a:latin typeface="Comic Sans MS"/>
                <a:cs typeface="Comic Sans MS"/>
              </a:rPr>
              <a:t>X</a:t>
            </a:r>
            <a:r>
              <a:rPr lang="en-US" sz="3200" baseline="-25000" dirty="0">
                <a:solidFill>
                  <a:srgbClr val="000000"/>
                </a:solidFill>
                <a:latin typeface="Comic Sans MS"/>
                <a:cs typeface="Comic Sans MS"/>
              </a:rPr>
              <a:t>H</a:t>
            </a:r>
          </a:p>
        </p:txBody>
      </p:sp>
      <p:sp>
        <p:nvSpPr>
          <p:cNvPr id="30" name="TextBox 29"/>
          <p:cNvSpPr txBox="1"/>
          <p:nvPr/>
        </p:nvSpPr>
        <p:spPr>
          <a:xfrm>
            <a:off x="228600" y="2590800"/>
            <a:ext cx="1524000" cy="584776"/>
          </a:xfrm>
          <a:prstGeom prst="rect">
            <a:avLst/>
          </a:prstGeom>
          <a:noFill/>
        </p:spPr>
        <p:txBody>
          <a:bodyPr wrap="square" rtlCol="0">
            <a:spAutoFit/>
          </a:bodyPr>
          <a:lstStyle/>
          <a:p>
            <a:r>
              <a:rPr lang="en-US" sz="3200" dirty="0" smtClean="0">
                <a:solidFill>
                  <a:srgbClr val="000000"/>
                </a:solidFill>
                <a:latin typeface="Comic Sans MS"/>
                <a:cs typeface="Comic Sans MS"/>
              </a:rPr>
              <a:t>X</a:t>
            </a:r>
            <a:r>
              <a:rPr lang="en-US" sz="3200" baseline="-25000" dirty="0" smtClean="0">
                <a:solidFill>
                  <a:srgbClr val="000000"/>
                </a:solidFill>
                <a:latin typeface="Comic Sans MS"/>
                <a:cs typeface="Comic Sans MS"/>
              </a:rPr>
              <a:t>H</a:t>
            </a:r>
            <a:r>
              <a:rPr lang="en-US" sz="3200" dirty="0" smtClean="0">
                <a:solidFill>
                  <a:srgbClr val="000000"/>
                </a:solidFill>
                <a:latin typeface="Comic Sans MS"/>
                <a:cs typeface="Comic Sans MS"/>
              </a:rPr>
              <a:t>X</a:t>
            </a:r>
            <a:r>
              <a:rPr lang="en-US" sz="3200" baseline="-25000" dirty="0">
                <a:solidFill>
                  <a:srgbClr val="000000"/>
                </a:solidFill>
                <a:latin typeface="Comic Sans MS"/>
                <a:cs typeface="Comic Sans MS"/>
              </a:rPr>
              <a:t>H</a:t>
            </a:r>
          </a:p>
        </p:txBody>
      </p:sp>
      <p:sp>
        <p:nvSpPr>
          <p:cNvPr id="31" name="TextBox 30"/>
          <p:cNvSpPr txBox="1"/>
          <p:nvPr/>
        </p:nvSpPr>
        <p:spPr>
          <a:xfrm>
            <a:off x="3276600" y="2895600"/>
            <a:ext cx="2590800" cy="923330"/>
          </a:xfrm>
          <a:prstGeom prst="rect">
            <a:avLst/>
          </a:prstGeom>
          <a:solidFill>
            <a:schemeClr val="bg1"/>
          </a:solidFill>
        </p:spPr>
        <p:txBody>
          <a:bodyPr wrap="square" rtlCol="0">
            <a:spAutoFit/>
          </a:bodyPr>
          <a:lstStyle/>
          <a:p>
            <a:r>
              <a:rPr lang="en-US" dirty="0" smtClean="0"/>
              <a:t>This woman is a mystery unless she has children.</a:t>
            </a:r>
            <a:endParaRPr lang="en-US" dirty="0"/>
          </a:p>
        </p:txBody>
      </p:sp>
      <p:sp>
        <p:nvSpPr>
          <p:cNvPr id="32" name="Left Arrow 31"/>
          <p:cNvSpPr/>
          <p:nvPr/>
        </p:nvSpPr>
        <p:spPr>
          <a:xfrm rot="16200000">
            <a:off x="3703122" y="4297879"/>
            <a:ext cx="1348911" cy="83035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343400" y="5638800"/>
            <a:ext cx="685800" cy="584776"/>
          </a:xfrm>
          <a:prstGeom prst="rect">
            <a:avLst/>
          </a:prstGeom>
          <a:noFill/>
        </p:spPr>
        <p:txBody>
          <a:bodyPr wrap="square" rtlCol="0">
            <a:spAutoFit/>
          </a:bodyPr>
          <a:lstStyle/>
          <a:p>
            <a:r>
              <a:rPr lang="en-US" sz="3200" dirty="0" smtClean="0">
                <a:solidFill>
                  <a:srgbClr val="000000"/>
                </a:solidFill>
                <a:latin typeface="Comic Sans MS"/>
                <a:cs typeface="Comic Sans MS"/>
              </a:rPr>
              <a:t>?</a:t>
            </a:r>
            <a:endParaRPr lang="en-US" sz="3200" dirty="0">
              <a:solidFill>
                <a:srgbClr val="000000"/>
              </a:solidFill>
              <a:latin typeface="Comic Sans MS"/>
              <a:cs typeface="Comic Sans MS"/>
            </a:endParaRPr>
          </a:p>
        </p:txBody>
      </p:sp>
    </p:spTree>
    <p:extLst>
      <p:ext uri="{BB962C8B-B14F-4D97-AF65-F5344CB8AC3E}">
        <p14:creationId xmlns:p14="http://schemas.microsoft.com/office/powerpoint/2010/main" val="34393841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grpId="1" nodeType="clickEffect">
                                  <p:stCondLst>
                                    <p:cond delay="0"/>
                                  </p:stCondLst>
                                  <p:childTnLst>
                                    <p:animEffect transition="out" filter="blinds(horizontal)">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3" presetClass="exit" presetSubtype="10" fill="hold" grpId="1" nodeType="clickEffect">
                                  <p:stCondLst>
                                    <p:cond delay="0"/>
                                  </p:stCondLst>
                                  <p:childTnLst>
                                    <p:animEffect transition="out" filter="blinds(horizontal)">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3" presetClass="exit" presetSubtype="10" fill="hold" grpId="1" nodeType="clickEffect">
                                  <p:stCondLst>
                                    <p:cond delay="0"/>
                                  </p:stCondLst>
                                  <p:childTnLst>
                                    <p:animEffect transition="out" filter="blinds(horizontal)">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3" presetClass="exit" presetSubtype="10" fill="hold" grpId="1" nodeType="clickEffect">
                                  <p:stCondLst>
                                    <p:cond delay="0"/>
                                  </p:stCondLst>
                                  <p:childTnLst>
                                    <p:animEffect transition="out" filter="blinds(horizontal)">
                                      <p:cBhvr>
                                        <p:cTn id="95" dur="500"/>
                                        <p:tgtEl>
                                          <p:spTgt spid="22"/>
                                        </p:tgtEl>
                                      </p:cBhvr>
                                    </p:animEffect>
                                    <p:set>
                                      <p:cBhvr>
                                        <p:cTn id="96" dur="1" fill="hold">
                                          <p:stCondLst>
                                            <p:cond delay="499"/>
                                          </p:stCondLst>
                                        </p:cTn>
                                        <p:tgtEl>
                                          <p:spTgt spid="2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3" presetClass="exit" presetSubtype="10" fill="hold" grpId="1" nodeType="clickEffect">
                                  <p:stCondLst>
                                    <p:cond delay="0"/>
                                  </p:stCondLst>
                                  <p:childTnLst>
                                    <p:animEffect transition="out" filter="blinds(horizontal)">
                                      <p:cBhvr>
                                        <p:cTn id="100" dur="500"/>
                                        <p:tgtEl>
                                          <p:spTgt spid="23"/>
                                        </p:tgtEl>
                                      </p:cBhvr>
                                    </p:animEffect>
                                    <p:set>
                                      <p:cBhvr>
                                        <p:cTn id="101" dur="1" fill="hold">
                                          <p:stCondLst>
                                            <p:cond delay="499"/>
                                          </p:stCondLst>
                                        </p:cTn>
                                        <p:tgtEl>
                                          <p:spTgt spid="2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3" presetClass="exit" presetSubtype="10" fill="hold" grpId="1" nodeType="clickEffect">
                                  <p:stCondLst>
                                    <p:cond delay="0"/>
                                  </p:stCondLst>
                                  <p:childTnLst>
                                    <p:animEffect transition="out" filter="blinds(horizontal)">
                                      <p:cBhvr>
                                        <p:cTn id="125" dur="500"/>
                                        <p:tgtEl>
                                          <p:spTgt spid="26"/>
                                        </p:tgtEl>
                                      </p:cBhvr>
                                    </p:animEffect>
                                    <p:set>
                                      <p:cBhvr>
                                        <p:cTn id="126" dur="1" fill="hold">
                                          <p:stCondLst>
                                            <p:cond delay="499"/>
                                          </p:stCondLst>
                                        </p:cTn>
                                        <p:tgtEl>
                                          <p:spTgt spid="26"/>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3" presetClass="exit" presetSubtype="10" fill="hold" grpId="1" nodeType="clickEffect">
                                  <p:stCondLst>
                                    <p:cond delay="0"/>
                                  </p:stCondLst>
                                  <p:childTnLst>
                                    <p:animEffect transition="out" filter="blinds(horizontal)">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3" presetClass="exit" presetSubtype="10" fill="hold" grpId="1" nodeType="clickEffect">
                                  <p:stCondLst>
                                    <p:cond delay="0"/>
                                  </p:stCondLst>
                                  <p:childTnLst>
                                    <p:animEffect transition="out" filter="blinds(horizontal)">
                                      <p:cBhvr>
                                        <p:cTn id="135" dur="500"/>
                                        <p:tgtEl>
                                          <p:spTgt spid="28"/>
                                        </p:tgtEl>
                                      </p:cBhvr>
                                    </p:animEffect>
                                    <p:set>
                                      <p:cBhvr>
                                        <p:cTn id="136" dur="1" fill="hold">
                                          <p:stCondLst>
                                            <p:cond delay="499"/>
                                          </p:stCondLst>
                                        </p:cTn>
                                        <p:tgtEl>
                                          <p:spTgt spid="2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31"/>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3"/>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3" presetClass="exit" presetSubtype="10" fill="hold" grpId="1" nodeType="clickEffect">
                                  <p:stCondLst>
                                    <p:cond delay="0"/>
                                  </p:stCondLst>
                                  <p:childTnLst>
                                    <p:animEffect transition="out" filter="blinds(horizontal)">
                                      <p:cBhvr>
                                        <p:cTn id="152" dur="500"/>
                                        <p:tgtEl>
                                          <p:spTgt spid="32"/>
                                        </p:tgtEl>
                                      </p:cBhvr>
                                    </p:animEffect>
                                    <p:set>
                                      <p:cBhvr>
                                        <p:cTn id="153" dur="1" fill="hold">
                                          <p:stCondLst>
                                            <p:cond delay="499"/>
                                          </p:stCondLst>
                                        </p:cTn>
                                        <p:tgtEl>
                                          <p:spTgt spid="32"/>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3" presetClass="exit" presetSubtype="10" fill="hold" grpId="1" nodeType="clickEffect">
                                  <p:stCondLst>
                                    <p:cond delay="0"/>
                                  </p:stCondLst>
                                  <p:childTnLst>
                                    <p:animEffect transition="out" filter="blinds(horizontal)">
                                      <p:cBhvr>
                                        <p:cTn id="157" dur="500"/>
                                        <p:tgtEl>
                                          <p:spTgt spid="31"/>
                                        </p:tgtEl>
                                      </p:cBhvr>
                                    </p:animEffect>
                                    <p:set>
                                      <p:cBhvr>
                                        <p:cTn id="15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10" grpId="0" animBg="1"/>
      <p:bldP spid="13" grpId="0" animBg="1"/>
      <p:bldP spid="13" grpId="1" animBg="1"/>
      <p:bldP spid="14" grpId="0"/>
      <p:bldP spid="15" grpId="0"/>
      <p:bldP spid="16" grpId="0"/>
      <p:bldP spid="17" grpId="0"/>
      <p:bldP spid="18" grpId="0" animBg="1"/>
      <p:bldP spid="18" grpId="1" animBg="1"/>
      <p:bldP spid="19" grpId="0" animBg="1"/>
      <p:bldP spid="19" grpId="1" animBg="1"/>
      <p:bldP spid="20" grpId="0"/>
      <p:bldP spid="21" grpId="0" animBg="1"/>
      <p:bldP spid="21" grpId="1" animBg="1"/>
      <p:bldP spid="22" grpId="0" animBg="1"/>
      <p:bldP spid="22" grpId="1" animBg="1"/>
      <p:bldP spid="23" grpId="0" animBg="1"/>
      <p:bldP spid="23" grpId="1" animBg="1"/>
      <p:bldP spid="24" grpId="0"/>
      <p:bldP spid="25" grpId="0"/>
      <p:bldP spid="26" grpId="0" animBg="1"/>
      <p:bldP spid="26" grpId="1" animBg="1"/>
      <p:bldP spid="27" grpId="0" animBg="1"/>
      <p:bldP spid="27" grpId="1" animBg="1"/>
      <p:bldP spid="28" grpId="0" animBg="1"/>
      <p:bldP spid="28" grpId="1" animBg="1"/>
      <p:bldP spid="29" grpId="0"/>
      <p:bldP spid="30" grpId="0"/>
      <p:bldP spid="31" grpId="0" animBg="1"/>
      <p:bldP spid="31" grpId="1" animBg="1"/>
      <p:bldP spid="32" grpId="0" animBg="1"/>
      <p:bldP spid="32" grpId="1" animBg="1"/>
      <p:bldP spid="33"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0" y="228600"/>
            <a:ext cx="9144000" cy="944563"/>
          </a:xfrm>
          <a:prstGeom prst="rect">
            <a:avLst/>
          </a:prstGeom>
          <a:noFill/>
          <a:ln w="9525">
            <a:noFill/>
            <a:miter lim="800000"/>
            <a:headEnd/>
            <a:tailEnd/>
          </a:ln>
        </p:spPr>
        <p:txBody>
          <a:bodyPr anchor="ctr"/>
          <a:lstStyle/>
          <a:p>
            <a:pPr marL="3175" algn="ctr">
              <a:spcBef>
                <a:spcPts val="800"/>
              </a:spcBef>
              <a:buClr>
                <a:srgbClr val="7030A0"/>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800" b="1" dirty="0">
                <a:solidFill>
                  <a:prstClr val="white">
                    <a:lumMod val="95000"/>
                  </a:prstClr>
                </a:solidFill>
                <a:latin typeface="Calibri" pitchFamily="34" charset="0"/>
              </a:rPr>
              <a:t>How to make predictions using a pedigree char</a:t>
            </a:r>
            <a:r>
              <a:rPr lang="en-US" sz="4800" dirty="0">
                <a:solidFill>
                  <a:prstClr val="white">
                    <a:lumMod val="95000"/>
                  </a:prstClr>
                </a:solidFill>
                <a:latin typeface="Calibri" pitchFamily="34" charset="0"/>
              </a:rPr>
              <a:t>t</a:t>
            </a:r>
          </a:p>
        </p:txBody>
      </p:sp>
      <p:sp>
        <p:nvSpPr>
          <p:cNvPr id="70658" name="Text Box 2"/>
          <p:cNvSpPr txBox="1">
            <a:spLocks noChangeArrowheads="1"/>
          </p:cNvSpPr>
          <p:nvPr/>
        </p:nvSpPr>
        <p:spPr bwMode="auto">
          <a:xfrm>
            <a:off x="0" y="1600200"/>
            <a:ext cx="9144000" cy="3676650"/>
          </a:xfrm>
          <a:prstGeom prst="rect">
            <a:avLst/>
          </a:prstGeom>
          <a:noFill/>
          <a:ln w="9525">
            <a:noFill/>
            <a:round/>
            <a:headEnd/>
            <a:tailEnd/>
          </a:ln>
          <a:effectLst/>
        </p:spPr>
        <p:txBody>
          <a:bodyPr/>
          <a:lstStyle/>
          <a:p>
            <a:pPr marL="574675" indent="-571500">
              <a:spcBef>
                <a:spcPts val="800"/>
              </a:spcBef>
              <a:buClr>
                <a:srgbClr val="7030A0"/>
              </a:buClr>
              <a:buSzPct val="90000"/>
              <a:buFont typeface="Arial"/>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000" dirty="0" smtClean="0">
                <a:solidFill>
                  <a:prstClr val="white">
                    <a:lumMod val="95000"/>
                  </a:prstClr>
                </a:solidFill>
                <a:latin typeface="Calibri" pitchFamily="34" charset="0"/>
              </a:rPr>
              <a:t>Once you have assigned genotypes, you can </a:t>
            </a:r>
            <a:r>
              <a:rPr lang="en-US" sz="4000" dirty="0" smtClean="0">
                <a:solidFill>
                  <a:srgbClr val="9148C8"/>
                </a:solidFill>
                <a:latin typeface="Calibri" pitchFamily="34" charset="0"/>
              </a:rPr>
              <a:t>make predictions</a:t>
            </a:r>
            <a:r>
              <a:rPr lang="en-US" sz="4000" dirty="0" smtClean="0">
                <a:solidFill>
                  <a:prstClr val="white">
                    <a:lumMod val="95000"/>
                  </a:prstClr>
                </a:solidFill>
                <a:latin typeface="Calibri" pitchFamily="34" charset="0"/>
              </a:rPr>
              <a:t>. You can make and use </a:t>
            </a:r>
            <a:r>
              <a:rPr lang="en-US" sz="4000" dirty="0" err="1" smtClean="0">
                <a:solidFill>
                  <a:srgbClr val="9148C8"/>
                </a:solidFill>
                <a:latin typeface="Calibri" pitchFamily="34" charset="0"/>
              </a:rPr>
              <a:t>Punnett</a:t>
            </a:r>
            <a:r>
              <a:rPr lang="en-US" sz="4000" dirty="0" smtClean="0">
                <a:solidFill>
                  <a:srgbClr val="9148C8"/>
                </a:solidFill>
                <a:latin typeface="Calibri" pitchFamily="34" charset="0"/>
              </a:rPr>
              <a:t> squares </a:t>
            </a:r>
            <a:r>
              <a:rPr lang="en-US" sz="4000" dirty="0" smtClean="0">
                <a:solidFill>
                  <a:schemeClr val="bg1"/>
                </a:solidFill>
                <a:latin typeface="Calibri" pitchFamily="34" charset="0"/>
              </a:rPr>
              <a:t>to help you </a:t>
            </a:r>
            <a:r>
              <a:rPr lang="en-US" sz="4000" dirty="0" smtClean="0">
                <a:solidFill>
                  <a:prstClr val="white">
                    <a:lumMod val="95000"/>
                  </a:prstClr>
                </a:solidFill>
                <a:latin typeface="Calibri" pitchFamily="34" charset="0"/>
              </a:rPr>
              <a:t>if you’re uncertain.</a:t>
            </a:r>
          </a:p>
          <a:p>
            <a:pPr marL="3175">
              <a:spcBef>
                <a:spcPts val="800"/>
              </a:spcBef>
              <a:buClr>
                <a:srgbClr val="86D1EC"/>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2400" dirty="0" smtClean="0">
              <a:solidFill>
                <a:srgbClr val="7030A0"/>
              </a:solidFill>
              <a:latin typeface="Calibri" pitchFamily="34" charset="0"/>
            </a:endParaRPr>
          </a:p>
          <a:p>
            <a:pPr marL="342900" indent="-339725">
              <a:spcBef>
                <a:spcPts val="800"/>
              </a:spcBef>
              <a:buClr>
                <a:srgbClr val="86D1EC"/>
              </a:buClr>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7030A0"/>
              </a:solidFill>
              <a:latin typeface="Calibri" pitchFamily="34" charset="0"/>
            </a:endParaRP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FFCC00"/>
              </a:solidFill>
              <a:effectLst>
                <a:outerShdw blurRad="38100" dist="38100" dir="2700000" algn="tl">
                  <a:srgbClr val="000000"/>
                </a:outerShdw>
              </a:effectLst>
              <a:latin typeface="Calibri" pitchFamily="34" charset="0"/>
            </a:endParaRPr>
          </a:p>
        </p:txBody>
      </p:sp>
      <p:sp>
        <p:nvSpPr>
          <p:cNvPr id="2" name="AutoShape 2" descr="Resultado de imagen para confused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descr="sea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597639"/>
            <a:ext cx="4419600" cy="3260361"/>
          </a:xfrm>
          <a:prstGeom prst="rect">
            <a:avLst/>
          </a:prstGeom>
        </p:spPr>
      </p:pic>
    </p:spTree>
    <p:extLst>
      <p:ext uri="{BB962C8B-B14F-4D97-AF65-F5344CB8AC3E}">
        <p14:creationId xmlns:p14="http://schemas.microsoft.com/office/powerpoint/2010/main" val="13594206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0" y="-25400"/>
            <a:ext cx="9144000" cy="944563"/>
          </a:xfrm>
          <a:prstGeom prst="rect">
            <a:avLst/>
          </a:prstGeom>
          <a:noFill/>
          <a:ln w="9525">
            <a:noFill/>
            <a:miter lim="800000"/>
            <a:headEnd/>
            <a:tailEnd/>
          </a:ln>
        </p:spPr>
        <p:txBody>
          <a:bodyPr anchor="ctr"/>
          <a:lstStyle/>
          <a:p>
            <a:pPr marL="3175" algn="ctr">
              <a:spcBef>
                <a:spcPts val="800"/>
              </a:spcBef>
              <a:buClr>
                <a:srgbClr val="7030A0"/>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800" b="1" dirty="0" smtClean="0">
                <a:solidFill>
                  <a:prstClr val="white">
                    <a:lumMod val="95000"/>
                  </a:prstClr>
                </a:solidFill>
                <a:latin typeface="Calibri" pitchFamily="34" charset="0"/>
              </a:rPr>
              <a:t>Let’s Practice Together</a:t>
            </a:r>
            <a:endParaRPr lang="en-US" sz="4800" dirty="0">
              <a:solidFill>
                <a:prstClr val="white">
                  <a:lumMod val="95000"/>
                </a:prstClr>
              </a:solidFill>
              <a:latin typeface="Calibri" pitchFamily="34" charset="0"/>
            </a:endParaRPr>
          </a:p>
        </p:txBody>
      </p:sp>
      <p:sp>
        <p:nvSpPr>
          <p:cNvPr id="70658" name="Text Box 2"/>
          <p:cNvSpPr txBox="1">
            <a:spLocks noChangeArrowheads="1"/>
          </p:cNvSpPr>
          <p:nvPr/>
        </p:nvSpPr>
        <p:spPr bwMode="auto">
          <a:xfrm>
            <a:off x="0" y="914400"/>
            <a:ext cx="9144000" cy="4362450"/>
          </a:xfrm>
          <a:prstGeom prst="rect">
            <a:avLst/>
          </a:prstGeom>
          <a:noFill/>
          <a:ln w="9525">
            <a:noFill/>
            <a:round/>
            <a:headEnd/>
            <a:tailEnd/>
          </a:ln>
          <a:effectLst/>
        </p:spPr>
        <p:txBody>
          <a:bodyPr/>
          <a:lstStyle/>
          <a:p>
            <a:pPr marL="574675" indent="-571500">
              <a:spcBef>
                <a:spcPts val="800"/>
              </a:spcBef>
              <a:buClr>
                <a:srgbClr val="7030A0"/>
              </a:buClr>
              <a:buSzPct val="90000"/>
              <a:buFont typeface="Arial"/>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3200" dirty="0">
                <a:solidFill>
                  <a:prstClr val="white">
                    <a:lumMod val="95000"/>
                  </a:prstClr>
                </a:solidFill>
                <a:latin typeface="Calibri" pitchFamily="34" charset="0"/>
              </a:rPr>
              <a:t>T</a:t>
            </a:r>
            <a:r>
              <a:rPr lang="en-US" sz="3200" dirty="0" smtClean="0">
                <a:solidFill>
                  <a:prstClr val="white">
                    <a:lumMod val="95000"/>
                  </a:prstClr>
                </a:solidFill>
                <a:latin typeface="Calibri" pitchFamily="34" charset="0"/>
              </a:rPr>
              <a:t>his married couple has a child with cystic fibrosis. If they had another child, what are the odds that the new baby will have CF too? </a:t>
            </a:r>
          </a:p>
          <a:p>
            <a:pPr marL="3175">
              <a:spcBef>
                <a:spcPts val="800"/>
              </a:spcBef>
              <a:buClr>
                <a:srgbClr val="86D1EC"/>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2400" dirty="0" smtClean="0">
              <a:solidFill>
                <a:srgbClr val="7030A0"/>
              </a:solidFill>
              <a:latin typeface="Calibri" pitchFamily="34" charset="0"/>
            </a:endParaRPr>
          </a:p>
          <a:p>
            <a:pPr marL="342900" indent="-339725">
              <a:spcBef>
                <a:spcPts val="800"/>
              </a:spcBef>
              <a:buClr>
                <a:srgbClr val="86D1EC"/>
              </a:buClr>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7030A0"/>
              </a:solidFill>
              <a:latin typeface="Calibri" pitchFamily="34" charset="0"/>
            </a:endParaRP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FFCC00"/>
              </a:solidFill>
              <a:effectLst>
                <a:outerShdw blurRad="38100" dist="38100" dir="2700000" algn="tl">
                  <a:srgbClr val="000000"/>
                </a:outerShdw>
              </a:effectLst>
              <a:latin typeface="Calibri" pitchFamily="34" charset="0"/>
            </a:endParaRPr>
          </a:p>
        </p:txBody>
      </p:sp>
      <p:sp>
        <p:nvSpPr>
          <p:cNvPr id="2" name="AutoShape 2" descr="Resultado de imagen para confused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 name="Picture 3"/>
          <p:cNvPicPr>
            <a:picLocks noChangeAspect="1"/>
          </p:cNvPicPr>
          <p:nvPr/>
        </p:nvPicPr>
        <p:blipFill>
          <a:blip r:embed="rId3"/>
          <a:stretch>
            <a:fillRect/>
          </a:stretch>
        </p:blipFill>
        <p:spPr>
          <a:xfrm>
            <a:off x="457200" y="3200400"/>
            <a:ext cx="2550082" cy="2438400"/>
          </a:xfrm>
          <a:prstGeom prst="rect">
            <a:avLst/>
          </a:prstGeom>
        </p:spPr>
      </p:pic>
      <p:pic>
        <p:nvPicPr>
          <p:cNvPr id="7" name="Picture 5"/>
          <p:cNvPicPr>
            <a:picLocks noChangeAspect="1" noChangeArrowheads="1"/>
          </p:cNvPicPr>
          <p:nvPr/>
        </p:nvPicPr>
        <p:blipFill>
          <a:blip r:embed="rId4"/>
          <a:srcRect/>
          <a:stretch>
            <a:fillRect/>
          </a:stretch>
        </p:blipFill>
        <p:spPr bwMode="auto">
          <a:xfrm>
            <a:off x="3581400" y="2743200"/>
            <a:ext cx="3653014" cy="3619500"/>
          </a:xfrm>
          <a:prstGeom prst="rect">
            <a:avLst/>
          </a:prstGeom>
          <a:noFill/>
          <a:ln w="9525">
            <a:noFill/>
            <a:miter lim="800000"/>
            <a:headEnd/>
            <a:tailEnd/>
          </a:ln>
        </p:spPr>
      </p:pic>
      <p:sp>
        <p:nvSpPr>
          <p:cNvPr id="8" name="TextBox 7"/>
          <p:cNvSpPr txBox="1">
            <a:spLocks noChangeArrowheads="1"/>
          </p:cNvSpPr>
          <p:nvPr/>
        </p:nvSpPr>
        <p:spPr bwMode="auto">
          <a:xfrm>
            <a:off x="4419600" y="3733800"/>
            <a:ext cx="1066800" cy="641350"/>
          </a:xfrm>
          <a:prstGeom prst="rect">
            <a:avLst/>
          </a:prstGeom>
          <a:noFill/>
          <a:ln w="9525">
            <a:noFill/>
            <a:miter lim="800000"/>
            <a:headEnd/>
            <a:tailEnd/>
          </a:ln>
        </p:spPr>
        <p:txBody>
          <a:bodyPr>
            <a:spAutoFit/>
          </a:bodyPr>
          <a:lstStyle/>
          <a:p>
            <a:r>
              <a:rPr lang="en-US" sz="3600" b="1" dirty="0">
                <a:solidFill>
                  <a:srgbClr val="7030A0"/>
                </a:solidFill>
                <a:latin typeface="Times New Roman" pitchFamily="18" charset="0"/>
                <a:cs typeface="Times New Roman" pitchFamily="18" charset="0"/>
              </a:rPr>
              <a:t>FF</a:t>
            </a:r>
          </a:p>
        </p:txBody>
      </p:sp>
      <p:sp>
        <p:nvSpPr>
          <p:cNvPr id="9" name="TextBox 8"/>
          <p:cNvSpPr txBox="1">
            <a:spLocks noChangeArrowheads="1"/>
          </p:cNvSpPr>
          <p:nvPr/>
        </p:nvSpPr>
        <p:spPr bwMode="auto">
          <a:xfrm>
            <a:off x="5867400" y="3733800"/>
            <a:ext cx="1066800" cy="641350"/>
          </a:xfrm>
          <a:prstGeom prst="rect">
            <a:avLst/>
          </a:prstGeom>
          <a:noFill/>
          <a:ln w="9525">
            <a:noFill/>
            <a:miter lim="800000"/>
            <a:headEnd/>
            <a:tailEnd/>
          </a:ln>
        </p:spPr>
        <p:txBody>
          <a:bodyPr>
            <a:spAutoFit/>
          </a:bodyPr>
          <a:lstStyle/>
          <a:p>
            <a:r>
              <a:rPr lang="en-US" sz="3600" b="1" dirty="0" err="1">
                <a:solidFill>
                  <a:srgbClr val="7030A0"/>
                </a:solidFill>
                <a:latin typeface="Times New Roman" pitchFamily="18" charset="0"/>
                <a:cs typeface="Times New Roman" pitchFamily="18" charset="0"/>
              </a:rPr>
              <a:t>Ff</a:t>
            </a:r>
            <a:endParaRPr lang="en-US" sz="3600" b="1" dirty="0">
              <a:solidFill>
                <a:srgbClr val="7030A0"/>
              </a:solidFill>
              <a:latin typeface="Times New Roman" pitchFamily="18" charset="0"/>
              <a:cs typeface="Times New Roman" pitchFamily="18" charset="0"/>
            </a:endParaRPr>
          </a:p>
        </p:txBody>
      </p:sp>
      <p:sp>
        <p:nvSpPr>
          <p:cNvPr id="10" name="TextBox 9"/>
          <p:cNvSpPr txBox="1">
            <a:spLocks noChangeArrowheads="1"/>
          </p:cNvSpPr>
          <p:nvPr/>
        </p:nvSpPr>
        <p:spPr bwMode="auto">
          <a:xfrm>
            <a:off x="4419600" y="5181600"/>
            <a:ext cx="1066800" cy="641350"/>
          </a:xfrm>
          <a:prstGeom prst="rect">
            <a:avLst/>
          </a:prstGeom>
          <a:noFill/>
          <a:ln w="9525">
            <a:noFill/>
            <a:miter lim="800000"/>
            <a:headEnd/>
            <a:tailEnd/>
          </a:ln>
        </p:spPr>
        <p:txBody>
          <a:bodyPr>
            <a:spAutoFit/>
          </a:bodyPr>
          <a:lstStyle/>
          <a:p>
            <a:r>
              <a:rPr lang="en-US" sz="3600" b="1" dirty="0" err="1">
                <a:solidFill>
                  <a:srgbClr val="7030A0"/>
                </a:solidFill>
                <a:latin typeface="Times New Roman" pitchFamily="18" charset="0"/>
                <a:cs typeface="Times New Roman" pitchFamily="18" charset="0"/>
              </a:rPr>
              <a:t>Ff</a:t>
            </a:r>
            <a:endParaRPr lang="en-US" sz="3600" b="1" dirty="0">
              <a:solidFill>
                <a:srgbClr val="7030A0"/>
              </a:solidFill>
              <a:latin typeface="Times New Roman" pitchFamily="18" charset="0"/>
              <a:cs typeface="Times New Roman" pitchFamily="18" charset="0"/>
            </a:endParaRPr>
          </a:p>
        </p:txBody>
      </p:sp>
      <p:sp>
        <p:nvSpPr>
          <p:cNvPr id="11" name="TextBox 10"/>
          <p:cNvSpPr txBox="1">
            <a:spLocks noChangeArrowheads="1"/>
          </p:cNvSpPr>
          <p:nvPr/>
        </p:nvSpPr>
        <p:spPr bwMode="auto">
          <a:xfrm>
            <a:off x="6019800" y="5257800"/>
            <a:ext cx="1066800" cy="641350"/>
          </a:xfrm>
          <a:prstGeom prst="rect">
            <a:avLst/>
          </a:prstGeom>
          <a:noFill/>
          <a:ln w="9525">
            <a:noFill/>
            <a:miter lim="800000"/>
            <a:headEnd/>
            <a:tailEnd/>
          </a:ln>
        </p:spPr>
        <p:txBody>
          <a:bodyPr>
            <a:spAutoFit/>
          </a:bodyPr>
          <a:lstStyle/>
          <a:p>
            <a:r>
              <a:rPr lang="en-US" sz="3600" b="1" dirty="0" err="1">
                <a:solidFill>
                  <a:srgbClr val="7030A0"/>
                </a:solidFill>
                <a:latin typeface="Times New Roman" pitchFamily="18" charset="0"/>
                <a:cs typeface="Times New Roman" pitchFamily="18" charset="0"/>
              </a:rPr>
              <a:t>ff</a:t>
            </a:r>
            <a:endParaRPr lang="en-US" sz="3600" b="1" dirty="0">
              <a:solidFill>
                <a:srgbClr val="7030A0"/>
              </a:solidFill>
              <a:latin typeface="Times New Roman" pitchFamily="18" charset="0"/>
              <a:cs typeface="Times New Roman" pitchFamily="18" charset="0"/>
            </a:endParaRPr>
          </a:p>
        </p:txBody>
      </p:sp>
      <p:sp>
        <p:nvSpPr>
          <p:cNvPr id="12" name="TextBox 11"/>
          <p:cNvSpPr txBox="1">
            <a:spLocks noChangeArrowheads="1"/>
          </p:cNvSpPr>
          <p:nvPr/>
        </p:nvSpPr>
        <p:spPr bwMode="auto">
          <a:xfrm>
            <a:off x="7772400" y="2895600"/>
            <a:ext cx="1219200" cy="1938992"/>
          </a:xfrm>
          <a:prstGeom prst="rect">
            <a:avLst/>
          </a:prstGeom>
          <a:noFill/>
          <a:ln w="9525">
            <a:noFill/>
            <a:miter lim="800000"/>
            <a:headEnd/>
            <a:tailEnd/>
          </a:ln>
        </p:spPr>
        <p:txBody>
          <a:bodyPr wrap="square">
            <a:spAutoFit/>
          </a:bodyPr>
          <a:lstStyle/>
          <a:p>
            <a:r>
              <a:rPr lang="en-US" sz="4000" b="1" dirty="0">
                <a:solidFill>
                  <a:srgbClr val="7030A0"/>
                </a:solidFill>
                <a:latin typeface="Times New Roman" pitchFamily="18" charset="0"/>
                <a:cs typeface="Times New Roman" pitchFamily="18" charset="0"/>
              </a:rPr>
              <a:t>¼  </a:t>
            </a:r>
            <a:endParaRPr lang="en-US" sz="4000" b="1" dirty="0" smtClean="0">
              <a:solidFill>
                <a:srgbClr val="7030A0"/>
              </a:solidFill>
              <a:latin typeface="Times New Roman" pitchFamily="18" charset="0"/>
              <a:cs typeface="Times New Roman" pitchFamily="18" charset="0"/>
            </a:endParaRPr>
          </a:p>
          <a:p>
            <a:r>
              <a:rPr lang="en-US" sz="4000" b="1" dirty="0" smtClean="0">
                <a:solidFill>
                  <a:srgbClr val="7030A0"/>
                </a:solidFill>
                <a:latin typeface="Times New Roman" pitchFamily="18" charset="0"/>
                <a:cs typeface="Times New Roman" pitchFamily="18" charset="0"/>
              </a:rPr>
              <a:t>Or</a:t>
            </a:r>
          </a:p>
          <a:p>
            <a:r>
              <a:rPr lang="en-US" sz="4000" b="1" dirty="0" smtClean="0">
                <a:solidFill>
                  <a:srgbClr val="7030A0"/>
                </a:solidFill>
                <a:latin typeface="Times New Roman" pitchFamily="18" charset="0"/>
                <a:cs typeface="Times New Roman" pitchFamily="18" charset="0"/>
              </a:rPr>
              <a:t>25</a:t>
            </a:r>
            <a:r>
              <a:rPr lang="en-US" sz="4000" b="1" dirty="0">
                <a:solidFill>
                  <a:srgbClr val="7030A0"/>
                </a:solidFill>
                <a:latin typeface="Times New Roman" pitchFamily="18" charset="0"/>
                <a:cs typeface="Times New Roman" pitchFamily="18" charset="0"/>
              </a:rPr>
              <a:t>%</a:t>
            </a:r>
          </a:p>
        </p:txBody>
      </p:sp>
      <p:sp>
        <p:nvSpPr>
          <p:cNvPr id="13" name="TextBox 12"/>
          <p:cNvSpPr txBox="1">
            <a:spLocks noChangeArrowheads="1"/>
          </p:cNvSpPr>
          <p:nvPr/>
        </p:nvSpPr>
        <p:spPr bwMode="auto">
          <a:xfrm>
            <a:off x="2286000" y="5486400"/>
            <a:ext cx="1066800" cy="641350"/>
          </a:xfrm>
          <a:prstGeom prst="rect">
            <a:avLst/>
          </a:prstGeom>
          <a:noFill/>
          <a:ln w="9525">
            <a:noFill/>
            <a:miter lim="800000"/>
            <a:headEnd/>
            <a:tailEnd/>
          </a:ln>
        </p:spPr>
        <p:txBody>
          <a:bodyPr>
            <a:spAutoFit/>
          </a:bodyPr>
          <a:lstStyle/>
          <a:p>
            <a:r>
              <a:rPr lang="en-US" sz="3600" b="1" dirty="0" err="1" smtClean="0">
                <a:solidFill>
                  <a:srgbClr val="7030A0"/>
                </a:solidFill>
                <a:latin typeface="Times New Roman" pitchFamily="18" charset="0"/>
                <a:cs typeface="Times New Roman" pitchFamily="18" charset="0"/>
              </a:rPr>
              <a:t>ff</a:t>
            </a:r>
            <a:endParaRPr lang="en-US" sz="3600" b="1" dirty="0">
              <a:solidFill>
                <a:srgbClr val="7030A0"/>
              </a:solidFill>
              <a:latin typeface="Times New Roman" pitchFamily="18" charset="0"/>
              <a:cs typeface="Times New Roman" pitchFamily="18" charset="0"/>
            </a:endParaRPr>
          </a:p>
        </p:txBody>
      </p:sp>
      <p:sp>
        <p:nvSpPr>
          <p:cNvPr id="14" name="TextBox 13"/>
          <p:cNvSpPr txBox="1">
            <a:spLocks noChangeArrowheads="1"/>
          </p:cNvSpPr>
          <p:nvPr/>
        </p:nvSpPr>
        <p:spPr bwMode="auto">
          <a:xfrm>
            <a:off x="457200" y="2590800"/>
            <a:ext cx="1066800" cy="641350"/>
          </a:xfrm>
          <a:prstGeom prst="rect">
            <a:avLst/>
          </a:prstGeom>
          <a:noFill/>
          <a:ln w="9525">
            <a:noFill/>
            <a:miter lim="800000"/>
            <a:headEnd/>
            <a:tailEnd/>
          </a:ln>
        </p:spPr>
        <p:txBody>
          <a:bodyPr>
            <a:spAutoFit/>
          </a:bodyPr>
          <a:lstStyle/>
          <a:p>
            <a:r>
              <a:rPr lang="en-US" sz="3600" b="1" dirty="0" err="1">
                <a:solidFill>
                  <a:srgbClr val="7030A0"/>
                </a:solidFill>
                <a:latin typeface="Times New Roman" pitchFamily="18" charset="0"/>
                <a:cs typeface="Times New Roman" pitchFamily="18" charset="0"/>
              </a:rPr>
              <a:t>Ff</a:t>
            </a:r>
            <a:endParaRPr lang="en-US" sz="3600" b="1" dirty="0">
              <a:solidFill>
                <a:srgbClr val="7030A0"/>
              </a:solidFill>
              <a:latin typeface="Times New Roman" pitchFamily="18" charset="0"/>
              <a:cs typeface="Times New Roman" pitchFamily="18" charset="0"/>
            </a:endParaRPr>
          </a:p>
        </p:txBody>
      </p:sp>
      <p:sp>
        <p:nvSpPr>
          <p:cNvPr id="15" name="TextBox 14"/>
          <p:cNvSpPr txBox="1">
            <a:spLocks noChangeArrowheads="1"/>
          </p:cNvSpPr>
          <p:nvPr/>
        </p:nvSpPr>
        <p:spPr bwMode="auto">
          <a:xfrm>
            <a:off x="2209800" y="2590800"/>
            <a:ext cx="1066800" cy="641350"/>
          </a:xfrm>
          <a:prstGeom prst="rect">
            <a:avLst/>
          </a:prstGeom>
          <a:noFill/>
          <a:ln w="9525">
            <a:noFill/>
            <a:miter lim="800000"/>
            <a:headEnd/>
            <a:tailEnd/>
          </a:ln>
        </p:spPr>
        <p:txBody>
          <a:bodyPr>
            <a:spAutoFit/>
          </a:bodyPr>
          <a:lstStyle/>
          <a:p>
            <a:r>
              <a:rPr lang="en-US" sz="3600" b="1" dirty="0" err="1">
                <a:solidFill>
                  <a:srgbClr val="7030A0"/>
                </a:solidFill>
                <a:latin typeface="Times New Roman" pitchFamily="18" charset="0"/>
                <a:cs typeface="Times New Roman" pitchFamily="18" charset="0"/>
              </a:rPr>
              <a:t>Ff</a:t>
            </a:r>
            <a:endParaRPr lang="en-US" sz="36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700563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0" y="-25400"/>
            <a:ext cx="9144000" cy="944563"/>
          </a:xfrm>
          <a:prstGeom prst="rect">
            <a:avLst/>
          </a:prstGeom>
          <a:noFill/>
          <a:ln w="9525">
            <a:noFill/>
            <a:miter lim="800000"/>
            <a:headEnd/>
            <a:tailEnd/>
          </a:ln>
        </p:spPr>
        <p:txBody>
          <a:bodyPr anchor="ctr"/>
          <a:lstStyle/>
          <a:p>
            <a:pPr marL="3175" algn="ctr">
              <a:spcBef>
                <a:spcPts val="800"/>
              </a:spcBef>
              <a:buClr>
                <a:srgbClr val="7030A0"/>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800" b="1" dirty="0" smtClean="0">
                <a:solidFill>
                  <a:prstClr val="white">
                    <a:lumMod val="95000"/>
                  </a:prstClr>
                </a:solidFill>
                <a:latin typeface="Calibri" pitchFamily="34" charset="0"/>
              </a:rPr>
              <a:t>Let’s Practice Together</a:t>
            </a:r>
            <a:endParaRPr lang="en-US" sz="4800" dirty="0">
              <a:solidFill>
                <a:prstClr val="white">
                  <a:lumMod val="95000"/>
                </a:prstClr>
              </a:solidFill>
              <a:latin typeface="Calibri" pitchFamily="34" charset="0"/>
            </a:endParaRPr>
          </a:p>
        </p:txBody>
      </p:sp>
      <p:sp>
        <p:nvSpPr>
          <p:cNvPr id="70658" name="Text Box 2"/>
          <p:cNvSpPr txBox="1">
            <a:spLocks noChangeArrowheads="1"/>
          </p:cNvSpPr>
          <p:nvPr/>
        </p:nvSpPr>
        <p:spPr bwMode="auto">
          <a:xfrm>
            <a:off x="0" y="838200"/>
            <a:ext cx="9144000" cy="4362450"/>
          </a:xfrm>
          <a:prstGeom prst="rect">
            <a:avLst/>
          </a:prstGeom>
          <a:noFill/>
          <a:ln w="9525">
            <a:noFill/>
            <a:round/>
            <a:headEnd/>
            <a:tailEnd/>
          </a:ln>
          <a:effectLst/>
        </p:spPr>
        <p:txBody>
          <a:bodyPr/>
          <a:lstStyle/>
          <a:p>
            <a:pPr marL="574675" indent="-571500">
              <a:spcBef>
                <a:spcPts val="800"/>
              </a:spcBef>
              <a:buClr>
                <a:srgbClr val="7030A0"/>
              </a:buClr>
              <a:buSzPct val="90000"/>
              <a:buFont typeface="Arial"/>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dirty="0" smtClean="0">
                <a:solidFill>
                  <a:prstClr val="white">
                    <a:lumMod val="95000"/>
                  </a:prstClr>
                </a:solidFill>
                <a:latin typeface="Calibri" pitchFamily="34" charset="0"/>
              </a:rPr>
              <a:t>Claudia is a 70 year old woman. Her mother and brother both died of Huntington’s disease. She has 3 children and 6 grandchildren. </a:t>
            </a:r>
            <a:r>
              <a:rPr lang="en-US" sz="2800" dirty="0">
                <a:solidFill>
                  <a:prstClr val="white">
                    <a:lumMod val="95000"/>
                  </a:prstClr>
                </a:solidFill>
                <a:latin typeface="Calibri" pitchFamily="34" charset="0"/>
              </a:rPr>
              <a:t>S</a:t>
            </a:r>
            <a:r>
              <a:rPr lang="en-US" sz="2800" dirty="0" smtClean="0">
                <a:solidFill>
                  <a:prstClr val="white">
                    <a:lumMod val="95000"/>
                  </a:prstClr>
                </a:solidFill>
                <a:latin typeface="Calibri" pitchFamily="34" charset="0"/>
              </a:rPr>
              <a:t>he’s terrified that she might have spread the disease to her loved ones. What can you tell her? (Huntington’s Disease symptoms appear in middle age, so we know Claudia doesn’t have it.) </a:t>
            </a:r>
          </a:p>
          <a:p>
            <a:pPr marL="3175">
              <a:spcBef>
                <a:spcPts val="800"/>
              </a:spcBef>
              <a:buClr>
                <a:srgbClr val="86D1EC"/>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2400" dirty="0" smtClean="0">
              <a:solidFill>
                <a:srgbClr val="7030A0"/>
              </a:solidFill>
              <a:latin typeface="Calibri" pitchFamily="34" charset="0"/>
            </a:endParaRPr>
          </a:p>
          <a:p>
            <a:pPr marL="342900" indent="-339725">
              <a:spcBef>
                <a:spcPts val="800"/>
              </a:spcBef>
              <a:buClr>
                <a:srgbClr val="86D1EC"/>
              </a:buClr>
              <a:buSzPct val="90000"/>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7030A0"/>
              </a:solidFill>
              <a:latin typeface="Calibri" pitchFamily="34" charset="0"/>
            </a:endParaRPr>
          </a:p>
          <a:p>
            <a:pPr marL="342900" indent="-339725">
              <a:spcBef>
                <a:spcPts val="800"/>
              </a:spcBef>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3200" dirty="0">
              <a:solidFill>
                <a:srgbClr val="FFCC00"/>
              </a:solidFill>
              <a:effectLst>
                <a:outerShdw blurRad="38100" dist="38100" dir="2700000" algn="tl">
                  <a:srgbClr val="000000"/>
                </a:outerShdw>
              </a:effectLst>
              <a:latin typeface="Calibri" pitchFamily="34" charset="0"/>
            </a:endParaRPr>
          </a:p>
        </p:txBody>
      </p:sp>
      <p:sp>
        <p:nvSpPr>
          <p:cNvPr id="2" name="AutoShape 2" descr="Resultado de imagen para confused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3"/>
          <a:stretch>
            <a:fillRect/>
          </a:stretch>
        </p:blipFill>
        <p:spPr>
          <a:xfrm>
            <a:off x="228600" y="3733800"/>
            <a:ext cx="2971800" cy="2848829"/>
          </a:xfrm>
          <a:prstGeom prst="rect">
            <a:avLst/>
          </a:prstGeom>
        </p:spPr>
      </p:pic>
      <p:pic>
        <p:nvPicPr>
          <p:cNvPr id="5" name="Picture 4"/>
          <p:cNvPicPr>
            <a:picLocks noChangeAspect="1"/>
          </p:cNvPicPr>
          <p:nvPr/>
        </p:nvPicPr>
        <p:blipFill>
          <a:blip r:embed="rId4"/>
          <a:stretch>
            <a:fillRect/>
          </a:stretch>
        </p:blipFill>
        <p:spPr>
          <a:xfrm>
            <a:off x="3505200" y="3530600"/>
            <a:ext cx="3271943" cy="3327400"/>
          </a:xfrm>
          <a:prstGeom prst="rect">
            <a:avLst/>
          </a:prstGeom>
        </p:spPr>
      </p:pic>
      <p:sp>
        <p:nvSpPr>
          <p:cNvPr id="14" name="TextBox 13"/>
          <p:cNvSpPr txBox="1">
            <a:spLocks noChangeArrowheads="1"/>
          </p:cNvSpPr>
          <p:nvPr/>
        </p:nvSpPr>
        <p:spPr bwMode="auto">
          <a:xfrm>
            <a:off x="4343400" y="4572000"/>
            <a:ext cx="1066800" cy="641350"/>
          </a:xfrm>
          <a:prstGeom prst="rect">
            <a:avLst/>
          </a:prstGeom>
          <a:noFill/>
          <a:ln w="9525">
            <a:noFill/>
            <a:miter lim="800000"/>
            <a:headEnd/>
            <a:tailEnd/>
          </a:ln>
        </p:spPr>
        <p:txBody>
          <a:bodyPr>
            <a:spAutoFit/>
          </a:bodyPr>
          <a:lstStyle/>
          <a:p>
            <a:r>
              <a:rPr lang="en-US" sz="3600" b="1" dirty="0" err="1" smtClean="0">
                <a:solidFill>
                  <a:srgbClr val="7030A0"/>
                </a:solidFill>
                <a:latin typeface="Times New Roman" pitchFamily="18" charset="0"/>
                <a:cs typeface="Times New Roman" pitchFamily="18" charset="0"/>
              </a:rPr>
              <a:t>hh</a:t>
            </a:r>
            <a:endParaRPr lang="en-US" sz="3600" b="1" dirty="0">
              <a:solidFill>
                <a:srgbClr val="7030A0"/>
              </a:solidFill>
              <a:latin typeface="Times New Roman" pitchFamily="18" charset="0"/>
              <a:cs typeface="Times New Roman" pitchFamily="18" charset="0"/>
            </a:endParaRPr>
          </a:p>
        </p:txBody>
      </p:sp>
      <p:sp>
        <p:nvSpPr>
          <p:cNvPr id="15" name="TextBox 14"/>
          <p:cNvSpPr txBox="1">
            <a:spLocks noChangeArrowheads="1"/>
          </p:cNvSpPr>
          <p:nvPr/>
        </p:nvSpPr>
        <p:spPr bwMode="auto">
          <a:xfrm>
            <a:off x="5715000" y="4572000"/>
            <a:ext cx="1066800" cy="641350"/>
          </a:xfrm>
          <a:prstGeom prst="rect">
            <a:avLst/>
          </a:prstGeom>
          <a:noFill/>
          <a:ln w="9525">
            <a:noFill/>
            <a:miter lim="800000"/>
            <a:headEnd/>
            <a:tailEnd/>
          </a:ln>
        </p:spPr>
        <p:txBody>
          <a:bodyPr>
            <a:spAutoFit/>
          </a:bodyPr>
          <a:lstStyle/>
          <a:p>
            <a:r>
              <a:rPr lang="en-US" sz="3600" b="1" dirty="0" err="1" smtClean="0">
                <a:solidFill>
                  <a:srgbClr val="7030A0"/>
                </a:solidFill>
                <a:latin typeface="Times New Roman" pitchFamily="18" charset="0"/>
                <a:cs typeface="Times New Roman" pitchFamily="18" charset="0"/>
              </a:rPr>
              <a:t>hh</a:t>
            </a:r>
            <a:endParaRPr lang="en-US" sz="3600" b="1" dirty="0">
              <a:solidFill>
                <a:srgbClr val="7030A0"/>
              </a:solidFill>
              <a:latin typeface="Times New Roman" pitchFamily="18" charset="0"/>
              <a:cs typeface="Times New Roman" pitchFamily="18" charset="0"/>
            </a:endParaRPr>
          </a:p>
        </p:txBody>
      </p:sp>
      <p:sp>
        <p:nvSpPr>
          <p:cNvPr id="16" name="TextBox 15"/>
          <p:cNvSpPr txBox="1">
            <a:spLocks noChangeArrowheads="1"/>
          </p:cNvSpPr>
          <p:nvPr/>
        </p:nvSpPr>
        <p:spPr bwMode="auto">
          <a:xfrm>
            <a:off x="4419600" y="5715000"/>
            <a:ext cx="1066800" cy="641350"/>
          </a:xfrm>
          <a:prstGeom prst="rect">
            <a:avLst/>
          </a:prstGeom>
          <a:noFill/>
          <a:ln w="9525">
            <a:noFill/>
            <a:miter lim="800000"/>
            <a:headEnd/>
            <a:tailEnd/>
          </a:ln>
        </p:spPr>
        <p:txBody>
          <a:bodyPr>
            <a:spAutoFit/>
          </a:bodyPr>
          <a:lstStyle/>
          <a:p>
            <a:r>
              <a:rPr lang="en-US" sz="3600" b="1" dirty="0" err="1" smtClean="0">
                <a:solidFill>
                  <a:srgbClr val="7030A0"/>
                </a:solidFill>
                <a:latin typeface="Times New Roman" pitchFamily="18" charset="0"/>
                <a:cs typeface="Times New Roman" pitchFamily="18" charset="0"/>
              </a:rPr>
              <a:t>hh</a:t>
            </a:r>
            <a:endParaRPr lang="en-US" sz="3600" b="1" dirty="0">
              <a:solidFill>
                <a:srgbClr val="7030A0"/>
              </a:solidFill>
              <a:latin typeface="Times New Roman" pitchFamily="18" charset="0"/>
              <a:cs typeface="Times New Roman" pitchFamily="18" charset="0"/>
            </a:endParaRPr>
          </a:p>
        </p:txBody>
      </p:sp>
      <p:sp>
        <p:nvSpPr>
          <p:cNvPr id="17" name="TextBox 16"/>
          <p:cNvSpPr txBox="1">
            <a:spLocks noChangeArrowheads="1"/>
          </p:cNvSpPr>
          <p:nvPr/>
        </p:nvSpPr>
        <p:spPr bwMode="auto">
          <a:xfrm>
            <a:off x="5638800" y="5715000"/>
            <a:ext cx="1066800" cy="641350"/>
          </a:xfrm>
          <a:prstGeom prst="rect">
            <a:avLst/>
          </a:prstGeom>
          <a:noFill/>
          <a:ln w="9525">
            <a:noFill/>
            <a:miter lim="800000"/>
            <a:headEnd/>
            <a:tailEnd/>
          </a:ln>
        </p:spPr>
        <p:txBody>
          <a:bodyPr>
            <a:spAutoFit/>
          </a:bodyPr>
          <a:lstStyle/>
          <a:p>
            <a:r>
              <a:rPr lang="en-US" sz="3600" b="1" dirty="0" err="1" smtClean="0">
                <a:solidFill>
                  <a:srgbClr val="7030A0"/>
                </a:solidFill>
                <a:latin typeface="Times New Roman" pitchFamily="18" charset="0"/>
                <a:cs typeface="Times New Roman" pitchFamily="18" charset="0"/>
              </a:rPr>
              <a:t>hh</a:t>
            </a:r>
            <a:endParaRPr lang="en-US" sz="3600" b="1" dirty="0">
              <a:solidFill>
                <a:srgbClr val="7030A0"/>
              </a:solidFill>
              <a:latin typeface="Times New Roman" pitchFamily="18" charset="0"/>
              <a:cs typeface="Times New Roman" pitchFamily="18" charset="0"/>
            </a:endParaRPr>
          </a:p>
        </p:txBody>
      </p:sp>
      <p:sp>
        <p:nvSpPr>
          <p:cNvPr id="18" name="TextBox 17"/>
          <p:cNvSpPr txBox="1">
            <a:spLocks noChangeArrowheads="1"/>
          </p:cNvSpPr>
          <p:nvPr/>
        </p:nvSpPr>
        <p:spPr bwMode="auto">
          <a:xfrm>
            <a:off x="6781800" y="4038600"/>
            <a:ext cx="2362200" cy="2062103"/>
          </a:xfrm>
          <a:prstGeom prst="rect">
            <a:avLst/>
          </a:prstGeom>
          <a:noFill/>
          <a:ln w="9525">
            <a:noFill/>
            <a:miter lim="800000"/>
            <a:headEnd/>
            <a:tailEnd/>
          </a:ln>
        </p:spPr>
        <p:txBody>
          <a:bodyPr wrap="square">
            <a:spAutoFit/>
          </a:bodyPr>
          <a:lstStyle/>
          <a:p>
            <a:r>
              <a:rPr lang="en-US" sz="3200" dirty="0" smtClean="0">
                <a:solidFill>
                  <a:srgbClr val="7030A0"/>
                </a:solidFill>
                <a:latin typeface="Times New Roman" pitchFamily="18" charset="0"/>
                <a:cs typeface="Times New Roman" pitchFamily="18" charset="0"/>
              </a:rPr>
              <a:t>There is  a 0% chance she spread the disease. </a:t>
            </a:r>
            <a:endParaRPr lang="en-US" sz="3200" dirty="0">
              <a:solidFill>
                <a:srgbClr val="7030A0"/>
              </a:solidFill>
              <a:latin typeface="Times New Roman" pitchFamily="18" charset="0"/>
              <a:cs typeface="Times New Roman" pitchFamily="18" charset="0"/>
            </a:endParaRPr>
          </a:p>
        </p:txBody>
      </p:sp>
      <p:sp>
        <p:nvSpPr>
          <p:cNvPr id="19" name="TextBox 18"/>
          <p:cNvSpPr txBox="1">
            <a:spLocks noChangeArrowheads="1"/>
          </p:cNvSpPr>
          <p:nvPr/>
        </p:nvSpPr>
        <p:spPr bwMode="auto">
          <a:xfrm>
            <a:off x="762000" y="4267200"/>
            <a:ext cx="1066800" cy="641350"/>
          </a:xfrm>
          <a:prstGeom prst="rect">
            <a:avLst/>
          </a:prstGeom>
          <a:noFill/>
          <a:ln w="9525">
            <a:noFill/>
            <a:miter lim="800000"/>
            <a:headEnd/>
            <a:tailEnd/>
          </a:ln>
        </p:spPr>
        <p:txBody>
          <a:bodyPr>
            <a:spAutoFit/>
          </a:bodyPr>
          <a:lstStyle/>
          <a:p>
            <a:r>
              <a:rPr lang="en-US" sz="3600" b="1" dirty="0" err="1">
                <a:solidFill>
                  <a:srgbClr val="7030A0"/>
                </a:solidFill>
                <a:latin typeface="Times New Roman" pitchFamily="18" charset="0"/>
                <a:cs typeface="Times New Roman" pitchFamily="18" charset="0"/>
              </a:rPr>
              <a:t>H</a:t>
            </a:r>
            <a:r>
              <a:rPr lang="en-US" sz="3600" b="1" dirty="0" err="1" smtClean="0">
                <a:solidFill>
                  <a:srgbClr val="7030A0"/>
                </a:solidFill>
                <a:latin typeface="Times New Roman" pitchFamily="18" charset="0"/>
                <a:cs typeface="Times New Roman" pitchFamily="18" charset="0"/>
              </a:rPr>
              <a:t>h</a:t>
            </a:r>
            <a:endParaRPr lang="en-US" sz="3600" b="1" dirty="0">
              <a:solidFill>
                <a:srgbClr val="7030A0"/>
              </a:solidFill>
              <a:latin typeface="Times New Roman" pitchFamily="18" charset="0"/>
              <a:cs typeface="Times New Roman" pitchFamily="18" charset="0"/>
            </a:endParaRPr>
          </a:p>
        </p:txBody>
      </p:sp>
      <p:sp>
        <p:nvSpPr>
          <p:cNvPr id="20" name="TextBox 19"/>
          <p:cNvSpPr txBox="1">
            <a:spLocks noChangeArrowheads="1"/>
          </p:cNvSpPr>
          <p:nvPr/>
        </p:nvSpPr>
        <p:spPr bwMode="auto">
          <a:xfrm>
            <a:off x="914400" y="5943600"/>
            <a:ext cx="1066800" cy="641350"/>
          </a:xfrm>
          <a:prstGeom prst="rect">
            <a:avLst/>
          </a:prstGeom>
          <a:noFill/>
          <a:ln w="9525">
            <a:noFill/>
            <a:miter lim="800000"/>
            <a:headEnd/>
            <a:tailEnd/>
          </a:ln>
        </p:spPr>
        <p:txBody>
          <a:bodyPr>
            <a:spAutoFit/>
          </a:bodyPr>
          <a:lstStyle/>
          <a:p>
            <a:r>
              <a:rPr lang="en-US" sz="3600" b="1" dirty="0" err="1">
                <a:solidFill>
                  <a:srgbClr val="7030A0"/>
                </a:solidFill>
                <a:latin typeface="Times New Roman" pitchFamily="18" charset="0"/>
                <a:cs typeface="Times New Roman" pitchFamily="18" charset="0"/>
              </a:rPr>
              <a:t>H</a:t>
            </a:r>
            <a:r>
              <a:rPr lang="en-US" sz="3600" b="1" dirty="0" err="1" smtClean="0">
                <a:solidFill>
                  <a:srgbClr val="7030A0"/>
                </a:solidFill>
                <a:latin typeface="Times New Roman" pitchFamily="18" charset="0"/>
                <a:cs typeface="Times New Roman" pitchFamily="18" charset="0"/>
              </a:rPr>
              <a:t>h</a:t>
            </a:r>
            <a:endParaRPr lang="en-US" sz="3600" b="1" dirty="0">
              <a:solidFill>
                <a:srgbClr val="7030A0"/>
              </a:solidFill>
              <a:latin typeface="Times New Roman" pitchFamily="18" charset="0"/>
              <a:cs typeface="Times New Roman" pitchFamily="18" charset="0"/>
            </a:endParaRPr>
          </a:p>
        </p:txBody>
      </p:sp>
      <p:sp>
        <p:nvSpPr>
          <p:cNvPr id="22" name="TextBox 21"/>
          <p:cNvSpPr txBox="1">
            <a:spLocks noChangeArrowheads="1"/>
          </p:cNvSpPr>
          <p:nvPr/>
        </p:nvSpPr>
        <p:spPr bwMode="auto">
          <a:xfrm>
            <a:off x="2209800" y="3886200"/>
            <a:ext cx="1066800" cy="641350"/>
          </a:xfrm>
          <a:prstGeom prst="rect">
            <a:avLst/>
          </a:prstGeom>
          <a:noFill/>
          <a:ln w="9525">
            <a:noFill/>
            <a:miter lim="800000"/>
            <a:headEnd/>
            <a:tailEnd/>
          </a:ln>
        </p:spPr>
        <p:txBody>
          <a:bodyPr>
            <a:spAutoFit/>
          </a:bodyPr>
          <a:lstStyle/>
          <a:p>
            <a:r>
              <a:rPr lang="en-US" sz="3600" b="1" dirty="0" err="1" smtClean="0">
                <a:solidFill>
                  <a:srgbClr val="7030A0"/>
                </a:solidFill>
                <a:latin typeface="Times New Roman" pitchFamily="18" charset="0"/>
                <a:cs typeface="Times New Roman" pitchFamily="18" charset="0"/>
              </a:rPr>
              <a:t>hh</a:t>
            </a:r>
            <a:endParaRPr lang="en-US" sz="3600" b="1" dirty="0">
              <a:solidFill>
                <a:srgbClr val="7030A0"/>
              </a:solidFill>
              <a:latin typeface="Times New Roman" pitchFamily="18" charset="0"/>
              <a:cs typeface="Times New Roman" pitchFamily="18" charset="0"/>
            </a:endParaRPr>
          </a:p>
        </p:txBody>
      </p:sp>
      <p:sp>
        <p:nvSpPr>
          <p:cNvPr id="23" name="TextBox 22"/>
          <p:cNvSpPr txBox="1">
            <a:spLocks noChangeArrowheads="1"/>
          </p:cNvSpPr>
          <p:nvPr/>
        </p:nvSpPr>
        <p:spPr bwMode="auto">
          <a:xfrm>
            <a:off x="2209800" y="5638800"/>
            <a:ext cx="1066800" cy="641350"/>
          </a:xfrm>
          <a:prstGeom prst="rect">
            <a:avLst/>
          </a:prstGeom>
          <a:noFill/>
          <a:ln w="9525">
            <a:noFill/>
            <a:miter lim="800000"/>
            <a:headEnd/>
            <a:tailEnd/>
          </a:ln>
        </p:spPr>
        <p:txBody>
          <a:bodyPr>
            <a:spAutoFit/>
          </a:bodyPr>
          <a:lstStyle/>
          <a:p>
            <a:r>
              <a:rPr lang="en-US" sz="3600" b="1" dirty="0" err="1" smtClean="0">
                <a:solidFill>
                  <a:srgbClr val="7030A0"/>
                </a:solidFill>
                <a:latin typeface="Times New Roman" pitchFamily="18" charset="0"/>
                <a:cs typeface="Times New Roman" pitchFamily="18" charset="0"/>
              </a:rPr>
              <a:t>hh</a:t>
            </a:r>
            <a:endParaRPr lang="en-US" sz="36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7257996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2" grpId="0"/>
      <p:bldP spid="23"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304800" y="228600"/>
            <a:ext cx="9144000" cy="944563"/>
          </a:xfrm>
          <a:prstGeom prst="rect">
            <a:avLst/>
          </a:prstGeom>
          <a:noFill/>
          <a:ln w="9525">
            <a:noFill/>
            <a:miter lim="800000"/>
            <a:headEnd/>
            <a:tailEnd/>
          </a:ln>
        </p:spPr>
        <p:txBody>
          <a:bodyPr anchor="ctr"/>
          <a:lstStyle/>
          <a:p>
            <a:pPr marL="3175" algn="ctr">
              <a:spcBef>
                <a:spcPts val="800"/>
              </a:spcBef>
              <a:buClr>
                <a:srgbClr val="7030A0"/>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800" b="1" dirty="0">
                <a:solidFill>
                  <a:prstClr val="white">
                    <a:lumMod val="95000"/>
                  </a:prstClr>
                </a:solidFill>
                <a:latin typeface="Calibri" pitchFamily="34" charset="0"/>
              </a:rPr>
              <a:t>How to make a pedigree chart from scratch</a:t>
            </a:r>
          </a:p>
        </p:txBody>
      </p:sp>
      <p:sp>
        <p:nvSpPr>
          <p:cNvPr id="70658" name="Text Box 2"/>
          <p:cNvSpPr txBox="1">
            <a:spLocks noChangeArrowheads="1"/>
          </p:cNvSpPr>
          <p:nvPr/>
        </p:nvSpPr>
        <p:spPr bwMode="auto">
          <a:xfrm>
            <a:off x="0" y="1600200"/>
            <a:ext cx="9144000" cy="3676650"/>
          </a:xfrm>
          <a:prstGeom prst="rect">
            <a:avLst/>
          </a:prstGeom>
          <a:noFill/>
          <a:ln w="9525">
            <a:noFill/>
            <a:round/>
            <a:headEnd/>
            <a:tailEnd/>
          </a:ln>
          <a:effectLst/>
        </p:spPr>
        <p:txBody>
          <a:bodyPr/>
          <a:lstStyle/>
          <a:p>
            <a:pPr marL="746125" indent="-742950">
              <a:spcBef>
                <a:spcPts val="800"/>
              </a:spcBef>
              <a:buClr>
                <a:srgbClr val="7030A0"/>
              </a:buClr>
              <a:buSzPct val="90000"/>
              <a:buFont typeface="+mj-lt"/>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000" dirty="0" smtClean="0">
                <a:solidFill>
                  <a:prstClr val="white">
                    <a:lumMod val="95000"/>
                  </a:prstClr>
                </a:solidFill>
                <a:latin typeface="Calibri" pitchFamily="34" charset="0"/>
              </a:rPr>
              <a:t>Figure out the </a:t>
            </a:r>
            <a:r>
              <a:rPr lang="en-US" sz="4000" dirty="0" smtClean="0">
                <a:solidFill>
                  <a:srgbClr val="9148C8"/>
                </a:solidFill>
                <a:latin typeface="Calibri" pitchFamily="34" charset="0"/>
              </a:rPr>
              <a:t>relationships</a:t>
            </a:r>
            <a:r>
              <a:rPr lang="en-US" sz="4000" dirty="0" smtClean="0">
                <a:solidFill>
                  <a:prstClr val="white">
                    <a:lumMod val="95000"/>
                  </a:prstClr>
                </a:solidFill>
                <a:latin typeface="Calibri" pitchFamily="34" charset="0"/>
              </a:rPr>
              <a:t> first. Draw in every shape and connection, but don’t label the traits yet.</a:t>
            </a:r>
          </a:p>
          <a:p>
            <a:pPr marL="746125" indent="-742950">
              <a:spcBef>
                <a:spcPts val="800"/>
              </a:spcBef>
              <a:buClr>
                <a:srgbClr val="7030A0"/>
              </a:buClr>
              <a:buSzPct val="90000"/>
              <a:buFont typeface="+mj-lt"/>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000" dirty="0" smtClean="0">
                <a:solidFill>
                  <a:prstClr val="white">
                    <a:lumMod val="95000"/>
                  </a:prstClr>
                </a:solidFill>
                <a:latin typeface="Calibri" pitchFamily="34" charset="0"/>
              </a:rPr>
              <a:t>Once your pedigree is drawn, go back and </a:t>
            </a:r>
            <a:r>
              <a:rPr lang="en-US" sz="4000" dirty="0" smtClean="0">
                <a:solidFill>
                  <a:srgbClr val="9148C8"/>
                </a:solidFill>
                <a:latin typeface="Calibri" pitchFamily="34" charset="0"/>
              </a:rPr>
              <a:t>label the genotypes</a:t>
            </a:r>
            <a:r>
              <a:rPr lang="en-US" sz="4000" dirty="0">
                <a:solidFill>
                  <a:prstClr val="white">
                    <a:lumMod val="95000"/>
                  </a:prstClr>
                </a:solidFill>
                <a:latin typeface="Calibri" pitchFamily="34" charset="0"/>
              </a:rPr>
              <a:t>. Use the skills you learned in class today</a:t>
            </a:r>
            <a:r>
              <a:rPr lang="en-US" sz="4000" dirty="0" smtClean="0">
                <a:solidFill>
                  <a:prstClr val="white">
                    <a:lumMod val="95000"/>
                  </a:prstClr>
                </a:solidFill>
                <a:latin typeface="Calibri" pitchFamily="34" charset="0"/>
              </a:rPr>
              <a:t>!</a:t>
            </a:r>
          </a:p>
          <a:p>
            <a:pPr marL="746125" indent="-742950">
              <a:spcBef>
                <a:spcPts val="800"/>
              </a:spcBef>
              <a:buClr>
                <a:srgbClr val="7030A0"/>
              </a:buClr>
              <a:buSzPct val="90000"/>
              <a:buFont typeface="+mj-lt"/>
              <a:buAutoNum type="arabicPeriod"/>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000" dirty="0">
                <a:solidFill>
                  <a:srgbClr val="9148C8"/>
                </a:solidFill>
                <a:latin typeface="Calibri" pitchFamily="34" charset="0"/>
              </a:rPr>
              <a:t>S</a:t>
            </a:r>
            <a:r>
              <a:rPr lang="en-US" sz="4000" dirty="0" smtClean="0">
                <a:solidFill>
                  <a:srgbClr val="9148C8"/>
                </a:solidFill>
                <a:latin typeface="Calibri" pitchFamily="34" charset="0"/>
              </a:rPr>
              <a:t>hade</a:t>
            </a:r>
            <a:r>
              <a:rPr lang="en-US" sz="4000" dirty="0" smtClean="0">
                <a:solidFill>
                  <a:prstClr val="white">
                    <a:lumMod val="95000"/>
                  </a:prstClr>
                </a:solidFill>
                <a:latin typeface="Calibri" pitchFamily="34" charset="0"/>
              </a:rPr>
              <a:t> in anyone who has the </a:t>
            </a:r>
            <a:r>
              <a:rPr lang="en-US" sz="4000" dirty="0" smtClean="0">
                <a:solidFill>
                  <a:srgbClr val="9148C8"/>
                </a:solidFill>
                <a:latin typeface="Calibri" pitchFamily="34" charset="0"/>
              </a:rPr>
              <a:t>trait</a:t>
            </a:r>
            <a:r>
              <a:rPr lang="en-US" sz="4000" dirty="0" smtClean="0">
                <a:solidFill>
                  <a:prstClr val="white">
                    <a:lumMod val="95000"/>
                  </a:prstClr>
                </a:solidFill>
                <a:latin typeface="Calibri" pitchFamily="34" charset="0"/>
              </a:rPr>
              <a:t>. Shade </a:t>
            </a:r>
            <a:r>
              <a:rPr lang="en-US" sz="4000" dirty="0" smtClean="0">
                <a:solidFill>
                  <a:srgbClr val="9148C8"/>
                </a:solidFill>
                <a:latin typeface="Calibri" pitchFamily="34" charset="0"/>
              </a:rPr>
              <a:t>carriers</a:t>
            </a:r>
            <a:r>
              <a:rPr lang="en-US" sz="4000" dirty="0" smtClean="0">
                <a:solidFill>
                  <a:prstClr val="white">
                    <a:lumMod val="95000"/>
                  </a:prstClr>
                </a:solidFill>
                <a:latin typeface="Calibri" pitchFamily="34" charset="0"/>
              </a:rPr>
              <a:t> </a:t>
            </a:r>
            <a:r>
              <a:rPr lang="en-US" sz="4000" dirty="0" smtClean="0">
                <a:solidFill>
                  <a:srgbClr val="9148C8"/>
                </a:solidFill>
                <a:latin typeface="Calibri" pitchFamily="34" charset="0"/>
              </a:rPr>
              <a:t>halfway</a:t>
            </a:r>
            <a:r>
              <a:rPr lang="en-US" sz="4000" dirty="0" smtClean="0">
                <a:solidFill>
                  <a:prstClr val="white">
                    <a:lumMod val="95000"/>
                  </a:prstClr>
                </a:solidFill>
                <a:latin typeface="Calibri" pitchFamily="34" charset="0"/>
              </a:rPr>
              <a:t>. </a:t>
            </a:r>
            <a:endParaRPr lang="en-US" sz="3200" dirty="0">
              <a:solidFill>
                <a:srgbClr val="FFCC00"/>
              </a:solidFill>
              <a:effectLst>
                <a:outerShdw blurRad="38100" dist="38100" dir="2700000" algn="tl">
                  <a:srgbClr val="000000"/>
                </a:outerShdw>
              </a:effectLst>
              <a:latin typeface="Calibri" pitchFamily="34" charset="0"/>
            </a:endParaRPr>
          </a:p>
        </p:txBody>
      </p:sp>
      <p:sp>
        <p:nvSpPr>
          <p:cNvPr id="2" name="AutoShape 2" descr="Resultado de imagen para confused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40436365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0" y="2667000"/>
            <a:ext cx="9144000" cy="944563"/>
          </a:xfrm>
          <a:prstGeom prst="rect">
            <a:avLst/>
          </a:prstGeom>
          <a:noFill/>
          <a:ln w="9525">
            <a:noFill/>
            <a:miter lim="800000"/>
            <a:headEnd/>
            <a:tailEnd/>
          </a:ln>
        </p:spPr>
        <p:txBody>
          <a:bodyPr anchor="ctr"/>
          <a:lstStyle/>
          <a:p>
            <a:pPr marL="3175" algn="ctr">
              <a:spcBef>
                <a:spcPts val="800"/>
              </a:spcBef>
              <a:buClr>
                <a:srgbClr val="7030A0"/>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800" b="1" dirty="0" smtClean="0">
                <a:solidFill>
                  <a:prstClr val="white">
                    <a:lumMod val="95000"/>
                  </a:prstClr>
                </a:solidFill>
                <a:latin typeface="Calibri" pitchFamily="34" charset="0"/>
              </a:rPr>
              <a:t>Use the clues provided to make a pedigree chart on a blank sheet of paper.</a:t>
            </a:r>
          </a:p>
          <a:p>
            <a:pPr marL="3175" algn="ctr">
              <a:spcBef>
                <a:spcPts val="800"/>
              </a:spcBef>
              <a:buClr>
                <a:srgbClr val="7030A0"/>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4800" b="1" dirty="0">
              <a:solidFill>
                <a:prstClr val="white">
                  <a:lumMod val="95000"/>
                </a:prstClr>
              </a:solidFill>
              <a:latin typeface="Calibri" pitchFamily="34" charset="0"/>
            </a:endParaRPr>
          </a:p>
          <a:p>
            <a:pPr marL="3175" algn="ctr">
              <a:spcBef>
                <a:spcPts val="800"/>
              </a:spcBef>
              <a:buClr>
                <a:srgbClr val="7030A0"/>
              </a:buClr>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4800" b="1" dirty="0" smtClean="0">
                <a:solidFill>
                  <a:prstClr val="white">
                    <a:lumMod val="95000"/>
                  </a:prstClr>
                </a:solidFill>
                <a:latin typeface="Calibri" pitchFamily="34" charset="0"/>
              </a:rPr>
              <a:t>Don’t forget to put your name on it before you turn it in!</a:t>
            </a:r>
            <a:endParaRPr lang="en-US" sz="4800" b="1" dirty="0">
              <a:solidFill>
                <a:prstClr val="white">
                  <a:lumMod val="95000"/>
                </a:prstClr>
              </a:solidFill>
              <a:latin typeface="Calibri" pitchFamily="34" charset="0"/>
            </a:endParaRPr>
          </a:p>
        </p:txBody>
      </p:sp>
      <p:sp>
        <p:nvSpPr>
          <p:cNvPr id="2" name="AutoShape 2" descr="Resultado de imagen para confused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7948003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9569" name="Text Box 1"/>
          <p:cNvSpPr txBox="1">
            <a:spLocks noChangeArrowheads="1"/>
          </p:cNvSpPr>
          <p:nvPr/>
        </p:nvSpPr>
        <p:spPr bwMode="auto">
          <a:xfrm>
            <a:off x="685800" y="1371600"/>
            <a:ext cx="7772400" cy="3992563"/>
          </a:xfrm>
          <a:prstGeom prst="rect">
            <a:avLst/>
          </a:prstGeom>
          <a:noFill/>
          <a:ln w="9525">
            <a:noFill/>
            <a:miter lim="800000"/>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dirty="0">
                <a:solidFill>
                  <a:srgbClr val="7030A0"/>
                </a:solidFill>
                <a:cs typeface="Arial" charset="0"/>
              </a:rPr>
              <a:t>Aim: </a:t>
            </a:r>
            <a:r>
              <a:rPr lang="en-US" sz="4000" b="1" dirty="0" smtClean="0">
                <a:solidFill>
                  <a:srgbClr val="7030A0"/>
                </a:solidFill>
                <a:cs typeface="Arial" charset="0"/>
              </a:rPr>
              <a:t>What is mitochondrial DNA and how is it inherited?</a:t>
            </a:r>
            <a:r>
              <a:rPr lang="en-US" sz="4000" b="1" dirty="0">
                <a:solidFill>
                  <a:srgbClr val="000000"/>
                </a:solidFill>
                <a:cs typeface="Arial" charset="0"/>
              </a:rPr>
              <a:t/>
            </a:r>
            <a:br>
              <a:rPr lang="en-US" sz="4000" b="1" dirty="0">
                <a:solidFill>
                  <a:srgbClr val="000000"/>
                </a:solidFill>
                <a:cs typeface="Arial" charset="0"/>
              </a:rPr>
            </a:br>
            <a:r>
              <a:rPr lang="en-US" sz="4000" b="1" dirty="0">
                <a:solidFill>
                  <a:srgbClr val="000000"/>
                </a:solidFill>
                <a:cs typeface="Arial" charset="0"/>
              </a:rPr>
              <a:t/>
            </a:r>
            <a:br>
              <a:rPr lang="en-US" sz="4000" b="1" dirty="0">
                <a:solidFill>
                  <a:srgbClr val="000000"/>
                </a:solidFill>
                <a:cs typeface="Arial" charset="0"/>
              </a:rPr>
            </a:br>
            <a:r>
              <a:rPr lang="en-US" sz="3200" b="1" dirty="0">
                <a:solidFill>
                  <a:srgbClr val="FFFFFF"/>
                </a:solidFill>
                <a:cs typeface="Arial" charset="0"/>
              </a:rPr>
              <a:t>Do Now: On your paper </a:t>
            </a:r>
            <a:r>
              <a:rPr lang="en-US" sz="3200" b="1" dirty="0">
                <a:solidFill>
                  <a:srgbClr val="000000"/>
                </a:solidFill>
                <a:cs typeface="Arial" charset="0"/>
              </a:rPr>
              <a:t/>
            </a:r>
            <a:br>
              <a:rPr lang="en-US" sz="3200" b="1" dirty="0">
                <a:solidFill>
                  <a:srgbClr val="000000"/>
                </a:solidFill>
                <a:cs typeface="Arial" charset="0"/>
              </a:rPr>
            </a:br>
            <a:r>
              <a:rPr lang="en-US" sz="3200" b="1" dirty="0">
                <a:solidFill>
                  <a:srgbClr val="000000"/>
                </a:solidFill>
                <a:cs typeface="Arial" charset="0"/>
              </a:rPr>
              <a:t/>
            </a:r>
            <a:br>
              <a:rPr lang="en-US" sz="3200" b="1" dirty="0">
                <a:solidFill>
                  <a:srgbClr val="000000"/>
                </a:solidFill>
                <a:cs typeface="Arial" charset="0"/>
              </a:rPr>
            </a:br>
            <a:r>
              <a:rPr lang="en-US" sz="3200" b="1" dirty="0">
                <a:solidFill>
                  <a:srgbClr val="FFFFFF"/>
                </a:solidFill>
                <a:cs typeface="Arial" charset="0"/>
              </a:rPr>
              <a:t>Notes are in </a:t>
            </a:r>
            <a:r>
              <a:rPr lang="en-US" sz="3200" b="1" dirty="0">
                <a:solidFill>
                  <a:srgbClr val="7030A0"/>
                </a:solidFill>
                <a:cs typeface="Arial" charset="0"/>
              </a:rPr>
              <a:t>purple.</a:t>
            </a:r>
            <a:r>
              <a:rPr lang="en-US" sz="4000" b="1" dirty="0">
                <a:solidFill>
                  <a:srgbClr val="000000"/>
                </a:solidFill>
                <a:cs typeface="Arial" charset="0"/>
              </a:rPr>
              <a:t/>
            </a:r>
            <a:br>
              <a:rPr lang="en-US" sz="4000" b="1" dirty="0">
                <a:solidFill>
                  <a:srgbClr val="000000"/>
                </a:solidFill>
                <a:cs typeface="Arial" charset="0"/>
              </a:rPr>
            </a:br>
            <a:endParaRPr lang="en-US" sz="4000" b="1" dirty="0">
              <a:solidFill>
                <a:srgbClr val="000000"/>
              </a:solidFill>
              <a:cs typeface="Arial" charset="0"/>
            </a:endParaRPr>
          </a:p>
        </p:txBody>
      </p:sp>
    </p:spTree>
    <p:extLst>
      <p:ext uri="{BB962C8B-B14F-4D97-AF65-F5344CB8AC3E}">
        <p14:creationId xmlns:p14="http://schemas.microsoft.com/office/powerpoint/2010/main" val="1404596465"/>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609600" y="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9pPr>
          </a:lstStyle>
          <a:p>
            <a:pPr algn="ctr"/>
            <a:r>
              <a:rPr lang="en-US" sz="4000">
                <a:solidFill>
                  <a:schemeClr val="bg1"/>
                </a:solidFill>
                <a:latin typeface="Arial" charset="0"/>
              </a:rPr>
              <a:t>What is a mitochondrion?</a:t>
            </a:r>
          </a:p>
        </p:txBody>
      </p:sp>
      <p:sp>
        <p:nvSpPr>
          <p:cNvPr id="70658" name="Text Box 2"/>
          <p:cNvSpPr txBox="1">
            <a:spLocks noChangeArrowheads="1"/>
          </p:cNvSpPr>
          <p:nvPr/>
        </p:nvSpPr>
        <p:spPr bwMode="auto">
          <a:xfrm>
            <a:off x="457200" y="838200"/>
            <a:ext cx="8229600" cy="6438900"/>
          </a:xfrm>
          <a:prstGeom prst="rect">
            <a:avLst/>
          </a:prstGeom>
          <a:noFill/>
          <a:ln w="9525">
            <a:noFill/>
            <a:round/>
            <a:headEnd/>
            <a:tailEnd/>
          </a:ln>
          <a:effectLst/>
        </p:spPr>
        <p:txBody>
          <a:bodyPr/>
          <a:lstStyle/>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In an </a:t>
            </a:r>
            <a:r>
              <a:rPr lang="en-US" sz="3200" dirty="0">
                <a:solidFill>
                  <a:srgbClr val="7030A0"/>
                </a:solidFill>
                <a:latin typeface="+mn-lt"/>
                <a:ea typeface="+mn-ea"/>
                <a:cs typeface="+mn-cs"/>
              </a:rPr>
              <a:t>animal cell</a:t>
            </a:r>
            <a:r>
              <a:rPr lang="en-US" sz="3200" dirty="0">
                <a:solidFill>
                  <a:schemeClr val="bg1"/>
                </a:solidFill>
                <a:latin typeface="+mn-lt"/>
                <a:ea typeface="+mn-ea"/>
                <a:cs typeface="+mn-cs"/>
              </a:rPr>
              <a:t>, life functions are carried out by </a:t>
            </a:r>
            <a:r>
              <a:rPr lang="en-US" sz="3200" dirty="0">
                <a:solidFill>
                  <a:srgbClr val="7030A0"/>
                </a:solidFill>
                <a:latin typeface="+mn-lt"/>
                <a:ea typeface="+mn-ea"/>
                <a:cs typeface="+mn-cs"/>
              </a:rPr>
              <a:t>cell organelles </a:t>
            </a:r>
            <a:r>
              <a:rPr lang="en-US" sz="3200" dirty="0">
                <a:solidFill>
                  <a:schemeClr val="bg1"/>
                </a:solidFill>
                <a:latin typeface="+mn-lt"/>
                <a:ea typeface="+mn-ea"/>
                <a:cs typeface="+mn-cs"/>
              </a:rPr>
              <a:t>(which act like </a:t>
            </a:r>
            <a:r>
              <a:rPr lang="en-US" sz="3200" dirty="0">
                <a:solidFill>
                  <a:srgbClr val="7030A0"/>
                </a:solidFill>
                <a:latin typeface="+mn-lt"/>
                <a:ea typeface="+mn-ea"/>
                <a:cs typeface="+mn-cs"/>
              </a:rPr>
              <a:t>little organs</a:t>
            </a:r>
            <a:r>
              <a:rPr lang="en-US" sz="3200" dirty="0">
                <a:solidFill>
                  <a:schemeClr val="bg1"/>
                </a:solidFill>
                <a:latin typeface="+mn-lt"/>
                <a:ea typeface="+mn-ea"/>
                <a:cs typeface="+mn-cs"/>
              </a:rPr>
              <a:t>)</a:t>
            </a:r>
          </a:p>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CC00"/>
              </a:solidFill>
              <a:effectLst>
                <a:outerShdw blurRad="38100" dist="38100" dir="2700000" algn="tl">
                  <a:srgbClr val="000000"/>
                </a:outerShdw>
              </a:effectLst>
              <a:latin typeface="+mn-lt"/>
              <a:ea typeface="+mn-ea"/>
              <a:cs typeface="+mn-cs"/>
            </a:endParaRPr>
          </a:p>
        </p:txBody>
      </p:sp>
      <p:pic>
        <p:nvPicPr>
          <p:cNvPr id="21508" name="Picture 2" descr="http://bio3400.nicerweb.com/Locked/media/ch02/02_01-animal-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14525"/>
            <a:ext cx="56292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7051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609600" y="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9pPr>
          </a:lstStyle>
          <a:p>
            <a:pPr algn="ctr"/>
            <a:r>
              <a:rPr lang="en-US" sz="4000">
                <a:solidFill>
                  <a:schemeClr val="bg1"/>
                </a:solidFill>
                <a:latin typeface="Arial" charset="0"/>
              </a:rPr>
              <a:t>What is a mitochondrion?</a:t>
            </a:r>
          </a:p>
        </p:txBody>
      </p:sp>
      <p:sp>
        <p:nvSpPr>
          <p:cNvPr id="70658" name="Text Box 2"/>
          <p:cNvSpPr txBox="1">
            <a:spLocks noChangeArrowheads="1"/>
          </p:cNvSpPr>
          <p:nvPr/>
        </p:nvSpPr>
        <p:spPr bwMode="auto">
          <a:xfrm>
            <a:off x="457200" y="838200"/>
            <a:ext cx="8229600" cy="6438900"/>
          </a:xfrm>
          <a:prstGeom prst="rect">
            <a:avLst/>
          </a:prstGeom>
          <a:noFill/>
          <a:ln w="9525">
            <a:noFill/>
            <a:round/>
            <a:headEnd/>
            <a:tailEnd/>
          </a:ln>
          <a:effectLst/>
        </p:spPr>
        <p:txBody>
          <a:bodyPr/>
          <a:lstStyle/>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Mitochondria use </a:t>
            </a:r>
            <a:r>
              <a:rPr lang="en-US" sz="3200" dirty="0">
                <a:solidFill>
                  <a:srgbClr val="7030A0"/>
                </a:solidFill>
                <a:latin typeface="+mn-lt"/>
                <a:ea typeface="+mn-ea"/>
                <a:cs typeface="+mn-cs"/>
              </a:rPr>
              <a:t>oxygen</a:t>
            </a:r>
            <a:r>
              <a:rPr lang="en-US" sz="3200" dirty="0">
                <a:solidFill>
                  <a:schemeClr val="bg1"/>
                </a:solidFill>
                <a:latin typeface="+mn-lt"/>
                <a:ea typeface="+mn-ea"/>
                <a:cs typeface="+mn-cs"/>
              </a:rPr>
              <a:t> to break down </a:t>
            </a:r>
            <a:r>
              <a:rPr lang="en-US" sz="3200" dirty="0">
                <a:solidFill>
                  <a:srgbClr val="7030A0"/>
                </a:solidFill>
                <a:latin typeface="+mn-lt"/>
                <a:ea typeface="+mn-ea"/>
                <a:cs typeface="+mn-cs"/>
              </a:rPr>
              <a:t>food</a:t>
            </a:r>
            <a:r>
              <a:rPr lang="en-US" sz="3200" dirty="0">
                <a:solidFill>
                  <a:schemeClr val="bg1"/>
                </a:solidFill>
                <a:latin typeface="+mn-lt"/>
                <a:ea typeface="+mn-ea"/>
                <a:cs typeface="+mn-cs"/>
              </a:rPr>
              <a:t> </a:t>
            </a:r>
            <a:r>
              <a:rPr lang="en-US" sz="3200" dirty="0">
                <a:solidFill>
                  <a:srgbClr val="7030A0"/>
                </a:solidFill>
                <a:latin typeface="+mn-lt"/>
                <a:ea typeface="+mn-ea"/>
                <a:cs typeface="+mn-cs"/>
              </a:rPr>
              <a:t>molecules</a:t>
            </a:r>
            <a:r>
              <a:rPr lang="en-US" sz="3200" dirty="0">
                <a:solidFill>
                  <a:schemeClr val="bg1"/>
                </a:solidFill>
                <a:latin typeface="+mn-lt"/>
                <a:ea typeface="+mn-ea"/>
                <a:cs typeface="+mn-cs"/>
              </a:rPr>
              <a:t>. They provide </a:t>
            </a:r>
            <a:r>
              <a:rPr lang="en-US" sz="3200" dirty="0">
                <a:solidFill>
                  <a:srgbClr val="7030A0"/>
                </a:solidFill>
                <a:latin typeface="+mn-lt"/>
                <a:ea typeface="+mn-ea"/>
                <a:cs typeface="+mn-cs"/>
              </a:rPr>
              <a:t>energy</a:t>
            </a:r>
            <a:r>
              <a:rPr lang="en-US" sz="3200" dirty="0">
                <a:solidFill>
                  <a:schemeClr val="bg1"/>
                </a:solidFill>
                <a:latin typeface="+mn-lt"/>
                <a:ea typeface="+mn-ea"/>
                <a:cs typeface="+mn-cs"/>
              </a:rPr>
              <a:t> for the body.</a:t>
            </a:r>
          </a:p>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rgbClr val="7030A0"/>
                </a:solidFill>
                <a:latin typeface="+mn-lt"/>
                <a:ea typeface="+mn-ea"/>
                <a:cs typeface="+mn-cs"/>
              </a:rPr>
              <a:t>Mitochondria contain their OWN DNA</a:t>
            </a:r>
            <a:r>
              <a:rPr lang="en-US" sz="3200" dirty="0">
                <a:solidFill>
                  <a:schemeClr val="bg1"/>
                </a:solidFill>
                <a:latin typeface="+mn-lt"/>
                <a:ea typeface="+mn-ea"/>
                <a:cs typeface="+mn-cs"/>
              </a:rPr>
              <a:t>. To distinguish it from the other DNA in our cells, scientists call the DNA in our mitochondria </a:t>
            </a:r>
            <a:r>
              <a:rPr lang="en-US" sz="3200" dirty="0" err="1">
                <a:solidFill>
                  <a:srgbClr val="7030A0"/>
                </a:solidFill>
                <a:latin typeface="+mn-lt"/>
                <a:ea typeface="+mn-ea"/>
                <a:cs typeface="+mn-cs"/>
              </a:rPr>
              <a:t>mtDNA</a:t>
            </a:r>
            <a:r>
              <a:rPr lang="en-US" sz="3200" dirty="0">
                <a:solidFill>
                  <a:schemeClr val="bg1"/>
                </a:solidFill>
                <a:latin typeface="+mn-lt"/>
                <a:ea typeface="+mn-ea"/>
                <a:cs typeface="+mn-cs"/>
              </a:rPr>
              <a:t>.</a:t>
            </a:r>
          </a:p>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CC00"/>
              </a:solidFill>
              <a:effectLst>
                <a:outerShdw blurRad="38100" dist="38100" dir="2700000" algn="tl">
                  <a:srgbClr val="000000"/>
                </a:outerShdw>
              </a:effectLst>
              <a:latin typeface="+mn-lt"/>
              <a:ea typeface="+mn-ea"/>
              <a:cs typeface="+mn-cs"/>
            </a:endParaRPr>
          </a:p>
        </p:txBody>
      </p:sp>
      <p:pic>
        <p:nvPicPr>
          <p:cNvPr id="22532" name="Picture 2" descr="http://micro.magnet.fsu.edu/cells/mitochondria/images/mitochondriafig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581400"/>
            <a:ext cx="281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descr="http://upload.wikimedia.org/wikipedia/commons/thumb/0/0c/Mitochondria,_mammalian_lung_-_TEM.jpg/250px-Mitochondria,_mammalian_lung_-_T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343400"/>
            <a:ext cx="23812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999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381000" y="0"/>
            <a:ext cx="8763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charset="0"/>
                <a:ea typeface="ＭＳ Ｐゴシック" charset="0"/>
              </a:defRPr>
            </a:lvl9pPr>
          </a:lstStyle>
          <a:p>
            <a:pPr algn="ctr"/>
            <a:r>
              <a:rPr lang="en-US" sz="4000">
                <a:solidFill>
                  <a:schemeClr val="bg1"/>
                </a:solidFill>
                <a:latin typeface="Arial" charset="0"/>
              </a:rPr>
              <a:t>Where do we get our mitochondria?</a:t>
            </a:r>
          </a:p>
        </p:txBody>
      </p:sp>
      <p:sp>
        <p:nvSpPr>
          <p:cNvPr id="70658" name="Text Box 2"/>
          <p:cNvSpPr txBox="1">
            <a:spLocks noChangeArrowheads="1"/>
          </p:cNvSpPr>
          <p:nvPr/>
        </p:nvSpPr>
        <p:spPr bwMode="auto">
          <a:xfrm>
            <a:off x="457200" y="838200"/>
            <a:ext cx="4495800" cy="6438900"/>
          </a:xfrm>
          <a:prstGeom prst="rect">
            <a:avLst/>
          </a:prstGeom>
          <a:noFill/>
          <a:ln w="9525">
            <a:noFill/>
            <a:round/>
            <a:headEnd/>
            <a:tailEnd/>
          </a:ln>
          <a:effectLst/>
        </p:spPr>
        <p:txBody>
          <a:bodyPr/>
          <a:lstStyle/>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Compare the </a:t>
            </a:r>
            <a:r>
              <a:rPr lang="en-US" sz="3200" dirty="0">
                <a:solidFill>
                  <a:srgbClr val="7030A0"/>
                </a:solidFill>
                <a:latin typeface="+mn-lt"/>
                <a:ea typeface="+mn-ea"/>
                <a:cs typeface="+mn-cs"/>
              </a:rPr>
              <a:t>egg</a:t>
            </a:r>
            <a:r>
              <a:rPr lang="en-US" sz="3200" dirty="0">
                <a:solidFill>
                  <a:schemeClr val="bg1"/>
                </a:solidFill>
                <a:latin typeface="+mn-lt"/>
                <a:ea typeface="+mn-ea"/>
                <a:cs typeface="+mn-cs"/>
              </a:rPr>
              <a:t> and </a:t>
            </a:r>
            <a:r>
              <a:rPr lang="en-US" sz="3200" dirty="0">
                <a:solidFill>
                  <a:srgbClr val="7030A0"/>
                </a:solidFill>
                <a:latin typeface="+mn-lt"/>
                <a:ea typeface="+mn-ea"/>
                <a:cs typeface="+mn-cs"/>
              </a:rPr>
              <a:t>sperm</a:t>
            </a:r>
            <a:r>
              <a:rPr lang="en-US" sz="3200" dirty="0">
                <a:solidFill>
                  <a:schemeClr val="bg1"/>
                </a:solidFill>
                <a:latin typeface="+mn-lt"/>
                <a:ea typeface="+mn-ea"/>
                <a:cs typeface="+mn-cs"/>
              </a:rPr>
              <a:t>.</a:t>
            </a:r>
          </a:p>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Which cell looks like it only has room for a nucleus, and nothing else?</a:t>
            </a:r>
          </a:p>
          <a:p>
            <a:pPr marL="342900" indent="-339725" fontAlgn="auto">
              <a:spcBef>
                <a:spcPts val="800"/>
              </a:spcBef>
              <a:spcAft>
                <a:spcPts val="0"/>
              </a:spcAft>
              <a:buClr>
                <a:srgbClr val="86D1EC"/>
              </a:buClr>
              <a:buSzPct val="90000"/>
              <a:buFont typeface="Arial" pitchFamily="34"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sz="3200" dirty="0">
                <a:solidFill>
                  <a:schemeClr val="bg1"/>
                </a:solidFill>
                <a:latin typeface="+mn-lt"/>
                <a:ea typeface="+mn-ea"/>
                <a:cs typeface="+mn-cs"/>
              </a:rPr>
              <a:t>Which cell looks like it has room for a nucleus and mitochondria?</a:t>
            </a:r>
          </a:p>
          <a:p>
            <a:pPr marL="342900" indent="-339725" fontAlgn="auto">
              <a:spcBef>
                <a:spcPts val="800"/>
              </a:spcBef>
              <a:spcAft>
                <a:spcPts val="0"/>
              </a:spcAft>
              <a:buSzPct val="90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lang="en-US" sz="3200" dirty="0">
              <a:solidFill>
                <a:srgbClr val="FFCC00"/>
              </a:solidFill>
              <a:effectLst>
                <a:outerShdw blurRad="38100" dist="38100" dir="2700000" algn="tl">
                  <a:srgbClr val="000000"/>
                </a:outerShdw>
              </a:effectLst>
              <a:latin typeface="+mn-lt"/>
              <a:ea typeface="+mn-ea"/>
              <a:cs typeface="+mn-cs"/>
            </a:endParaRPr>
          </a:p>
        </p:txBody>
      </p:sp>
      <p:pic>
        <p:nvPicPr>
          <p:cNvPr id="23556" name="Picture 2" descr="http://www.loyarburok.com/wp-content/uploads/2010/10/egg-and-spe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39624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179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7707</TotalTime>
  <Words>7214</Words>
  <Application>Microsoft Office PowerPoint</Application>
  <PresentationFormat>On-screen Show (4:3)</PresentationFormat>
  <Paragraphs>1376</Paragraphs>
  <Slides>241</Slides>
  <Notes>129</Notes>
  <HiddenSlides>3</HiddenSlides>
  <MMClips>0</MMClips>
  <ScaleCrop>false</ScaleCrop>
  <HeadingPairs>
    <vt:vector size="8" baseType="variant">
      <vt:variant>
        <vt:lpstr>Fonts Used</vt:lpstr>
      </vt:variant>
      <vt:variant>
        <vt:i4>12</vt:i4>
      </vt:variant>
      <vt:variant>
        <vt:lpstr>Theme</vt:lpstr>
      </vt:variant>
      <vt:variant>
        <vt:i4>17</vt:i4>
      </vt:variant>
      <vt:variant>
        <vt:lpstr>Embedded OLE Servers</vt:lpstr>
      </vt:variant>
      <vt:variant>
        <vt:i4>1</vt:i4>
      </vt:variant>
      <vt:variant>
        <vt:lpstr>Slide Titles</vt:lpstr>
      </vt:variant>
      <vt:variant>
        <vt:i4>241</vt:i4>
      </vt:variant>
    </vt:vector>
  </HeadingPairs>
  <TitlesOfParts>
    <vt:vector size="271" baseType="lpstr">
      <vt:lpstr>ＭＳ Ｐゴシック</vt:lpstr>
      <vt:lpstr>ＭＳ Ｐゴシック</vt:lpstr>
      <vt:lpstr>SimSun</vt:lpstr>
      <vt:lpstr>Arial</vt:lpstr>
      <vt:lpstr>Arial Black</vt:lpstr>
      <vt:lpstr>Arial Unicode MS</vt:lpstr>
      <vt:lpstr>Baskerville Old Face</vt:lpstr>
      <vt:lpstr>Calibri</vt:lpstr>
      <vt:lpstr>Comic Sans MS</vt:lpstr>
      <vt:lpstr>Times New Roman</vt:lpstr>
      <vt:lpstr>Verdana</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Cliff</vt:lpstr>
      <vt:lpstr>13_Office Theme</vt:lpstr>
      <vt:lpstr>14_Office Theme</vt:lpstr>
      <vt:lpstr>15_Office Theme</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Dihybrid Crosses</vt:lpstr>
      <vt:lpstr>Let’s look at guinea pigs! </vt:lpstr>
      <vt:lpstr>PowerPoint Presentation</vt:lpstr>
      <vt:lpstr>PowerPoint Presentation</vt:lpstr>
      <vt:lpstr>PowerPoint Presentation</vt:lpstr>
      <vt:lpstr>PowerPoint Presentation</vt:lpstr>
      <vt:lpstr>What if we cross two individuals from the F1 Generation?</vt:lpstr>
      <vt:lpstr>What possible gametes can our F1 Parents Make?</vt:lpstr>
      <vt:lpstr>PowerPoint Presentation</vt:lpstr>
      <vt:lpstr>PowerPoint Presentation</vt:lpstr>
      <vt:lpstr>How many of each phenotype?</vt:lpstr>
      <vt:lpstr>Aim: What are some important exceptions to the Mendel’s rules?</vt:lpstr>
      <vt:lpstr>Do Genes Always Behave as Mendel taught us?</vt:lpstr>
      <vt:lpstr>An Interesting Example:  Incomplete Dominance</vt:lpstr>
      <vt:lpstr>A Heterozygous Cross Showing Incomplete Dominance</vt:lpstr>
      <vt:lpstr>An Interesting Example:  Codominance</vt:lpstr>
      <vt:lpstr>A Heterozygous Cross Showing Codominance</vt:lpstr>
      <vt:lpstr>How can we tell the difference between incomplete dominance &amp; codominance? </vt:lpstr>
      <vt:lpstr>An Interesting Example:  Sex Linkage</vt:lpstr>
      <vt:lpstr>A Cross for Muscular Dystrophy</vt:lpstr>
      <vt:lpstr>Phenotypic Ratios in Sex-Linked Traits</vt:lpstr>
      <vt:lpstr>PowerPoint Presentation</vt:lpstr>
      <vt:lpstr>Aim: What are some more interesting exceptions to the Mendel’s rules?</vt:lpstr>
      <vt:lpstr>An Interesting Example: Plasticity</vt:lpstr>
      <vt:lpstr>What Makes a Locust?</vt:lpstr>
      <vt:lpstr>An Interesting Example:  Genetic Linkage</vt:lpstr>
      <vt:lpstr>What They Actually Found</vt:lpstr>
      <vt:lpstr>Why??</vt:lpstr>
      <vt:lpstr>An Interesting Example: Recessive Lethal Traits</vt:lpstr>
      <vt:lpstr>Inheritance of Dwarfism</vt:lpstr>
      <vt:lpstr>A Cross for Dwarfism</vt:lpstr>
      <vt:lpstr>An Interesting Example:  Prader-Willi Syndrome and   Angelman Syndrome</vt:lpstr>
      <vt:lpstr>The Inheritance of  Prader-Willi Syndrome and   Angelman Syndrome</vt:lpstr>
      <vt:lpstr>In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Aim: How does DNA replicate?</vt:lpstr>
      <vt:lpstr>PowerPoint Presentation</vt:lpstr>
      <vt:lpstr> </vt:lpstr>
      <vt:lpstr> </vt:lpstr>
      <vt:lpstr>DNA Replication</vt:lpstr>
      <vt:lpstr> </vt:lpstr>
      <vt:lpstr>PowerPoint Presentation</vt:lpstr>
      <vt:lpstr>What did they find?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What does this look like?</vt:lpstr>
      <vt:lpstr>How Fast Does This Happen?</vt:lpstr>
      <vt:lpstr>How Many Copies Do We Get?</vt:lpstr>
      <vt:lpstr>Then What?</vt:lpstr>
      <vt:lpstr>Let’s Practice!</vt:lpstr>
      <vt:lpstr>Next Step- Gel Electrophoresis</vt:lpstr>
      <vt:lpstr> </vt:lpstr>
      <vt:lpstr>Add Electricity . . . </vt:lpstr>
      <vt:lpstr>Using these Results</vt:lpstr>
      <vt:lpstr>A New Species!!</vt:lpstr>
      <vt:lpstr> </vt:lpstr>
      <vt:lpstr>A New Species!</vt:lpstr>
      <vt:lpstr>A Woman Has Been Murdered!</vt:lpstr>
      <vt:lpstr> </vt:lpstr>
      <vt:lpstr>So Who Killed Rosa?</vt:lpstr>
      <vt:lpstr> </vt:lpstr>
      <vt:lpstr>Justice for Rosa!</vt:lpstr>
      <vt:lpstr>Who’s the Daddy?</vt:lpstr>
      <vt:lpstr> </vt:lpstr>
      <vt:lpstr>So… Who’s the Daddy?</vt:lpstr>
      <vt:lpstr> </vt:lpstr>
      <vt:lpstr>Wait until you see the follow-up episode…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More Thing…</vt:lpstr>
      <vt:lpstr>PowerPoint Presentation</vt:lpstr>
      <vt:lpstr>PowerPoint Presentation</vt:lpstr>
      <vt:lpstr>PowerPoint Presentation</vt:lpstr>
      <vt:lpstr>What is Protein Synthesis?</vt:lpstr>
      <vt:lpstr>PowerPoint Presentation</vt:lpstr>
      <vt:lpstr>Proteins are Tools in our Body</vt:lpstr>
      <vt:lpstr>Mutations</vt:lpstr>
      <vt:lpstr>What is the mutation that causes cystic fibrosis?</vt:lpstr>
      <vt:lpstr>Why is that mutation a problem?</vt:lpstr>
      <vt:lpstr>Why are the proteins made incorrectly?</vt:lpstr>
      <vt:lpstr>More effects of mutations...</vt:lpstr>
      <vt:lpstr>PowerPoint Presentation</vt:lpstr>
      <vt:lpstr>PowerPoint Presentation</vt:lpstr>
      <vt:lpstr>PowerPoint Presentation</vt:lpstr>
      <vt:lpstr>PowerPoint Presentation</vt:lpstr>
      <vt:lpstr>A complicating factor: Plasticity</vt:lpstr>
      <vt:lpstr>What Makes a Locust?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Pokela</dc:creator>
  <cp:lastModifiedBy>Grace Pokela</cp:lastModifiedBy>
  <cp:revision>147</cp:revision>
  <cp:lastPrinted>2012-06-28T12:18:24Z</cp:lastPrinted>
  <dcterms:created xsi:type="dcterms:W3CDTF">2012-02-23T03:58:51Z</dcterms:created>
  <dcterms:modified xsi:type="dcterms:W3CDTF">2019-10-24T17:52:01Z</dcterms:modified>
</cp:coreProperties>
</file>