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82" r:id="rId5"/>
    <p:sldId id="285" r:id="rId6"/>
    <p:sldId id="259" r:id="rId7"/>
    <p:sldId id="260" r:id="rId8"/>
    <p:sldId id="277" r:id="rId9"/>
    <p:sldId id="261" r:id="rId10"/>
    <p:sldId id="262" r:id="rId11"/>
    <p:sldId id="263" r:id="rId12"/>
    <p:sldId id="293" r:id="rId13"/>
    <p:sldId id="291" r:id="rId14"/>
    <p:sldId id="275" r:id="rId15"/>
    <p:sldId id="264" r:id="rId16"/>
    <p:sldId id="265" r:id="rId17"/>
    <p:sldId id="266" r:id="rId18"/>
    <p:sldId id="279" r:id="rId19"/>
    <p:sldId id="267" r:id="rId20"/>
    <p:sldId id="286" r:id="rId21"/>
    <p:sldId id="272" r:id="rId22"/>
    <p:sldId id="287" r:id="rId23"/>
    <p:sldId id="288" r:id="rId24"/>
    <p:sldId id="289" r:id="rId25"/>
    <p:sldId id="268" r:id="rId26"/>
    <p:sldId id="269" r:id="rId27"/>
    <p:sldId id="270" r:id="rId28"/>
    <p:sldId id="281" r:id="rId29"/>
    <p:sldId id="284" r:id="rId30"/>
    <p:sldId id="274" r:id="rId31"/>
    <p:sldId id="271" r:id="rId32"/>
    <p:sldId id="280" r:id="rId33"/>
    <p:sldId id="283" r:id="rId34"/>
    <p:sldId id="273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08D1-A596-4767-BD42-4EE37DA9F3F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B4D4-EB09-4B79-AC48-8127AFC7D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B4D4-EB09-4B79-AC48-8127AFC7DE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759B19-FC70-4380-863D-FC19752ED42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BB77E7-D2B0-4413-96CB-562BD04C1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source=images&amp;cd=&amp;cad=rja&amp;docid=ffb_1loGZ-W-wM&amp;tbnid=iAg62CNzSc3ZbM:&amp;ved=0CAgQjRwwAA&amp;url=http://www.kennelson.com/newblog/hoover-sucks-roosevelt-great-2154&amp;ei=Kq40Ua6aIObx0wHw8YGgDw&amp;psig=AFQjCNGC4p75LETSH0vkAQGh9mRj5tk79Q&amp;ust=136249335457909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google.com/url?sa=i&amp;rct=j&amp;q=&amp;esrc=s&amp;source=images&amp;cd=&amp;cad=rja&amp;uact=8&amp;ved=0ahUKEwiBj9PquN3RAhVEOyYKHVXyBqoQjRwIBw&amp;url=http://mrmichaud.pbworks.com/w/page/26906906/OVERPRODUCTION&amp;psig=AFQjCNEtWjdaVo8L-CQEwi8mJWiCPJkznQ&amp;ust=14854387209356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/url?sa=i&amp;rct=j&amp;q=&amp;esrc=s&amp;source=images&amp;cd=&amp;cad=rja&amp;uact=8&amp;ved=0ahUKEwjKjLnMuN3RAhXLQSYKHbCdDvEQjRwIBw&amp;url=http://www.slideshare.net/dsteenhausen/causes-of-the-great-depression-powerpoint&amp;psig=AFQjCNEtWjdaVo8L-CQEwi8mJWiCPJkznQ&amp;ust=1485438720935673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google.com/url?sa=i&amp;rct=j&amp;q=&amp;esrc=s&amp;source=images&amp;cd=&amp;cad=rja&amp;uact=8&amp;ved=0ahUKEwjwzaPeud3RAhVIZCYKHZpxB20QjRwIBw&amp;url=http://slideplayer.com/slide/6392493/&amp;psig=AFQjCNEtWjdaVo8L-CQEwi8mJWiCPJkznQ&amp;ust=148543872093567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gkZGs36TgAhVuleAKHRYXB6IQjRx6BAgBEAU&amp;url=https%3A%2F%2Flraber.info%2Fjustgphoto-great-depression-bank-failures.html&amp;psig=AOvVaw0tk0S6rhzN8WE6FTk5U8s6&amp;ust=154946128354101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gkZGs36TgAhVuleAKHRYXB6IQjRx6BAgBEAU&amp;url=http%3A%2F%2Fteacher.scholastic.com%2Fpearl%2Ftimeline%2Ftime4.htm&amp;psig=AOvVaw0tk0S6rhzN8WE6FTk5U8s6&amp;ust=1549461283541019" TargetMode="External"/><Relationship Id="rId11" Type="http://schemas.openxmlformats.org/officeDocument/2006/relationships/image" Target="../media/image37.gif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source=images&amp;cd=&amp;cad=rja&amp;uact=8&amp;ved=2ahUKEwimvKq-36TgAhXwmeAKHa8VBk8QjRx6BAgBEAU&amp;url=http%3A%2F%2Fwww.fasttrackteaching.com%2Fffap%2FUnit_9_1930s%2FU9_Impact_Great_Depression.html&amp;psig=AOvVaw0tk0S6rhzN8WE6FTk5U8s6&amp;ust=1549461283541019" TargetMode="External"/><Relationship Id="rId4" Type="http://schemas.openxmlformats.org/officeDocument/2006/relationships/hyperlink" Target="http://www.google.com/url?sa=i&amp;source=images&amp;cd=&amp;cad=rja&amp;docid=FKWZDfFQepYHbM&amp;tbnid=J1fidCkTG6j2mM:&amp;ved=0CAgQjRwwADgU&amp;url=http://mrortlieb.weebly.com/causes-of-the-great-depression.html&amp;ei=sPo1UeOtBMby0wHcjoCACg&amp;psig=AFQjCNGNjYNpMWSiQh9fnIhnDSAkuyd6KQ&amp;ust=1362578480097115" TargetMode="Externa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source=images&amp;cd=&amp;cad=rja&amp;uact=8&amp;ved=0ahUKEwijt9j14t3RAhWHdSYKHeTtAssQjRwIBw&amp;url=http://bkushistory.pbworks.com/w/page/69018454/The%20First%20100%20Days%20-%20FDR%20and%20the%20New%20Deal&amp;bvm=bv.145063293,d.amc&amp;psig=AFQjCNE3Z_kl_HeaDBAVfLQQYHZ5IWKdZA&amp;ust=14854497752124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DmLz8uN3RAhXBSCYKHdaMB1YQjRwIBw&amp;url=http://slideplayer.com/slide/10269129/&amp;psig=AFQjCNEtWjdaVo8L-CQEwi8mJWiCPJkznQ&amp;ust=1485438720935673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source=images&amp;cd=&amp;cad=rja&amp;uact=8&amp;ved=0ahUKEwiK9uCXud3RAhWEKCYKHfrmBn0QjRwIBw&amp;url=http://www.slideshare.net/juarezmm/clipboards/depression&amp;psig=AFQjCNEtWjdaVo8L-CQEwi8mJWiCPJkznQ&amp;ust=148543872093567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source=images&amp;cd=&amp;cad=rja&amp;uact=8&amp;ved=0ahUKEwj_psH5ud3RAhUI1CYKHdbGBLYQjRwIBw&amp;url=http://www.slideshare.net/multimedialearningllc/causes-of-great-depression&amp;psig=AFQjCNEtWjdaVo8L-CQEwi8mJWiCPJkznQ&amp;ust=148543872093567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m/url?sa=i&amp;rct=j&amp;q=&amp;esrc=s&amp;source=images&amp;cd=&amp;cad=rja&amp;uact=8&amp;ved=0ahUKEwifzOuQut3RAhXHKCYKHQdmBqYQjRwIBw&amp;url=http://www.slideshare.net/drs412/great-depression-9801577&amp;psig=AFQjCNEtWjdaVo8L-CQEwi8mJWiCPJkznQ&amp;ust=14854387209356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auses+of+the+great+depression&amp;source=images&amp;cd=&amp;cad=rja&amp;docid=e_r7EYQ3Lq4rcM&amp;tbnid=J5cSWt2PmMJxgM:&amp;ved=0CAUQjRw&amp;url=http://www.mynewsletterbuilder.com/email/newsletter/1409650075&amp;ei=E_g1Uen2OOHe0QGalICYDg&amp;psig=AFQjCNHF5i6WrWrVxzbynXmLHYaeenMa-A&amp;ust=1362577668043068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://www.google.com/url?sa=i&amp;source=images&amp;cd=&amp;cad=rja&amp;docid=bAFpuEjkE7Ff7M&amp;tbnid=qP0Jr8VC8_2W7M:&amp;ved=0CAgQjRwwAA&amp;url=http://mrberlin.com/causesofthegreatdepressionpowerpointpresentation.aspx&amp;ei=x_s1UYu1GpCq0AGGtIHoCg&amp;psig=AFQjCNHbsjz3jtsgU35OrXwEkzRSYlKxMg&amp;ust=136257875947279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lufel4KTgAhXNct8KHd5yCvoQjRx6BAgBEAU&amp;url=https%3A%2F%2Fclickamericana.com%2Ftopics%2Fmoney-work%2Fgreat-depression-newspaper-headlines-stock-market-crash-1929&amp;psig=AOvVaw0tk0S6rhzN8WE6FTk5U8s6&amp;ust=1549461283541019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google.com/url?sa=i&amp;source=images&amp;cd=&amp;cad=rja&amp;docid=LXmfndutB3tvMM&amp;tbnid=hWUhGoinkr2_ZM:&amp;ved=0CAgQjRwwADhk&amp;url=http://ia.usu.edu/viewproject.php?project=ia:19854&amp;ei=S_w1UcW5D9PI0AGrtoDoDg&amp;psig=AFQjCNGYtwhdihbK9pIrvk6WkpwNqbUlBA&amp;ust=136257889131363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joKkmoC7B2DtM&amp;tbnid=SuAPzVQwUotClM:&amp;ved=0CAgQjRwwADiAAQ&amp;url=http://www.sd104.s-cook.k12.il.us/students/math/2ndquarter2007webdesign/edgarsolis/webpageesolis.htm&amp;ei=Z_w1UZ_kB47q0QGvh4CgBw&amp;psig=AFQjCNFb5l4WxArD3halSejq_Uf4bxYA9w&amp;ust=13625789191596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s://www.google.com/url?sa=i&amp;rct=j&amp;q=&amp;esrc=s&amp;source=images&amp;cd=&amp;cad=rja&amp;uact=8&amp;ved=0ahUKEwj96_GUoM7RAhVMMSYKHdjSCYAQjRwIBw&amp;url=https://www.youtube.com/watch?v=KfeHWnaK7rY&amp;psig=AFQjCNFrNA7t6RJMElk0OgI_QznmRNu7Og&amp;ust=1484916389319679" TargetMode="Externa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sites.austincc.edu/caddis/stock-market-crash-great-depress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rvanduyne.com/GD/gd1/gd1_1xc.htm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source=images&amp;cd=&amp;cad=rja&amp;uact=8&amp;ved=0ahUKEwi-0Oe2n87RAhVBRCYKHVE0B_8QjRwIBw&amp;url=http://bkushistory.pbworks.com/w/page/69018436/Causes%20of%20the%20Great%20Depression&amp;psig=AFQjCNFrNA7t6RJMElk0OgI_QznmRNu7Og&amp;ust=1484916389319679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39basos7RAhXBSyYKHYjbAaUQjRwIBw&amp;url=http://www.msdwc.k12.in.us/gt/projects/ccc/hoovfun.html&amp;bvm=bv.144224172,d.eWE&amp;psig=AFQjCNE-rqHS7opzBEftpdfqDO0zXyIzzQ&amp;ust=1484917294743287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s://www.google.com/url?sa=i&amp;rct=j&amp;q=&amp;esrc=s&amp;source=images&amp;cd=&amp;cad=rja&amp;uact=8&amp;ved=0ahUKEwjAmry6oM7RAhUGKiYKHfySC4AQjRwIBw&amp;url=https://www.pinterest.com/pin/112590059410439609/&amp;psig=AFQjCNFrNA7t6RJMElk0OgI_QznmRNu7Og&amp;ust=14849163893196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02Z6gos7RAhUB2iYKHUCRCssQjRwIBw&amp;url=http://slideplayer.com/slide/7339512/&amp;bvm=bv.144224172,d.eWE&amp;psig=AFQjCNE-rqHS7opzBEftpdfqDO0zXyIzzQ&amp;ust=1484917294743287" TargetMode="External"/><Relationship Id="rId11" Type="http://schemas.openxmlformats.org/officeDocument/2006/relationships/image" Target="../media/image64.jpeg"/><Relationship Id="rId5" Type="http://schemas.openxmlformats.org/officeDocument/2006/relationships/image" Target="../media/image61.jpeg"/><Relationship Id="rId10" Type="http://schemas.openxmlformats.org/officeDocument/2006/relationships/hyperlink" Target="http://www.google.com/url?sa=i&amp;rct=j&amp;q=&amp;esrc=s&amp;source=images&amp;cd=&amp;cad=rja&amp;uact=8&amp;ved=0ahUKEwi--sm1os7RAhUGSiYKHZYsCWIQjRwIBw&amp;url=http://chiseler.org/post/22524370633/hoover-flags&amp;bvm=bv.144224172,d.eWE&amp;psig=AFQjCNE-rqHS7opzBEftpdfqDO0zXyIzzQ&amp;ust=1484917294743287" TargetMode="External"/><Relationship Id="rId4" Type="http://schemas.openxmlformats.org/officeDocument/2006/relationships/hyperlink" Target="http://www.google.com/url?sa=i&amp;rct=j&amp;q=&amp;esrc=s&amp;source=images&amp;cd=&amp;cad=rja&amp;uact=8&amp;ved=0ahUKEwi799aFoc7RAhWCKiYKHTI6CXcQjRwIBw&amp;url=http://www.internationalman.com/articles/trump-could-go-down-as-the-worst-president-but-it-will-not-be-his-fault&amp;psig=AFQjCNFrNA7t6RJMElk0OgI_QznmRNu7Og&amp;ust=1484916389319679" TargetMode="External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treetspeechcolumbus.blogspot.com/2013/04/riding-rails-homelessness-in-1930s-part.html" TargetMode="External"/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source=images&amp;cd=&amp;cad=rja&amp;uact=8&amp;ved=0ahUKEwjz4ovcos7RAhXFQyYKHQdiCYoQjRwIBw&amp;url=http://www.chs54.net/2013/02/bos-and-bindlestiffs.html&amp;bvm=bv.144224172,d.eWE&amp;psig=AFQjCNE-rqHS7opzBEftpdfqDO0zXyIzzQ&amp;ust=148491729474328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source=images&amp;cd=&amp;cad=rja&amp;uact=8&amp;ved=0ahUKEwjMpIGfo87RAhXKLSYKHXbvD2UQjRwIBw&amp;url=http://afflictor.com/2010/08/25/great-photography-hoboes-from-back-in-the-day/&amp;bvm=bv.144224172,d.eWE&amp;psig=AFQjCNF9njxblVjCfa7F1In0wORBolkB8g&amp;ust=1484917571896401" TargetMode="External"/><Relationship Id="rId11" Type="http://schemas.openxmlformats.org/officeDocument/2006/relationships/image" Target="../media/image69.jpeg"/><Relationship Id="rId5" Type="http://schemas.openxmlformats.org/officeDocument/2006/relationships/image" Target="../media/image66.jpeg"/><Relationship Id="rId10" Type="http://schemas.openxmlformats.org/officeDocument/2006/relationships/hyperlink" Target="http://www.google.com/url?sa=i&amp;rct=j&amp;q=&amp;esrc=s&amp;source=images&amp;cd=&amp;cad=rja&amp;uact=8&amp;ved=0ahUKEwiKz6rLo87RAhUKPiYKHZz_CwwQjRwIBw&amp;url=http://www.jarvisnapa.com/3Generations/55a.html&amp;bvm=bv.144224172,d.eWE&amp;psig=AFQjCNF9njxblVjCfa7F1In0wORBolkB8g&amp;ust=1484917571896401" TargetMode="External"/><Relationship Id="rId4" Type="http://schemas.openxmlformats.org/officeDocument/2006/relationships/hyperlink" Target="http://www.google.com/url?sa=i&amp;rct=j&amp;q=&amp;esrc=s&amp;source=images&amp;cd=&amp;cad=rja&amp;uact=8&amp;ved=0ahUKEwi-hdqXo87RAhVGLSYKHaodCAoQjRwIBw&amp;url=http://theplanetweekly.com/a-brief-history-of-the-hobo-slang-for-homeward-bound/&amp;bvm=bv.144224172,d.eWE&amp;psig=AFQjCNF9njxblVjCfa7F1In0wORBolkB8g&amp;ust=1484917571896401" TargetMode="External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http://www.layers-of-learning.com/hobos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hyperlink" Target="https://www.google.com/url?sa=i&amp;rct=j&amp;q=&amp;esrc=s&amp;source=images&amp;cd=&amp;cad=rja&amp;uact=8&amp;ved=2ahUKEwjky5XD-aTgAhWlnuAKHblID4oQjRx6BAgBEAU&amp;url=https%3A%2F%2Fwww.haikudeck.com%2Fthe-new-deal-uncategorized-presentation-3cceeb285e&amp;psig=AOvVaw1j9801YdDs-AtJngY_983r&amp;ust=1549468173377497" TargetMode="Externa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mt_Pln87RAhUKRCYKHZnCAQQQjRwIBw&amp;url=https://www.youtube.com/watch?v=wsj6VPsXQuw&amp;psig=AFQjCNFrNA7t6RJMElk0OgI_QznmRNu7Og&amp;ust=148491638931967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jBuoqS-qTgAhVukuAKHegWDGAQjRx6BAgBEAU&amp;url=https%3A%2F%2Fslideplayer.com%2Fslide%2F13081271%2F&amp;psig=AOvVaw0FOVCXa-ci-CaqIcxQXtZ4&amp;ust=1549468488184996" TargetMode="Externa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google.com/url?sa=i&amp;rct=j&amp;q=&amp;esrc=s&amp;source=images&amp;cd=&amp;cad=rja&amp;uact=8&amp;ved=0ahUKEwiblc7OoszRAhVG4iYKHX3PAO8QjRwIBw&amp;url=http://slideplayer.com/slide/6215879/&amp;psig=AFQjCNFXuw1tukcyUyCPnYhBOli8rZzDMg&amp;ust=148484867085963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google.com/url?sa=i&amp;rct=j&amp;q=&amp;esrc=s&amp;source=images&amp;cd=&amp;cad=rja&amp;uact=8&amp;ved=0ahUKEwi-kKHAoszRAhXJ6IMKHUARCysQjRwIBw&amp;url=http://slideplayer.com/slide/6832170/&amp;psig=AFQjCNFXuw1tukcyUyCPnYhBOli8rZzDMg&amp;ust=148484867085963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jpeg"/><Relationship Id="rId7" Type="http://schemas.openxmlformats.org/officeDocument/2006/relationships/hyperlink" Target="http://www.google.com/url?sa=i&amp;rct=j&amp;q=&amp;esrc=s&amp;source=images&amp;cd=&amp;cad=rja&amp;uact=8&amp;ved=2ahUKEwjPkNyV3KTgAhWNnOAKHasJATsQjRx6BAgBEAU&amp;url=http%3A%2F%2Fleanmanufacturingtools.org%2F114%2Fwaste-of-overproduction-causes-symptoms-examples-and-solutions%2F&amp;psig=AOvVaw0lqAa1Kn90moJwrNSi9Ueh&amp;ust=15494604570213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source=images&amp;cd=&amp;cad=rja&amp;docid=jcdDKbznemAJaM&amp;tbnid=ifbzgYPglZVtAM:&amp;ved=0CAgQjRwwADjDAg&amp;url=http://georgiainthedepression.wordpress.com/tag/byromville-ga/&amp;ei=lrI0Ueoaxe7SAcqkgIgI&amp;psig=AFQjCNE0Ma7o4vAYs5W_w8bRkd9Vf8YHTw&amp;ust=1362494486072556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s://www.google.com/url?sa=i&amp;rct=j&amp;q=&amp;esrc=s&amp;source=images&amp;cd=&amp;ved=2ahUKEwjG2-bL3KTgAhXNm-AKHVS_AZ4QjRx6BAgBEAU&amp;url=https%3A%2F%2Fslideplayer.com%2Fslide%2F14250490%2F&amp;psig=AOvVaw0lqAa1Kn90moJwrNSi9Ueh&amp;ust=154946045702139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1C7HE77xeH7UsM&amp;tbnid=vtC4WBv3LScxWM:&amp;ved=0CAgQjRwwAA&amp;url=http://www.gpb.org/march-of-the-bonus-army&amp;ei=0Pw1UY7JLM-O0QG2m4DgCQ&amp;psig=AFQjCNGXQ92s4f5EG1m_hahl9wnWodWzFA&amp;ust=1362579024823435" TargetMode="External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Misqu-qTgAhVDMd8KHQa3DO8QjRx6BAgBEAU&amp;url=http%3A%2F%2Fwww.realclearlife.com%2Fhistory%2Fbonus-army-veteran-rights-protests%2F&amp;psig=AOvVaw3iBC-t4MyPAcLuIHpZPAZE&amp;ust=1549468563169530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QD1rXFEtZJ8f0M&amp;tbnid=65q8AP5DI1KLiM:&amp;ved=0CAUQjRw&amp;url=http://ghostsofdc.org/2012/03/31/three-things-about-poplar-point-and-anacostia-flats/&amp;ei=p_01UdzfCq-N0QHUqICQDw&amp;psig=AFQjCNFk1An0KTHrgHOvkYtQpJTXggJxSg&amp;ust=136257920016953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hyperlink" Target="http://www.google.com/url?sa=i&amp;source=images&amp;cd=&amp;cad=rja&amp;docid=QD1rXFEtZJ8f0M&amp;tbnid=65q8AP5DI1KLiM:&amp;ved=0CAUQjRw&amp;url=http://explorepahistory.com/displayimage.php?imgId=1-2-10F4&amp;ei=vP01UYb5C4HT0wGw3YHAAw&amp;psig=AFQjCNFk1An0KTHrgHOvkYtQpJTXggJxSg&amp;ust=1362579200169537" TargetMode="External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6m_-H-6TgAhWMdd8KHaL_B4oQjRx6BAgBEAU&amp;url=%2Furl%3Fsa%3Di%26rct%3Dj%26q%3D%26esrc%3Ds%26source%3Dimages%26cd%3D%26ved%3D%26url%3Dhttps%253A%252F%252Fslideplayer.com%252Fslide%252F9734610%252F%26psig%3DAOvVaw3iBC-t4MyPAcLuIHpZPAZE%26ust%3D1549468563169530&amp;psig=AOvVaw3iBC-t4MyPAcLuIHpZPAZE&amp;ust=1549468563169530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hyperlink" Target="https://www.npca.org/articles/1915-the-forgotten-march" TargetMode="External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hyperlink" Target="http://www.google.com/url?sa=i&amp;source=images&amp;cd=&amp;cad=rja&amp;docid=QD1rXFEtZJ8f0M&amp;tbnid=65q8AP5DI1KLiM:&amp;ved=0CAgQjRwwADgT&amp;url=http://www.shorpy.com/Bonus_Army_1932&amp;ei=gP01UePuBs6I0QHq_IGoAg&amp;psig=AFQjCNFk1An0KTHrgHOvkYtQpJTXggJxSg&amp;ust=1362579200169537" TargetMode="External"/><Relationship Id="rId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frredu93RAhWKSiYKHWvBCjwQjRwIBw&amp;url=http://beingbutmen.blogspot.com/2012/07/a-little-history-for-those-who-think.html&amp;bvm=bv.145063293,d.eWE&amp;psig=AFQjCNFAzHzphiBm5EX7aOEZJFg8qPnPZA&amp;ust=1485439300262329" TargetMode="External"/><Relationship Id="rId13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6.jpeg"/><Relationship Id="rId12" Type="http://schemas.openxmlformats.org/officeDocument/2006/relationships/hyperlink" Target="https://legallegacy.wordpress.com/2016/07/28/july-28-1932-general-douglas-macarthur-brings-out-the-tanks-in-d-c-against-u-s-army-veterans/" TargetMode="External"/><Relationship Id="rId17" Type="http://schemas.openxmlformats.org/officeDocument/2006/relationships/image" Target="../media/image101.jpeg"/><Relationship Id="rId2" Type="http://schemas.openxmlformats.org/officeDocument/2006/relationships/hyperlink" Target="http://www.google.com/url?sa=i&amp;rct=j&amp;q=&amp;esrc=s&amp;source=images&amp;cd=&amp;cad=rja&amp;uact=8&amp;ved=0ahUKEwjjqqLiut3RAhUM7CYKHYupB94QjRwIBw&amp;url=http://www.radiodiaries.org/march-of-the-bonus-army/&amp;bvm=bv.145063293,d.eWE&amp;psig=AFQjCNFAzHzphiBm5EX7aOEZJFg8qPnPZA&amp;ust=1485439300262329" TargetMode="External"/><Relationship Id="rId16" Type="http://schemas.openxmlformats.org/officeDocument/2006/relationships/hyperlink" Target="http://www.google.com/url?sa=i&amp;rct=j&amp;q=&amp;esrc=s&amp;source=images&amp;cd=&amp;cad=rja&amp;uact=8&amp;ved=0ahUKEwjeivXsu93RAhVCSyYKHSE_C6wQjRwIBw&amp;url=http://slideplayer.com/slide/9223500/&amp;bvm=bv.145063293,d.eWE&amp;psig=AFQjCNFAzHzphiBm5EX7aOEZJFg8qPnPZA&amp;ust=14854393002623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ahUKEwjUgduRu93RAhVLRiYKHcqIAKEQjRwIBw&amp;url=https://www.stormfront.org/forum/t1062119/&amp;bvm=bv.145063293,d.eWE&amp;psig=AFQjCNFAzHzphiBm5EX7aOEZJFg8qPnPZA&amp;ust=1485439300262329" TargetMode="External"/><Relationship Id="rId11" Type="http://schemas.openxmlformats.org/officeDocument/2006/relationships/image" Target="../media/image98.jpeg"/><Relationship Id="rId5" Type="http://schemas.openxmlformats.org/officeDocument/2006/relationships/image" Target="../media/image95.jpeg"/><Relationship Id="rId15" Type="http://schemas.openxmlformats.org/officeDocument/2006/relationships/image" Target="../media/image100.jpeg"/><Relationship Id="rId10" Type="http://schemas.openxmlformats.org/officeDocument/2006/relationships/hyperlink" Target="http://slideplayer.com/slide/7041960/" TargetMode="External"/><Relationship Id="rId4" Type="http://schemas.openxmlformats.org/officeDocument/2006/relationships/hyperlink" Target="http://www.google.com/url?sa=i&amp;rct=j&amp;q=&amp;esrc=s&amp;source=images&amp;cd=&amp;cad=rja&amp;uact=8&amp;ved=0ahUKEwiEwbDqut3RAhXKRiYKHRPgBHQQjRwIBw&amp;url=http://www.eyewitnesstohistory.com/bonusarmy.htm&amp;bvm=bv.145063293,d.eWE&amp;psig=AFQjCNFAzHzphiBm5EX7aOEZJFg8qPnPZA&amp;ust=1485439300262329" TargetMode="External"/><Relationship Id="rId9" Type="http://schemas.openxmlformats.org/officeDocument/2006/relationships/image" Target="../media/image97.jpeg"/><Relationship Id="rId14" Type="http://schemas.openxmlformats.org/officeDocument/2006/relationships/hyperlink" Target="http://www.google.com/url?sa=i&amp;rct=j&amp;q=&amp;esrc=s&amp;source=images&amp;cd=&amp;cad=rja&amp;uact=8&amp;ved=0ahUKEwj-gMPYu93RAhUGziYKHabaCu0QjRwIBw&amp;url=http://mrklaff.com/flashcards20s14.html&amp;bvm=bv.145063293,d.eWE&amp;psig=AFQjCNFAzHzphiBm5EX7aOEZJFg8qPnPZA&amp;ust=14854393002623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rgin+buying+during+the+depression&amp;source=images&amp;cd=&amp;cad=rja&amp;docid=98BL-hchjjokIM&amp;tbnid=yTVptawfmS6UsM:&amp;ved=0CAUQjRw&amp;url=http://quizlet.com/10027961/us-history-1-chapter-11-the-great-depression-begins-flash-cards/&amp;ei=FLQ0UeXqA-700QGa6IGQAw&amp;bvm=bv.43148975,d.dmQ&amp;psig=AFQjCNGgt8LNWh6McL3kjEiDbVjTtT2s7g&amp;ust=1362494604190825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margin+buying+during+the+depression&amp;source=images&amp;cd=&amp;cad=rja&amp;docid=98BL-hchjjokIM&amp;tbnid=yTVptawfmS6UsM:&amp;ved=0CAUQjRw&amp;url=http://seekingalpha.com/article/91315-is-there-a-margin-of-safety-in-financials&amp;ei=JLQ0Ud_JLZLv0QGJq4EY&amp;bvm=bv.43148975,d.dmQ&amp;psig=AFQjCNGgt8LNWh6McL3kjEiDbVjTtT2s7g&amp;ust=1362494604190825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0ahUKEwj8rqqCn87RAhVFPCYKHVxcCf4QjRwIBw&amp;url=https://prezi.com/meh2fpynowy8/herbert-hoover-and-the-great-depression/&amp;psig=AFQjCNFrNA7t6RJMElk0OgI_QznmRNu7Og&amp;ust=148491638931967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slideplayer.com/slide/3879954/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black+tuesday+1929&amp;source=images&amp;cd=&amp;cad=rja&amp;docid=-YxSRzI3ATGZzM&amp;tbnid=Gvn1qKGezR6C0M:&amp;ved=0CAUQjRw&amp;url=http://commonamericanjournal.com/on-this-date-in-1929/&amp;ei=tfY1UZCYH-O10QH23IHIBA&amp;bvm=bv.43148975,d.dmQ&amp;psig=AFQjCNFYyIB8JoPnmzMLfiNh2_Bubxqrxg&amp;ust=136257730585334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black+tuesday+1929&amp;source=images&amp;cd=&amp;cad=rja&amp;docid=LxamtrSGkHqsXM&amp;tbnid=q2lpPqr5YZ8IMM:&amp;ved=0CAUQjRw&amp;url=http://www.gold-eagle.com/editorials_02/lancaster102102.html&amp;ei=HfY1UZHULKHL0wHck4G4Aw&amp;bvm=bv.43148975,d.dmQ&amp;psig=AFQjCNFYyIB8JoPnmzMLfiNh2_Bubxqrxg&amp;ust=136257730585334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url?sa=i&amp;rct=j&amp;q=Great+Depression+1929&amp;source=images&amp;cd=&amp;cad=rja&amp;docid=YvG3IkqklyoJXM&amp;tbnid=3OKoVY9L1n4sgM:&amp;ved=0CAUQjRw&amp;url=http://www.worldfinance.com/home/top-5/the-great-depression&amp;ei=E_c1UeiaJYfA0AHr7YCICg&amp;bvm=bv.43148975,d.dmQ&amp;psig=AFQjCNF22yP4nWA4uHMVeKGT5xXFEyv25A&amp;ust=1362577543319524" TargetMode="External"/><Relationship Id="rId7" Type="http://schemas.openxmlformats.org/officeDocument/2006/relationships/hyperlink" Target="http://www.google.com/url?sa=i&amp;rct=j&amp;q=&amp;esrc=s&amp;source=images&amp;cd=&amp;cad=rja&amp;uact=8&amp;ved=0ahUKEwjHvvy8ud3RAhVINSYKHWqyCtQQjRwIBw&amp;url=http://slideplayer.com/slide/6393075/&amp;psig=AFQjCNEtWjdaVo8L-CQEwi8mJWiCPJkznQ&amp;ust=14854387209356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Great+Depression+1929&amp;source=images&amp;cd=&amp;cad=rja&amp;docid=INTEU7CQry76OM&amp;tbnid=DmQ5UVK_ZqICKM:&amp;ved=0CAUQjRw&amp;url=http://hcchistory136.wikispaces.com/136+Week+10+Great+Depression&amp;ei=Sfc1UajkM6fh0QGvuYD4DQ&amp;bvm=bv.43148975,d.dmQ&amp;psig=AFQjCNF22yP4nWA4uHMVeKGT5xXFEyv25A&amp;ust=1362577543319524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5410200" y="2743201"/>
            <a:ext cx="914400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HOOVER AND THE CRASH</a:t>
            </a:r>
            <a:br>
              <a:rPr lang="en-US" dirty="0" smtClean="0"/>
            </a:br>
            <a:r>
              <a:rPr lang="en-US" dirty="0" smtClean="0"/>
              <a:t>23-1</a:t>
            </a:r>
            <a:endParaRPr lang="en-US" dirty="0"/>
          </a:p>
        </p:txBody>
      </p:sp>
      <p:pic>
        <p:nvPicPr>
          <p:cNvPr id="33794" name="Picture 2" descr="http://www.google.com/url?source=imglanding&amp;ct=img&amp;q=http://msnbcmedia3.msn.com/j/MSNBC/Components/Photo/_new/090121-great-depression-vmed-12p.grid-4x2.jpg&amp;sa=X&amp;ei=ilEpT_bpKMOy0AHvx_nAAg&amp;ved=0CAwQ8wc4ZQ&amp;usg=AFQjCNHe2lsOz-jPbXaHhfznFrtY_PHy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1"/>
            <a:ext cx="2933700" cy="3581400"/>
          </a:xfrm>
          <a:prstGeom prst="rect">
            <a:avLst/>
          </a:prstGeom>
          <a:noFill/>
        </p:spPr>
      </p:pic>
      <p:pic>
        <p:nvPicPr>
          <p:cNvPr id="51202" name="Picture 2" descr="http://www.kennelson.com/newblog/wp-content/uploads/2009/01/image4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8074" y="2590800"/>
            <a:ext cx="3997325" cy="360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TROUBLED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One major cause of the Great Depression was </a:t>
            </a:r>
            <a:r>
              <a:rPr lang="en-US" sz="2000" i="1" dirty="0" smtClean="0">
                <a:solidFill>
                  <a:srgbClr val="7030A0"/>
                </a:solidFill>
              </a:rPr>
              <a:t>overproduction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</a:p>
          <a:p>
            <a:pPr lvl="2"/>
            <a:r>
              <a:rPr lang="en-US" sz="1600" u="sng" dirty="0" smtClean="0">
                <a:solidFill>
                  <a:srgbClr val="00B050"/>
                </a:solidFill>
              </a:rPr>
              <a:t>Overproduction</a:t>
            </a:r>
            <a:r>
              <a:rPr lang="en-US" sz="1600" dirty="0" smtClean="0"/>
              <a:t> is </a:t>
            </a:r>
            <a:r>
              <a:rPr lang="en-US" sz="1600" dirty="0" smtClean="0">
                <a:solidFill>
                  <a:srgbClr val="FF0000"/>
                </a:solidFill>
              </a:rPr>
              <a:t>a situation in which the supply of manufactures goods exceeds the demand.</a:t>
            </a:r>
          </a:p>
          <a:p>
            <a:pPr lvl="1"/>
            <a:r>
              <a:rPr lang="en-US" sz="1600" dirty="0" smtClean="0"/>
              <a:t>Factories were producing more than people could afford to buy</a:t>
            </a:r>
          </a:p>
          <a:p>
            <a:pPr lvl="1"/>
            <a:r>
              <a:rPr lang="en-US" sz="1600" dirty="0" smtClean="0"/>
              <a:t>With prices rising faster than salaries, many Americans cut back on their purchases.</a:t>
            </a:r>
          </a:p>
          <a:p>
            <a:pPr lvl="2"/>
            <a:r>
              <a:rPr lang="en-US" sz="1600" dirty="0" smtClean="0"/>
              <a:t>Housing and automobile manufacture were in decline. </a:t>
            </a:r>
          </a:p>
        </p:txBody>
      </p:sp>
      <p:sp>
        <p:nvSpPr>
          <p:cNvPr id="21506" name="AutoShape 2" descr="data:image/jpeg;base64,/9j/4AAQSkZJRgABAQAAAQABAAD/2wCEAAkGBhQQERQTEhMVFRUUFhoZGBgXFxoZFhgZGBccGhoZHBkaHSYeFxkjHBwaHy8gJCcpLCwsGB4xNTAsNSYrLCkBCQoKBQUFDQUFDSkYEhgpKSkpKSkpKSkpKSkpKSkpKSkpKSkpKSkpKSkpKSkpKSkpKSkpKSkpKSkpKSkpKSkpKf/AABEIAOEA4QMBIgACEQEDEQH/xAAcAAABBQEBAQAAAAAAAAAAAAAAAwQFBgcBAgj/xABFEAACAQIEAgcGBQICCQMFAAABAhEAAwQSITEFQQYTIlFhcZEUMlKBobEHFULB0SPwYuEWJDNTcoKSsvFzs8IlNENjk//EABQBAQAAAAAAAAAAAAAAAAAAAAD/xAAUEQEAAAAAAAAAAAAAAAAAAAAA/9oADAMBAAIRAxEAPwDcaKKKAooooCiiigKKKKAooooCiiigKKKKAooooCiiigKKKKAooooCiiigKKKKAooooCiiigKKK5NB2iuTRNB2iuTRNB2iuTRNB2iuTRNB2iuTRNB2iuTRNB2iuTRNB2iuTRNB2iuTRNB2iuTRNB2iuTRNB2iuTRNB2iiaKAooooE7lyKaPxFQYzD1FJcRvwKjMM2ZZ7yfvQSv5ovxD1FH5qnxD1FRTpVR6Z9JvZGtItvPmOZ+1lhAY0PxHX0oND/NU+Ieoo/NU+Ieoqj8TsKlvrrDl1hWysQZVhOh3DdwMztSuGvqyqQRBEjyIkUFz/NU+Ieoo/NF+IeoqrYTiQtZog5o56A959aUxHS+xaH9S6inxIk+Q3NBZfzRfiHqKPzRfiHqKpD9M+s1tW7jjkxGVPVon5TXDx+82+VfKT9TH2oLx+aL8Q9RR+ap8Q9RWfX8Y53Zj84+1M+Jj/Ur5I17H/eKDTfzRPiHqKPzVPiHqKruC/8As7P/AKKj1SvGGw8zygTy5efnQWX81T4h6ij81T4l9RVQODL3i2YAKAPH3PLxrxgrKpdt6uSWgaKBPqTQXL81T4h6ij81T4h6is+41xRkvGFtkkA5nViTptoCK7hcTeecwjsnKy7A+gig0D81X4h6iufmyfEvqKynH8OvHtMcygSZZhIjumvd/ogbmU9YLagcgTM+JoNU/NU+JfUVz82T4l9RWf8ASrArirQQ3EQAqZJB2nT61R8X0PtLp7UJ8EY/xQbwOKp8S+orv5qnxL6isJ4Zwe3h3DpfvMwjRVRA3+HUmRVuscSVkzBANCdSSfLSKDR/zVPiX1FdHFU+JfUVjPHscLwVXCiNQVGoPzOoqN6OXWTG2lYadrXkZRtR4UG/Wsep0DL6inamqP7SFcnvvJHp/lVyw7yKBeiuUUEHxg6GqFxLGNbLMHdQNTDGAI10mr5xnY1mPSywDbusSwhRqGPhymKCtYnp5jMxytcCzoCNY84NRGM6S4i4+d1zNAALKGiJiM403pH2tPdHaI5scpPnqATTnH4S9agPbKEiRJJEfLegtvRXjVy+LqXYORLfLUEjw037qS4h0gbCM8hXtqdhIfVAx7WsDWIAFPuB8HazYN+AVu4e2QR+o25D7x3jeqFxvpWl4yEcC7qJiR2er9cyk+RoLXhPxLwsFmsOANzIbw5mndn8ScAxBysp2BNsT6isuxt4qIYgjkCo/ivfCMZb61Tft5rYmRbUBjoYgnxoNiwnSmxiWCWXLudcuUzA33HKnwWqT0KxeF9uRbOHKtF052u5iP6TnQAQdNKtVrFGARBkCgeonaHOpJ+EC/be05IDBdRv2STz+VeOGONJifOp+yNflQNnw2SwiDZFy+MBCKbYUZFO+qwOcag/tUlj9E9f+01E27wA8AJoEzeCO5hm290T+gfOm/5soZWygkHTMf7ikeLXiWL21drUqSUy7MIEBiMx7hSXB8Cl7D3bsvKu2WRsFGzCNNZ9aBU8UJ7QgaCkhxBiwkyJEj/zUVmIUMxCg6bj0ImvD49F3cfT+aCRvv2iCT2SQO708qhOLYlUYBpAPPcDXu3A+1SGMeXJHOD4GRzqB47iIykoPmSR8tR9aCVx/EALRM6yI+tVq9jJ8G+h/iluk1w2lR7Z95hIIlTAO45VEXOMONmjSYAA+YgajxFAt7Q8xlM9wBNTYv3uoBUNmJ1Ea+eu2lVkcVuHQu3/AFH+albmIz4ZFBlg0kHu118aDmNxJkT3R869cKxX9a2SfdY/UEU0xeJgwROnoe8UhgZa6oB1J0oNWwV0u6A/71J88rCtA4e8qD4VmuCuQ6f+sp89HIrReGHsx3aehigkaKJrlBCcZ2NZl0zlcPfbkEmPKK03jOxrI+lt66RiECl1JRQsGO0q7kHRSSdaDMMajX2hEgRPrzJq48LxBvYC0l2S9q4yyTrkIJUTziPtVl4H0Tw+QMbYVny5gS2kbga6CfsaR6U9Vh7aWLMK14qtsqs5GLkMxMzooAg/ETyoLJhnCcNw6uYb2ZhHMk3F0A8qwO8mlnnkzA/K4TqNxvW7mxcOEsqB1xWwVcoQrkM6SUJ0E89RpzqmXeIohZ2MrcUKqPbQXEW2VVycmhzBYDHeCaCpvZV3BazeuASIVH38dqm34ZbtRkwrXCACSEIAJ5S53nwp/wDinj7d3C4S9hXUzmt3jbbSTbRgjRudDvTXotxu2cLasG5/U7tSZ6243d3FfkaCW6L4Atj7T+zlHdXBllgE22XQA6gyJNXcdBr9u2O2jERoJkDnBI18tKr3AuItgwl24+dk3DHfN70d3h8q0bo/0qs44Hqicy7qwhoPPxHKRQQl7oshU/1iIGrEA7T40WDcXCuEudYwBCONCRm011219KOIcNdLrqbhFq45YAaGDqUnumflU1w6NtNooGmLunq7YYnNlIPnkMn1qr4jGls4LlUsgM5C55nYFTuNiRzkcqtfFXBPKIb1ymqzxLCizbN5XIN6FZIBByqcra7cweR07qBWzxa3bIfEkkvbWHGiK7AwSn6c2ozcoik+ABbDst0uBeLZjqILDskg8gP+6vXAAlxbRuDMOrUgEjIDLdoiNTp8vPWnvH+M4Zk0xNrOvu9tSQNiDrr3/IUENxPidjAXOqu4cu/vLcyIQ6k9khiZ8PCKhMd0htPJtYdkJ3krlM76cj5aUp0g41bawtrOtxgVyGQxT4gCNhGkbVCWrvYHlQWPhnV3QxuXxZyBPejXQjmQDtUT0mbD9fYRL4ugzmIaMvdt31U7uKz3WRkZwrEABmAktpJBGmvPSpnjPR+zg72HYNbZ4lkR84DTEHMzSRPgNBQOekl9eotsQMpuFQJOkKTuPA1VXxKsIDKus6TM9+p0qwdN7jJZS0xi4WLxv2WGUGTzkVXcTgkhIUTmE+XOgLFtj+pfQEmtCwmEs2+Ee0Xbau65gCTGucry0HyHKqLcwFvK0IoMEg/Krjd4bn4EpLkZMzBeROeP3oKdxTpBLkdWqxpCswH2k0vwXGH2qwCglnWDLEidOZpe1wy1cUlriIxYzmViTtHug6U54ThV66y+YZg9sBYMkfEDEAfWg0izh1DJAAHWqB/0PFXvhT6f3zAP71RbD5upj/frP/8AO5/Iq68Lb7D9x+1BMzRXmaKCH4zsaynjvHEt3ryONIQMPjUqGI8NY18K1bjOxrGuPWJxt8hBelFDWw6qwGRY96IB20oGuL4w1wddY61M7MAgbsjIBsI05mmeNv3kR3u3WOZdGyCVYMASCADIOoPOrb0GxwXEPaxSWEtLYLWgpzIJIa4uZplwCZ+dQzdMrYN7sX7i5pS2w7JXKDHujKM0kb+RoKXxPjbXrmU3LjJbtZFzEgEhJZiomNeep2PhXbmHtWbCXkNu5cZynVt2liGIeQqkiI/uQHRwlq82Jv5XGVySjDQdaQIJUgys/OKS6a3grpaVSgtqAAdR+oaHnyGnd4UEHca64KyFTNnyL2UDERIUaAxpNaz+GHQDD3MKWuyuKYmJ2VP0wOebcnf9816I2utxllHGZM2ZhtKoJieUxHzrTOk98Ihe3mTUACe1rqdRH9igYdL7L4W51V0CRBBjQqdiJ32qC4d0huWriXbJIdSCI7hvI5gjQ+dRnFOlN/Hrbw5Bu3EYi2//AOQqR7jH9UESDvvrUpwjo9iMM6m7adQwgErvp9B50G58OxiY/D22uJlZlnKd1MfpPP8Aio72PqnKkbRB7x3066POt7DJ2SrLoCBoGXSR4eHmKheKY3EC92rdyQsKY7BEyWI38KB5cUF0/wCLXyinuL4NbujtqYUzAYwflzqAwHHle8tp1yvup5GBJ8tNfGrBf4mFkAGeXy2oM66f3xbNqzaYKrgzlMKFSdNOUtt4VXbVhJMswgQALeYEhR2iQ3M8q701u9ViFnXLhxOhBk3SNj5004ZxG88mzda2uQMWLMASBBAA0JOU/IUEgr2VJzo1yFmCmQSmk9otM6eWu9XjonjrFzCs9yyWNslQFUmQFDCSPdOsa91V271uJNtL6sSVjPAXJJElmmCZAJEaZvVzhMQlnh+JtsWzs7Nb00JFsbED3TB1IHMRQRPGulWKh7b21sqwkLYUZgNgJPPvbU6cqpF3AFmkWrizzzTy3k89z86sVy4S0mICgADkIBj1Jot6mglPw+JbFpbxYN0XEKIzE5lKAuFOsEb+MxWpN0dsfB6Mf5rNejDf67hI/wB43/tvWtigjE4HZH6dZPM9/nXDw+2DsYP+Jo+9L28UGmA3PXKcpgnZtj8qZXr7SIIM/QUCp4SmnZ5Dm3d4GvV/g9tbbNEGDEE+fOlQxjUxtXrGXP6TeX7Ggi+EWZdjroV5/wBzVp4eYI+f0M//ACqtcCb3vNfvVkw2hHn9x/lQTE0UnmooI7jOxrEeliImON04hEIy5kKsSRkUa5VYEEd47627jOxrGemPArtzEG5btqQQozEEzA1kAHy1HIUDPotwjD3eIqbb57KZ77DK8KEBYKxZRP7gVbumFn8xwIv4Zf6qMvZB11ysFJ0BlWVhyqC6EYhL1y/aNpbd44W+udFy/oj/ADqZ6FdvD4u3JYdRbOxGqq1vnzyhNu4UGWY7j14k5wqNm1EKrBhpJ05+mtPeDdGMVxl/6KLFoZXuOxCg5mMZtSxMzAnv0mvHGsbaIaEF3MwAJVw8wTmLQCSPLWa0W3jm4bgMDhcN/Tv37XXucoJA7JbfTMZiT8Ec6CiN0NxPCcVZa8EClozK0rlbskyQPiGm9XXiWFW5ZlhJEjcjfQjT51P4m4OM8IZmy9cs5gCOzctmQY/TmABg8mqHTRirao418CaDNOCRhL1+6BN22SLQgkgsIDZRvAJ30mNqnuFdN8feR7RtC8F7RLrF1V3OULAIEbQTqBUD0m4ULWKuEKCi5TEwTJgkDnp4iKa9H+Hti7jIt1bQ6osAbjquYH3YOYsdzA5DcUH0D+HHHkxmBtMmjLKuvNWBO/mCCKgemvTy3h8SEDibT9oA99pswPzZfmPCsRtcYvWszJfYEmDlJBYcj5U2vYpykvBDtm1jMTzM7xr5H5UGnX+mGFF/rUSbp2AmNRHunQGK8Y/8QrgUnqH3gdnSYOn71nmFvdbp1UkDdZ1AGs6HlzqQ4XYt3LqrbRu0wCgEMxMxE6R9aCbxOJGPuJcv/wBKbRk6HRGuAQsasSdvCpIYlsO+W3ltrYcqCxLByFAKGWKgEZjEA6CDVowX4bXbwDX8tuEVFX3mUAk9rlOvI044t+Grk3nS4DnuG4FiCCQZGbUd2vnQQ97po9tU6y3ZVgGZpUTlYSuQBwbhI0kAg+EGIPpR0j60W1RcqSHg8m6m7nA1JyEwde+ppg9q8zXLbC7btolomJUqFBLKdGRoJgEnURBFQ93Fvi7dxcSIKFAgntAscpYjQRlY67RJiaCFFvLlkyTbU/8AUoP2IpQPB3jeoTiXEiGGUmBbVJ2kooXvMe7t5UyfFFtSTNBeujuOAxmFgiQ7Hf8A/Ww3+dabc4pnPVpcRifeKHVVETHeTMCPE8qw3o1xMWsVauMpcKT2ZAJJBUAE+JFajf4uuGYJlLX7na6u3DN5ZjoqKBGY7wxAoLpbXsAAQBptoO4VE4riKWCQ+mhMRqdOVMsJxvFLmBsoOrIBBxBz6id8mU6VL8I4pY4jaBgjwdYI8e5h/iU+lAjgeNpfUMkxtqIOn7U4xJD2zvoDUfieE+yOSmmaPL+/GkruOb3ZjMDy8J/agccAWWJn9SiPnVqUR6j7x+9VLo4GkEERnEiP8VW9hofL7a/tQPM1FJzXaBtxnY1VMRh+sSDAIMqQdd9QRG3iKtfGdjWa8Tx9xMRlRbjKSubsyvLb5b+NBK9GuHJZu2WbJnBIYiJHWSGAO4GtIdF8IcNax4uznsFrZJ5oe0p8QYJnxryeJpmK3RBB0YzsBObMNRoO/QmpLpFirmOwjWrbpbZoDMwLBgu6mNR3GR36UGJXukmIX3mzqQQM6g6HcBtxy58q0/pjZf2vDm3ctqFwVtgrsVgKHJYEiCIlSJk/IERd/wDD57aQtyNO0hGayTHKJy/MCpbpzguswuAvsO11XUsyHQMAMgkaZSQ30HfQevw2v5Bj7emTL1i6gz70nvG4AB5L416wVoXSwEHL2Wg7czXnopwoW7OLxCiM9tLQOsEK0ETzIKkeUV46JXjZxGKRjIcLcQncBpUj5ED1oKR+Jl9rT21VSuhltIYHYf4hvVIw/EADLpm1n3mXy1HIHXSPOrD+JNwNizlLNCgEkmBvAHcI1+dVqzjWWByHIEifMjWgcoyXLo6xSlvSerMwO+WJnv3qTRrZw7tblbq3eyptqc1o7APkPaXxOwr3hONYJgFvYdl72Vs0/VTVk4NZwJZWw+IYEfoZmVY8Q4j0agqL3HdYi5p7wdpncDKAq5AO7Xcd1bZ+HPQy1YRMTkHWsgVJjswO20gbkyJ1MA99VlOiDEs6XVuTtmRYH/Mm/pV26XXWwXCitvR+rSysciwlyPSgS41+Ia2rgt4fJfJQsWzQoInsgLrOnPvFK8I/Ea1cdLd4Cy1xUZTM22zrmAJOqmPOs9tdQFV3t3EuplRiRlMxCuRsyt7p8cp/VNRN7K1xbb3R2Q+pkZQFCqu/KQRQbZ0m6PLirRHutBysACUPzGqk71gHHcTewt/Jc0uWmgkKJAB2nQMpGvcZrX/ws6Ttibb4d2LnDwM5/VbOgk/EpGnh5VDfjH0bBVMQo7SkI0blT7pjnBkfMfIMZt3VdtTEknWf25k99e7RRR2y2YgiBlAU7anU6bxFJ4q1EhRp36GfnyptngGdzHP70Fw6E8BD3bl3EMCmFklQ0lmUEwBPu6TPPSjB9MCWuXTaLXy2ZmEDKq6BRrtrry0HIUz4FZsvh8QWtk3hPVv1q21UZTAMsM2o2APdUQ13MJLAOp0YAD1ZRqdN9aDSR0xN63dPZW5fChQsxB7AJnY5ZNSdrGM7W1whUDDkf1j7oKiCix72YaHlBNZenEVABNvO5IyyTsJEERrI+5+c5wvF3gOrW+6ZRogXKoHcJBnzoN19oXF4VXAglZg6lTMFfHK4I+VVmxeBmRBAMz4aU46AYknBMHJaLl0SdzIVp9WNU7pB0ja3du2hAOZlHJt9O+gufRvEQNYjrCT4AP8AerdbxiNoCTII2PMeVYn0N4297F2EZmGZ4iZB0O9blgMCBFAlL/DXaluoooIrjOxqrnhecZssz3ecVaOM7Go3BsRZHz32940FaxXCLZ95QTqNRrB39abrwxVcOjMpBB94wSCTrO+p+3dV09jW4DIGg+tRmL4BOtsweQb+eVBDrjriAwVLciQV1y88u8tr86X6L5GwtzCYwLkcloB0BLEwnPSARzppiLL2mhwQfH9u+k2uz/f80EhjeIYWxYTB4V+sLlmgNnI3Ylo93aIMVTOHXCnEMpYtntNmbuOjBQvcApirDaYoSU7JO5AAJ8++vOG4dYV+se3muT7+YzPrrQUTp1w5Vl2tuczySCBsIVYgmImqlb4U93/ZYYjxYkf9xAr6CLpcQ28tuP0wCunzU+POmF/oapgoEBmWAHvfMmAPICgwXHcExFjV7TKPiAzL/wBSyPrXvhdoXZQs2ZgSNyNJ7jW5Nwx7R7IgcwRI9dqgOJ9FrFwljZFtvjtHI098Dsn0oK1w/D+zD/V7jgtGYiQQDvJ5EVqH4qXiMBYuIdr1syCeacyORrOcdwu5hgXW51oO8oVeD3xKt56Vpln/AOo8DGUw629D3PZ0+o+9BnNrH3sQr2lTPm3UCYHgDy+ceFQXG7asqkNbzsoIbNEhvenXRgVG8b6bU+OO6vK1olbjAK3dJImZ5A6/IUw4bw5Wu5ANCW3UkMV0ZBJB1BMeMa86CT6JdIHwmLRxcS2hZFu2kByuohddImCdZ51sfTXAC9hrtvfNbYDvLDVfqBWONwWyssFBlZ3mJWRE7GI7jI51tfELv9FT4CfTWg+XsaG36ojxOZv8qROEeNPQcqtXEsP1YlomdlkaT41wYy0VUNcAB26xdB/za/cUELbwtomSyyP0upAJ8Sh/il7XB1djBAEzlWCB4TOaKkx0XW72lXMPjtPmHp2vuKtfAQiW+qxQ65eTMn9RR3ZtdPIg0FKw/AyrkkqZDAA6Edns+8BrMbVMrh7lxVzKZJCsSuYSdnlQTqN45g94qePRyy7E2cS6KP0souDfkdCPKTTrFcGs2hm69JjnE+qkRz5UFu4ThFwOCW2SJCkuQZlmOZ4PONvkKxbimOuM7XICsxZjIObViYM+lWUcXQkr1rZdoMlT6zpTwWAwkBHB23H8j6UEB+HJBx+HJGpuiO73WmRX0nhBoKxPozwW2uNsOEZSHnQjLMHlpHyrbsLsKBeKK7RQQXGdjUfw24OrCmIOb7mpDjOxqHwjwg1A3+5oPPElu+0Ydrcm2CwuQdIYQJ11jepfcVGOxDDu505s3td/L/OgLlnOuVxm058vnUJjOA5ZKbdx/mrKhBPjXCu398qCi3Tk0IM03OLg7VdcZwtbg2Env8PtVXx/BHQyuo7uf+dA1GJnzpzZ4gyazUcTlPORyr2z6T9qCat8dJPa1Hdyrty9h355Se7X6VA+0a7UqoPKgeXOHsQSq5lHMEA+m/0qS6GY0WbrWiQBcMgHTtRqI8R9qirOIgzMU7tXrDa3JzDXNMERz8KCD6d9FPZbz3FQNYviAY1tsdx4d/oapNtGFo6azmB8zr963ThvHrOJVrT5XGx/UpHKSNA3hM1EYv8AC/DO2a27opMlYzL5A5hAoKNgeFe1Ym0tra4R1gj3dMztPwwxM/FPeK0XpXixatnyJ9KksJwbD4TO9u2qFtyO4ch8InWBzrKfxE6YZnK2oYDeZgeGnj9qCudIcJ1h21gT4TrtyqsNgTDod01853qX4fx8z/Vbf4QI/wAqbY2WeQYD6A/XWPKgiMChDaMVbkVOUz51bOENikYg3Qx+F+19e+oDBhbbQ+4bv3+dWFnBuSNdRqPHegsttmE9ZamdmUju+dermKsHs3blsf4bsfZx9RS2BJ3mfCo7pTwdbydaR2kBEd6/yN/Wg6nCsO4DJlAnkWUGOQDSD8qkMRgTly22yCIIZZEREArMelUqzbTD28+UqrGAc25BnbmMpqS4Jx6/cBZLmcK0EMBtGg8ooLf0RwTJeTMZ7YiHkAR3cvnWwYXYVkvAcdmvWC9tVLuAMpnWCee2gNa1hdhQOKKKKCC4zsahsNGQad/3NTPGdjVft38qjnv96BY3edeTdMiZpI3+deC1BIWcXlPePtT+3eBEgyPqPOq4tw5tB6U/t9mCTlJ2E9o/KaCWLg0netgjUaU0u41VGYmDzAE7eUwa9JjFdZUgg0DDi3AldSV3/v1qrXsAbUypgc6vyNMiozG4YEEd/hQU17yga6V6Fwx2VY/QfX9hT7E8ByANb0PM7mQOfOaZPfYSCCcsSeQnagT6xjuQvgBJ9T/FeOpU+8M3/Ec330HpXsW51MefOk7mm38mgkcHxbqhoJHdOlSdjpWY5r5GR6VWxegbH5g/xSXXjyoLJj8V7SuVsSyg8lCqf5NQVz8NrR1F1jPKJn9xSNxyRoJ8T/elK4Xit2z7rmPhPu0DfFfhcsSq6+Yn/P0qCxXQ5rMwDA5bVoGG6VTAZIPeNJqR6u3fAJaT3J7w8zuPpQYxi+jDHXc+MEVGtwu/h+0mbT4dR6f5VtmK4CG9yPnv6jT71A8Y4R1CtcYNA3yrJ+nKgpPB+mF0EK6h+ZI0b+KsD8et3VKSQx0ynfx/eojEYR8V7ljq1OvWv2SfLv8ArS44Z1GVuzd0OYPKkCN1yme+gXv4uzb4daVmUNct9nmZkRtqNt6r/BcQuHS5FwEkgyFOkTsT729HEFKurWlQWn2CtmIHPU7+leL+PS3KoCGPNu0dtwP00Fw6M4m63EMLaZYFt8zEjcZSNDsd9/Gt5wuwrAvw94y17F2UuakMCGGk8tR8633C7CgcUUUUEJxddDVfsYXMNWjfQak/KrZjcPmFQN/hjciRQR9xVXkSfE/sNa8W2J91QPkY186dnhj9/wBBXTw64RGYxQNi7LzA8oH03psSf/FPvydq6OENQMDcWIM/uKQNpllkMd5Hunz5A1Kng7TPOgcHbx1oEMHxcE5XGV+QPP8A4Tz8qWvvXh+AZhBE0sOFP3mgaEyKbXsIAxYbsAD3aTHz1qT/AChqPylu+gquLwJHuiG8PdPzjSoq7iHt+9E+VX08FNJXOjYbQqD8qCg9cTuZ86WsgNsP7/irn/oin+7H1rv+iSfAPrQU04cSO0T3kbep3+VcOGMnLrHrV1HRZfhH1o/0XX4RQUPXmSDO21PsNca2MwOXxmBVtPRVDrkE/OuHomhMlBI230+tBD4XpM4ADgMO+I+fKamsPxK1diCCe5hBrv8Aoyvwj61xui6n9P3/AJoGfGvZU/2hIc7InadvJBJ/aoNeBM8ubRtrsoJl/wDmUaDyFWrB9GhZJNtQpO5A1PmTJNOTwxzufoKDKeL9FALbEZs2v+zH7En6RVPTgzyTG287+hr6Au8Az+8AfMU3boZabRrSnzmfWZoMw/DzsY6wmWJfcjXUd+8aV9FYbaqtwrobYturraAZTKnWQfCTVttJAoFKKIooOMs0kcOKXooG3swo9mFOIoigb+zCj2YU4iiKBv7MKPZhTiKIoG/swo9mFOIoigb+zCj2YU4iiKBv7MKPZhTiKIoG/swo9mFOIoigb+zCj2YU4iiKBv7MKPZhTiKIoG/swo9mFOIoigb+zCj2YU4iiKBv7MK77MKXiiKBNbUUoBXaKAooooCiiigKKKKAooooCiiigKKKKAooooCiiigKKKKAooooCiiigKKKKAooooCiiigKKKKAooooCiiigKKKKAooooCiiigKKKKAooooCiiigKKKKAooooCiiigKKKKAooooCiiigKKKKAooooP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QERQTEhMVFRUUFhoZGBgXFxoZFhgZGBccGhoZHBkaHSYeFxkjHBwaHy8gJCcpLCwsGB4xNTAsNSYrLCkBCQoKBQUFDQUFDSkYEhgpKSkpKSkpKSkpKSkpKSkpKSkpKSkpKSkpKSkpKSkpKSkpKSkpKSkpKSkpKSkpKSkpKf/AABEIAOEA4QMBIgACEQEDEQH/xAAcAAABBQEBAQAAAAAAAAAAAAAAAwQFBgcBAgj/xABFEAACAQIEAgcGBQICCQMFAAABAhEAAwQSITEFQQYTIlFhcZEUMlKBobEHFULB0SPwYuEWJDNTcoKSsvFzs8IlNENjk//EABQBAQAAAAAAAAAAAAAAAAAAAAD/xAAUEQEAAAAAAAAAAAAAAAAAAAAA/9oADAMBAAIRAxEAPwDcaKKKAooooCiiigKKKKAooooCiiigKKKKAooooCiiigKKKKAooooCiiigKKKKAooooCiiigKKK5NB2iuTRNB2iuTRNB2iuTRNB2iuTRNB2iuTRNB2iuTRNB2iuTRNB2iuTRNB2iuTRNB2iuTRNB2iuTRNB2iuTRNB2iiaKAooooE7lyKaPxFQYzD1FJcRvwKjMM2ZZ7yfvQSv5ovxD1FH5qnxD1FRTpVR6Z9JvZGtItvPmOZ+1lhAY0PxHX0oND/NU+Ieoo/NU+Ieoqj8TsKlvrrDl1hWysQZVhOh3DdwMztSuGvqyqQRBEjyIkUFz/NU+Ieoo/NF+IeoqrYTiQtZog5o56A959aUxHS+xaH9S6inxIk+Q3NBZfzRfiHqKPzRfiHqKpD9M+s1tW7jjkxGVPVon5TXDx+82+VfKT9TH2oLx+aL8Q9RR+ap8Q9RWfX8Y53Zj84+1M+Jj/Ur5I17H/eKDTfzRPiHqKPzVPiHqKruC/8As7P/AKKj1SvGGw8zygTy5efnQWX81T4h6ij81T4l9RVQODL3i2YAKAPH3PLxrxgrKpdt6uSWgaKBPqTQXL81T4h6ij81T4h6is+41xRkvGFtkkA5nViTptoCK7hcTeecwjsnKy7A+gig0D81X4h6iufmyfEvqKynH8OvHtMcygSZZhIjumvd/ogbmU9YLagcgTM+JoNU/NU+JfUVz82T4l9RWf8ASrArirQQ3EQAqZJB2nT61R8X0PtLp7UJ8EY/xQbwOKp8S+orv5qnxL6isJ4Zwe3h3DpfvMwjRVRA3+HUmRVuscSVkzBANCdSSfLSKDR/zVPiX1FdHFU+JfUVjPHscLwVXCiNQVGoPzOoqN6OXWTG2lYadrXkZRtR4UG/Wsep0DL6inamqP7SFcnvvJHp/lVyw7yKBeiuUUEHxg6GqFxLGNbLMHdQNTDGAI10mr5xnY1mPSywDbusSwhRqGPhymKCtYnp5jMxytcCzoCNY84NRGM6S4i4+d1zNAALKGiJiM403pH2tPdHaI5scpPnqATTnH4S9agPbKEiRJJEfLegtvRXjVy+LqXYORLfLUEjw037qS4h0gbCM8hXtqdhIfVAx7WsDWIAFPuB8HazYN+AVu4e2QR+o25D7x3jeqFxvpWl4yEcC7qJiR2er9cyk+RoLXhPxLwsFmsOANzIbw5mndn8ScAxBysp2BNsT6isuxt4qIYgjkCo/ivfCMZb61Tft5rYmRbUBjoYgnxoNiwnSmxiWCWXLudcuUzA33HKnwWqT0KxeF9uRbOHKtF052u5iP6TnQAQdNKtVrFGARBkCgeonaHOpJ+EC/be05IDBdRv2STz+VeOGONJifOp+yNflQNnw2SwiDZFy+MBCKbYUZFO+qwOcag/tUlj9E9f+01E27wA8AJoEzeCO5hm290T+gfOm/5soZWygkHTMf7ikeLXiWL21drUqSUy7MIEBiMx7hSXB8Cl7D3bsvKu2WRsFGzCNNZ9aBU8UJ7QgaCkhxBiwkyJEj/zUVmIUMxCg6bj0ImvD49F3cfT+aCRvv2iCT2SQO708qhOLYlUYBpAPPcDXu3A+1SGMeXJHOD4GRzqB47iIykoPmSR8tR9aCVx/EALRM6yI+tVq9jJ8G+h/iluk1w2lR7Z95hIIlTAO45VEXOMONmjSYAA+YgajxFAt7Q8xlM9wBNTYv3uoBUNmJ1Ea+eu2lVkcVuHQu3/AFH+albmIz4ZFBlg0kHu118aDmNxJkT3R869cKxX9a2SfdY/UEU0xeJgwROnoe8UhgZa6oB1J0oNWwV0u6A/71J88rCtA4e8qD4VmuCuQ6f+sp89HIrReGHsx3aehigkaKJrlBCcZ2NZl0zlcPfbkEmPKK03jOxrI+lt66RiECl1JRQsGO0q7kHRSSdaDMMajX2hEgRPrzJq48LxBvYC0l2S9q4yyTrkIJUTziPtVl4H0Tw+QMbYVny5gS2kbga6CfsaR6U9Vh7aWLMK14qtsqs5GLkMxMzooAg/ETyoLJhnCcNw6uYb2ZhHMk3F0A8qwO8mlnnkzA/K4TqNxvW7mxcOEsqB1xWwVcoQrkM6SUJ0E89RpzqmXeIohZ2MrcUKqPbQXEW2VVycmhzBYDHeCaCpvZV3BazeuASIVH38dqm34ZbtRkwrXCACSEIAJ5S53nwp/wDinj7d3C4S9hXUzmt3jbbSTbRgjRudDvTXotxu2cLasG5/U7tSZ6243d3FfkaCW6L4Atj7T+zlHdXBllgE22XQA6gyJNXcdBr9u2O2jERoJkDnBI18tKr3AuItgwl24+dk3DHfN70d3h8q0bo/0qs44Hqicy7qwhoPPxHKRQQl7oshU/1iIGrEA7T40WDcXCuEudYwBCONCRm011219KOIcNdLrqbhFq45YAaGDqUnumflU1w6NtNooGmLunq7YYnNlIPnkMn1qr4jGls4LlUsgM5C55nYFTuNiRzkcqtfFXBPKIb1ymqzxLCizbN5XIN6FZIBByqcra7cweR07qBWzxa3bIfEkkvbWHGiK7AwSn6c2ozcoik+ABbDst0uBeLZjqILDskg8gP+6vXAAlxbRuDMOrUgEjIDLdoiNTp8vPWnvH+M4Zk0xNrOvu9tSQNiDrr3/IUENxPidjAXOqu4cu/vLcyIQ6k9khiZ8PCKhMd0htPJtYdkJ3krlM76cj5aUp0g41bawtrOtxgVyGQxT4gCNhGkbVCWrvYHlQWPhnV3QxuXxZyBPejXQjmQDtUT0mbD9fYRL4ugzmIaMvdt31U7uKz3WRkZwrEABmAktpJBGmvPSpnjPR+zg72HYNbZ4lkR84DTEHMzSRPgNBQOekl9eotsQMpuFQJOkKTuPA1VXxKsIDKus6TM9+p0qwdN7jJZS0xi4WLxv2WGUGTzkVXcTgkhIUTmE+XOgLFtj+pfQEmtCwmEs2+Ee0Xbau65gCTGucry0HyHKqLcwFvK0IoMEg/Krjd4bn4EpLkZMzBeROeP3oKdxTpBLkdWqxpCswH2k0vwXGH2qwCglnWDLEidOZpe1wy1cUlriIxYzmViTtHug6U54ThV66y+YZg9sBYMkfEDEAfWg0izh1DJAAHWqB/0PFXvhT6f3zAP71RbD5upj/frP/8AO5/Iq68Lb7D9x+1BMzRXmaKCH4zsaynjvHEt3ryONIQMPjUqGI8NY18K1bjOxrGuPWJxt8hBelFDWw6qwGRY96IB20oGuL4w1wddY61M7MAgbsjIBsI05mmeNv3kR3u3WOZdGyCVYMASCADIOoPOrb0GxwXEPaxSWEtLYLWgpzIJIa4uZplwCZ+dQzdMrYN7sX7i5pS2w7JXKDHujKM0kb+RoKXxPjbXrmU3LjJbtZFzEgEhJZiomNeep2PhXbmHtWbCXkNu5cZynVt2liGIeQqkiI/uQHRwlq82Jv5XGVySjDQdaQIJUgys/OKS6a3grpaVSgtqAAdR+oaHnyGnd4UEHca64KyFTNnyL2UDERIUaAxpNaz+GHQDD3MKWuyuKYmJ2VP0wOebcnf9816I2utxllHGZM2ZhtKoJieUxHzrTOk98Ihe3mTUACe1rqdRH9igYdL7L4W51V0CRBBjQqdiJ32qC4d0huWriXbJIdSCI7hvI5gjQ+dRnFOlN/Hrbw5Bu3EYi2//AOQqR7jH9UESDvvrUpwjo9iMM6m7adQwgErvp9B50G58OxiY/D22uJlZlnKd1MfpPP8Aio72PqnKkbRB7x3066POt7DJ2SrLoCBoGXSR4eHmKheKY3EC92rdyQsKY7BEyWI38KB5cUF0/wCLXyinuL4NbujtqYUzAYwflzqAwHHle8tp1yvup5GBJ8tNfGrBf4mFkAGeXy2oM66f3xbNqzaYKrgzlMKFSdNOUtt4VXbVhJMswgQALeYEhR2iQ3M8q701u9ViFnXLhxOhBk3SNj5004ZxG88mzda2uQMWLMASBBAA0JOU/IUEgr2VJzo1yFmCmQSmk9otM6eWu9XjonjrFzCs9yyWNslQFUmQFDCSPdOsa91V271uJNtL6sSVjPAXJJElmmCZAJEaZvVzhMQlnh+JtsWzs7Nb00JFsbED3TB1IHMRQRPGulWKh7b21sqwkLYUZgNgJPPvbU6cqpF3AFmkWrizzzTy3k89z86sVy4S0mICgADkIBj1Jot6mglPw+JbFpbxYN0XEKIzE5lKAuFOsEb+MxWpN0dsfB6Mf5rNejDf67hI/wB43/tvWtigjE4HZH6dZPM9/nXDw+2DsYP+Jo+9L28UGmA3PXKcpgnZtj8qZXr7SIIM/QUCp4SmnZ5Dm3d4GvV/g9tbbNEGDEE+fOlQxjUxtXrGXP6TeX7Ggi+EWZdjroV5/wBzVp4eYI+f0M//ACqtcCb3vNfvVkw2hHn9x/lQTE0UnmooI7jOxrEeliImON04hEIy5kKsSRkUa5VYEEd47627jOxrGemPArtzEG5btqQQozEEzA1kAHy1HIUDPotwjD3eIqbb57KZ77DK8KEBYKxZRP7gVbumFn8xwIv4Zf6qMvZB11ysFJ0BlWVhyqC6EYhL1y/aNpbd44W+udFy/oj/ADqZ6FdvD4u3JYdRbOxGqq1vnzyhNu4UGWY7j14k5wqNm1EKrBhpJ05+mtPeDdGMVxl/6KLFoZXuOxCg5mMZtSxMzAnv0mvHGsbaIaEF3MwAJVw8wTmLQCSPLWa0W3jm4bgMDhcN/Tv37XXucoJA7JbfTMZiT8Ec6CiN0NxPCcVZa8EClozK0rlbskyQPiGm9XXiWFW5ZlhJEjcjfQjT51P4m4OM8IZmy9cs5gCOzctmQY/TmABg8mqHTRirao418CaDNOCRhL1+6BN22SLQgkgsIDZRvAJ30mNqnuFdN8feR7RtC8F7RLrF1V3OULAIEbQTqBUD0m4ULWKuEKCi5TEwTJgkDnp4iKa9H+Hti7jIt1bQ6osAbjquYH3YOYsdzA5DcUH0D+HHHkxmBtMmjLKuvNWBO/mCCKgemvTy3h8SEDibT9oA99pswPzZfmPCsRtcYvWszJfYEmDlJBYcj5U2vYpykvBDtm1jMTzM7xr5H5UGnX+mGFF/rUSbp2AmNRHunQGK8Y/8QrgUnqH3gdnSYOn71nmFvdbp1UkDdZ1AGs6HlzqQ4XYt3LqrbRu0wCgEMxMxE6R9aCbxOJGPuJcv/wBKbRk6HRGuAQsasSdvCpIYlsO+W3ltrYcqCxLByFAKGWKgEZjEA6CDVowX4bXbwDX8tuEVFX3mUAk9rlOvI044t+Grk3nS4DnuG4FiCCQZGbUd2vnQQ97po9tU6y3ZVgGZpUTlYSuQBwbhI0kAg+EGIPpR0j60W1RcqSHg8m6m7nA1JyEwde+ppg9q8zXLbC7btolomJUqFBLKdGRoJgEnURBFQ93Fvi7dxcSIKFAgntAscpYjQRlY67RJiaCFFvLlkyTbU/8AUoP2IpQPB3jeoTiXEiGGUmBbVJ2kooXvMe7t5UyfFFtSTNBeujuOAxmFgiQ7Hf8A/Ww3+dabc4pnPVpcRifeKHVVETHeTMCPE8qw3o1xMWsVauMpcKT2ZAJJBUAE+JFajf4uuGYJlLX7na6u3DN5ZjoqKBGY7wxAoLpbXsAAQBptoO4VE4riKWCQ+mhMRqdOVMsJxvFLmBsoOrIBBxBz6id8mU6VL8I4pY4jaBgjwdYI8e5h/iU+lAjgeNpfUMkxtqIOn7U4xJD2zvoDUfieE+yOSmmaPL+/GkruOb3ZjMDy8J/agccAWWJn9SiPnVqUR6j7x+9VLo4GkEERnEiP8VW9hofL7a/tQPM1FJzXaBtxnY1VMRh+sSDAIMqQdd9QRG3iKtfGdjWa8Tx9xMRlRbjKSubsyvLb5b+NBK9GuHJZu2WbJnBIYiJHWSGAO4GtIdF8IcNax4uznsFrZJ5oe0p8QYJnxryeJpmK3RBB0YzsBObMNRoO/QmpLpFirmOwjWrbpbZoDMwLBgu6mNR3GR36UGJXukmIX3mzqQQM6g6HcBtxy58q0/pjZf2vDm3ctqFwVtgrsVgKHJYEiCIlSJk/IERd/wDD57aQtyNO0hGayTHKJy/MCpbpzguswuAvsO11XUsyHQMAMgkaZSQ30HfQevw2v5Bj7emTL1i6gz70nvG4AB5L416wVoXSwEHL2Wg7czXnopwoW7OLxCiM9tLQOsEK0ETzIKkeUV46JXjZxGKRjIcLcQncBpUj5ED1oKR+Jl9rT21VSuhltIYHYf4hvVIw/EADLpm1n3mXy1HIHXSPOrD+JNwNizlLNCgEkmBvAHcI1+dVqzjWWByHIEifMjWgcoyXLo6xSlvSerMwO+WJnv3qTRrZw7tblbq3eyptqc1o7APkPaXxOwr3hONYJgFvYdl72Vs0/VTVk4NZwJZWw+IYEfoZmVY8Q4j0agqL3HdYi5p7wdpncDKAq5AO7Xcd1bZ+HPQy1YRMTkHWsgVJjswO20gbkyJ1MA99VlOiDEs6XVuTtmRYH/Mm/pV26XXWwXCitvR+rSysciwlyPSgS41+Ia2rgt4fJfJQsWzQoInsgLrOnPvFK8I/Ea1cdLd4Cy1xUZTM22zrmAJOqmPOs9tdQFV3t3EuplRiRlMxCuRsyt7p8cp/VNRN7K1xbb3R2Q+pkZQFCqu/KQRQbZ0m6PLirRHutBysACUPzGqk71gHHcTewt/Jc0uWmgkKJAB2nQMpGvcZrX/ws6Ttibb4d2LnDwM5/VbOgk/EpGnh5VDfjH0bBVMQo7SkI0blT7pjnBkfMfIMZt3VdtTEknWf25k99e7RRR2y2YgiBlAU7anU6bxFJ4q1EhRp36GfnyptngGdzHP70Fw6E8BD3bl3EMCmFklQ0lmUEwBPu6TPPSjB9MCWuXTaLXy2ZmEDKq6BRrtrry0HIUz4FZsvh8QWtk3hPVv1q21UZTAMsM2o2APdUQ13MJLAOp0YAD1ZRqdN9aDSR0xN63dPZW5fChQsxB7AJnY5ZNSdrGM7W1whUDDkf1j7oKiCix72YaHlBNZenEVABNvO5IyyTsJEERrI+5+c5wvF3gOrW+6ZRogXKoHcJBnzoN19oXF4VXAglZg6lTMFfHK4I+VVmxeBmRBAMz4aU46AYknBMHJaLl0SdzIVp9WNU7pB0ja3du2hAOZlHJt9O+gufRvEQNYjrCT4AP8AerdbxiNoCTII2PMeVYn0N4297F2EZmGZ4iZB0O9blgMCBFAlL/DXaluoooIrjOxqrnhecZssz3ecVaOM7Go3BsRZHz32940FaxXCLZ95QTqNRrB39abrwxVcOjMpBB94wSCTrO+p+3dV09jW4DIGg+tRmL4BOtsweQb+eVBDrjriAwVLciQV1y88u8tr86X6L5GwtzCYwLkcloB0BLEwnPSARzppiLL2mhwQfH9u+k2uz/f80EhjeIYWxYTB4V+sLlmgNnI3Ylo93aIMVTOHXCnEMpYtntNmbuOjBQvcApirDaYoSU7JO5AAJ8++vOG4dYV+se3muT7+YzPrrQUTp1w5Vl2tuczySCBsIVYgmImqlb4U93/ZYYjxYkf9xAr6CLpcQ28tuP0wCunzU+POmF/oapgoEBmWAHvfMmAPICgwXHcExFjV7TKPiAzL/wBSyPrXvhdoXZQs2ZgSNyNJ7jW5Nwx7R7IgcwRI9dqgOJ9FrFwljZFtvjtHI098Dsn0oK1w/D+zD/V7jgtGYiQQDvJ5EVqH4qXiMBYuIdr1syCeacyORrOcdwu5hgXW51oO8oVeD3xKt56Vpln/AOo8DGUw629D3PZ0+o+9BnNrH3sQr2lTPm3UCYHgDy+ceFQXG7asqkNbzsoIbNEhvenXRgVG8b6bU+OO6vK1olbjAK3dJImZ5A6/IUw4bw5Wu5ANCW3UkMV0ZBJB1BMeMa86CT6JdIHwmLRxcS2hZFu2kByuohddImCdZ51sfTXAC9hrtvfNbYDvLDVfqBWONwWyssFBlZ3mJWRE7GI7jI51tfELv9FT4CfTWg+XsaG36ojxOZv8qROEeNPQcqtXEsP1YlomdlkaT41wYy0VUNcAB26xdB/za/cUELbwtomSyyP0upAJ8Sh/il7XB1djBAEzlWCB4TOaKkx0XW72lXMPjtPmHp2vuKtfAQiW+qxQ65eTMn9RR3ZtdPIg0FKw/AyrkkqZDAA6Edns+8BrMbVMrh7lxVzKZJCsSuYSdnlQTqN45g94qePRyy7E2cS6KP0souDfkdCPKTTrFcGs2hm69JjnE+qkRz5UFu4ThFwOCW2SJCkuQZlmOZ4PONvkKxbimOuM7XICsxZjIObViYM+lWUcXQkr1rZdoMlT6zpTwWAwkBHB23H8j6UEB+HJBx+HJGpuiO73WmRX0nhBoKxPozwW2uNsOEZSHnQjLMHlpHyrbsLsKBeKK7RQQXGdjUfw24OrCmIOb7mpDjOxqHwjwg1A3+5oPPElu+0Ydrcm2CwuQdIYQJ11jepfcVGOxDDu505s3td/L/OgLlnOuVxm058vnUJjOA5ZKbdx/mrKhBPjXCu398qCi3Tk0IM03OLg7VdcZwtbg2Env8PtVXx/BHQyuo7uf+dA1GJnzpzZ4gyazUcTlPORyr2z6T9qCat8dJPa1Hdyrty9h355Se7X6VA+0a7UqoPKgeXOHsQSq5lHMEA+m/0qS6GY0WbrWiQBcMgHTtRqI8R9qirOIgzMU7tXrDa3JzDXNMERz8KCD6d9FPZbz3FQNYviAY1tsdx4d/oapNtGFo6azmB8zr963ThvHrOJVrT5XGx/UpHKSNA3hM1EYv8AC/DO2a27opMlYzL5A5hAoKNgeFe1Ym0tra4R1gj3dMztPwwxM/FPeK0XpXixatnyJ9KksJwbD4TO9u2qFtyO4ch8InWBzrKfxE6YZnK2oYDeZgeGnj9qCudIcJ1h21gT4TrtyqsNgTDod01853qX4fx8z/Vbf4QI/wAqbY2WeQYD6A/XWPKgiMChDaMVbkVOUz51bOENikYg3Qx+F+19e+oDBhbbQ+4bv3+dWFnBuSNdRqPHegsttmE9ZamdmUju+dermKsHs3blsf4bsfZx9RS2BJ3mfCo7pTwdbydaR2kBEd6/yN/Wg6nCsO4DJlAnkWUGOQDSD8qkMRgTly22yCIIZZEREArMelUqzbTD28+UqrGAc25BnbmMpqS4Jx6/cBZLmcK0EMBtGg8ooLf0RwTJeTMZ7YiHkAR3cvnWwYXYVkvAcdmvWC9tVLuAMpnWCee2gNa1hdhQOKKKKCC4zsahsNGQad/3NTPGdjVft38qjnv96BY3edeTdMiZpI3+deC1BIWcXlPePtT+3eBEgyPqPOq4tw5tB6U/t9mCTlJ2E9o/KaCWLg0netgjUaU0u41VGYmDzAE7eUwa9JjFdZUgg0DDi3AldSV3/v1qrXsAbUypgc6vyNMiozG4YEEd/hQU17yga6V6Fwx2VY/QfX9hT7E8ByANb0PM7mQOfOaZPfYSCCcsSeQnagT6xjuQvgBJ9T/FeOpU+8M3/Ec330HpXsW51MefOk7mm38mgkcHxbqhoJHdOlSdjpWY5r5GR6VWxegbH5g/xSXXjyoLJj8V7SuVsSyg8lCqf5NQVz8NrR1F1jPKJn9xSNxyRoJ8T/elK4Xit2z7rmPhPu0DfFfhcsSq6+Yn/P0qCxXQ5rMwDA5bVoGG6VTAZIPeNJqR6u3fAJaT3J7w8zuPpQYxi+jDHXc+MEVGtwu/h+0mbT4dR6f5VtmK4CG9yPnv6jT71A8Y4R1CtcYNA3yrJ+nKgpPB+mF0EK6h+ZI0b+KsD8et3VKSQx0ynfx/eojEYR8V7ljq1OvWv2SfLv8ArS44Z1GVuzd0OYPKkCN1yme+gXv4uzb4daVmUNct9nmZkRtqNt6r/BcQuHS5FwEkgyFOkTsT729HEFKurWlQWn2CtmIHPU7+leL+PS3KoCGPNu0dtwP00Fw6M4m63EMLaZYFt8zEjcZSNDsd9/Gt5wuwrAvw94y17F2UuakMCGGk8tR8633C7CgcUUUUEJxddDVfsYXMNWjfQak/KrZjcPmFQN/hjciRQR9xVXkSfE/sNa8W2J91QPkY186dnhj9/wBBXTw64RGYxQNi7LzA8oH03psSf/FPvydq6OENQMDcWIM/uKQNpllkMd5Hunz5A1Kng7TPOgcHbx1oEMHxcE5XGV+QPP8A4Tz8qWvvXh+AZhBE0sOFP3mgaEyKbXsIAxYbsAD3aTHz1qT/AChqPylu+gquLwJHuiG8PdPzjSoq7iHt+9E+VX08FNJXOjYbQqD8qCg9cTuZ86WsgNsP7/irn/oin+7H1rv+iSfAPrQU04cSO0T3kbep3+VcOGMnLrHrV1HRZfhH1o/0XX4RQUPXmSDO21PsNca2MwOXxmBVtPRVDrkE/OuHomhMlBI230+tBD4XpM4ADgMO+I+fKamsPxK1diCCe5hBrv8Aoyvwj61xui6n9P3/AJoGfGvZU/2hIc7InadvJBJ/aoNeBM8ubRtrsoJl/wDmUaDyFWrB9GhZJNtQpO5A1PmTJNOTwxzufoKDKeL9FALbEZs2v+zH7En6RVPTgzyTG287+hr6Au8Az+8AfMU3boZabRrSnzmfWZoMw/DzsY6wmWJfcjXUd+8aV9FYbaqtwrobYturraAZTKnWQfCTVttJAoFKKIooOMs0kcOKXooG3swo9mFOIoigb+zCj2YU4iiKBv7MKPZhTiKIoG/swo9mFOIoigb+zCj2YU4iiKBv7MKPZhTiKIoG/swo9mFOIoigb+zCj2YU4iiKBv7MKPZhTiKIoG/swo9mFOIoigb+zCj2YU4iiKBv7MK77MKXiiKBNbUUoBXaKAooooCiiigKKKKAooooCiiigKKKKAooooCiiigKKKKAooooCiiigKKKKAooooCiiigKKKKAooooCiiigKKKKAooooCiiigKKKKAooooCiiigKKKKAooooCiiigKKKKAooooCiiigKKKKAooooP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hQSERUUExQWFRQWGBoYGBgXGBsbGRsYFxsYHBgdGxgZHyYgFxkjGx8YHy8gIycpLCwtGCAxNjAqNSYrLCkBCQoKBQUFDQUFDSkYEhgpKSkpKSkpKSkpKSkpKSkpKSkpKSkpKSkpKSkpKSkpKSkpKSkpKSkpKSkpKSkpKSkpKf/AABEIAMcA/QMBIgACEQEDEQH/xAAcAAABBQEBAQAAAAAAAAAAAAAFAgMEBgcAAQj/xABJEAACAQIEAwUEBggDBwIHAAABAhEDIQAEEjEFIkEGE1FhcTKBkaEHFCNCYrFScoKSssHR8CQz4RVDU2OiwvEIcxYlNIOjw9L/xAAUAQEAAAAAAAAAAAAAAAAAAAAA/8QAFBEBAAAAAAAAAAAAAAAAAAAAAP/aAAwDAQACEQMRAD8APd7rG9rbHfHlSR1M++39cUzh/adelVx+vTRhN4k0xqPx64LUe0c310Wjf26f5l5PuwBqosxJJ/ab8/diocY46S3dZM1TVJEulWrptchFD6SOhYiANujB/M5vMZ4GnTUpSj7QlhLDrJYoCsX0Wnr0g5wXKZTLrA75CSNT1MuxLft0i4jrFh5YAHkey2Ys1XM1JmSoq1GX0PMNV94YAx8TxFVetJvD/MQ/nUxMy2YpOqk5iiCQJDsaRBgahFVQN+gJxKThTvdAHH4GR/4GM4ARWrsRzUm8ORkYe+Srf9OEUsxTAlyU83V1H7zKF+eJ/EEalYrU1EWXSQSNpvCqswJJAnx2wPp6m3cJ+Gm1/wBqqCG/dC+pwElaKOOQho30NP8AAZP97RiBW4OCZBYHxkhreBWCB7ziR9QoxalS/cWfjE7z544UVXYuvktVwB7tRHh06YCN/s2sNqhI8HCufi4Lf9Qw5k83Vy1VKppU3VDFTSCCaZ9saSW1GBqAtdVwmrxM0g5euFUGAGVGJGhG2phCfa/KcBqvbB3UhKYcx7RBVQTvYsf3p6bYDbsgtN1lUQjodIIZSAVYGLgqRf18MSWyyxZV/dGKt9G9RzlqZcg/YpcbSKuZB+C6Bi3uLHAUztJxIZfL57MCFYRRpmBbTT1T4GGqVW89MYxvslnQO9awmtlwoiblmhYBHRANx4nbGh/Sq7HhwW985VDTNx3lRlv1EaLi1oxnGQ4YUpVOYSDScAx9yqJ+TT7sANqZf/D1F8M0Nhe9OsPd7O18RKfDzEhPfGLVnqBptmgacgZvobmDnBMHwjw+GI9PNKxIKstralPnN1ny38fiAfKZ+vSINOo6EAXViPywdyv0j5tRFQpWH/MQE+HtCGJ9T78KoZdCoAIJ8FhjbeyyfliNmOFg7L1O9tjHgSDIO6jAS6Xbam9M069DvdTMZJViA5YkDvUYgAm3OcQzkshUFmNEkwZUqB1kkmojDp7dO5EjqIVTgpHX4D+/yxGqZArHjO4PpHwvgCWc7BsqB6dSnUVjAMhbnpqk0yfR74CZnIVsueZXpz42BjwPst88PK7qQRIO8jf4i+CdDtfWX2iKgJkhhvO8ssE++dh0wEbIdt8zSgM3eKOlTmHzv8CMEP8A4my1cAVaQT0AZfQBgSi/qmRiM+dy1Y/aUBTJ+8hOnpJIQCP3G92Gs12fQyaFVXAvEgmB+refVR7sBBzugVytGTTkBfaYGY2VrmTEAH34fz3B6lL20kfp0zqX+oHqMRMpwms/+WjHTckKeULuTbYbnw9MGKy16Amo9IyN+8WSLbSwLeoGAC0lJI0wwJGx8T8sPvm6lByslAIlDddgfZNr7zY3xIpcUoswLqNYIIdQNxBnzuNjq9+DidpkAJFCjVf9P2GJ25jDE+7T6DAVmrm0dizCDAusxaN7zt6j3YRoJ9jmHu/lP8sP8S4w1Qn7GlTB/RWT+8xN/hgTpOAsrZQKCxbLsB4WJ8I07nEzKcOrEg92wU9AYMbje4+Hrh/K8FZ31sdbfgKMokTAAkRfpgoOCsL92wt/w2/7Qt9vPAQqnDwD7FYAbWV/gSin8jh3hGRerWWjTzD0WbVp1oygkCQso4uQLePvGJmtksWcHw11AfgzMPeYGOGYqTIqEbEQ6EiDYz3RMg3sTgDa9jeJqOSvSceBc/8AfTPhiBxLhmepgmrk6NSN3UUiQSQARodTuRuuL12Zz9bMUQ4rLrHK6vSVgrj/ANs0zpIIYX2PiDhHH6GZZRT1UG1vTAOmpT9lu9uNdS004jzwGaZ3jWZyxg0MzljaSHrrIExJMggXtJAvEYQn0g1TZnd/KpTo1B8XTV88Se3Xamo7VKWlVNSByOWBpqYtKK0OQLndVPiDilqAd5P9+AP5nAW6n22IPNRo1DqJ5RVRxLFgAUciB7I5bADeJwPzPHazEgHu1k2XmcDoJk+kyMC0o/iA8ipAv8jibQciAGpNFwNWn8sA0lMFiSGJ/SYFz+6LfH44IZfL02IBYH/3GgD0Www5Rqsu9K3irj+YGJdHNA3NJx+yD8wcBqv0fqBl0AuBTAkERatmdoti0Nis9gY+rqQIGk2IjavmcWfAZr9JdAfUmnpnp/eE/wA8USlS+yqhdfsTcW5WUyNd5tvcQT94qMaD9JaMMlVMx/jEIPl3a4z3KV3K1FBDHuXgc0yChFgTaQOlzA6jAT+IAipmfZE1g4kEkamzBMiQJ5ow0lBSLjUfPaf1RA38RhfEqNX7dzTcITQIYkKslRI1EhSQWjc+RFtcOjXMEmRExCu1vGUBUAXvqwHq0MvU6IT+sP4Z/ljx+F6RCOygXuSRe9gZF/S+ENFyaqgxMFSloPSolrE7H0wxUyBOwDfqPq+SNgEVe9XordNiCfgY+XuxCqZv9JI9AG/p+WH6lCNwV9R8LsJxEqPez/OfzJ9IwHLmEIEmDF5t+cDDRpIDzLqHSH03nx0mfdGOZz4T56T/AD0/lgZUSZgW9Db+mAm1SvRVU+9v4iT8sRMwJIlvTpH9MNOvgcNMOuAsGUZqfdkIC6sIJJkMI03mTBhh4eUmR+aotuUtvOgjf8Q3jbBHgNfXpVtxA9RML69FO+43nGh5PL01Tn0KDBBYqo5gLSTe84DHqmk2gKfHx+cHDBpEbYN9ss2j5h9CgHVG0QigBbdGY6mPXYWvivho2wDgrt1+eHLn7p+GGQ5w4MwfE/HAXzs9Vpd8nfKHU8sOoIBJgG+qPXa4xf8AOdnMuACKKCD9wabGf0IxnGdbQBDNJWTzTJaYsZ6fn0xofZvNvV4YrtLMCySImEblNusQPhgK7xKmlFEKvVQ6NbFatS9lA6xO4E+QxXH47WP+9Zrn2iGHv1AzaPHBDtg571V6QLx0Vaem3hcn19MBKa9OvocBof0SZuo+ZrBiINIGAqqCVqAA8oEmGI2640DjC81O33jNv+XWj0vHxOM9+iJYzlWw/wAk9I/3lLxxpXFk9j9Yfw1MB888Zok5qqd7qLmLBFgbeGGgkbrPhHzw/wAcUfWqv6y+W9Omf54b1bGT8fHALWpB9jw3gxG+HpEHewOwI6e8/PbHJl2ZdQkgb+yY+c7eIwsVO7Muof8AC4sTHXTv47x64D2itK0gT4kR+fngrlUToY/+5G9+pGBS5kXKnTJ2Gr381rbb+GCvBeJBag1RDcpJ6TEH4x7pwGsdh1/wydbP1B/31bqJnFiwE7Ph+7XSEVebeSfbYmAICmdXU9PQFXVzqgqP0TBN46iR16T78BRfpUH/AMvrA3jM0vmqYzHg7GWVSwBp1RAckEik59nafPfwvGNQ+kfLVPqNc1HQqGpk6EYMag093EuRpJ0KZ2BJm0YzPgb6qyL4nSOYj2lYCD0Pz94GAJ5ri7gMYLKKGUqaTOkhhlwwiyiSSJ0iCxPXFmrcJXM00PeVCkpUUKwUQOs6SdYvvcEn2TfFNcE0QVvOSy5so+7maSfdUxZPFfgIxb+w5ZsqVJNqjADw5Ub+JmPvwFc46EoUO5WSSxXmZSsyTUYDu10kKVHW9TFWemp+4fdpP5YtHHODu1YvzCmCw1aSV1Go8jVYao02P4cV/iNAJaZ36e7ecAOqMNjqt4z+RsDj36zaA/5YRokwAfyw4yfht+Jif4QMAy1c+X9+mGxlyxMAn0vj2tTExCj01fmxOHclX7pgemxFhb+uAaqZFo/y3t5euILLB8LT/ri25yqBTLeOx9Yv8JOIVbtFqyxoDLZVfGr3U1vUOzHS0D2gJ9MBF7OCa1Ieb/1/liwfSXlT3GWkSQWUgXA5RG0zsfgcDOyeTBrUOsM3S0mT/LGphSkXiGjw6lf5zgMH4tUJq6iukkAkGZBuCDNyRHW+IZOCHaEf4ip+u/8AG+BwwCwMem2E49OAtnE7uLg8q9R+inh/dsar2FpA8KABmajz0uXWR7jaesYyyuQ7FocQFB5dopjwPUKW9Map2AcNwtoZrVXE6RMyhNuYTfr8ugUDtv8A5ybez/8Aro4i8N4M9VK1QadFFC7nrABMLAuYBPSwOJPboAVqcsfZXdRP+XRPgPH5YTwbtIlDLZimyOxr0mphwFAGpKqXO5ALqYEezgLr9FfDqlPN1S4gd26AgyCytQJjxsy/HGicSe9MfjHzD4oP0a8aSvnK2lSNQq1TPg5yigeoKMfPUMXzibANTkxNRQPeHjAfP3FaD1M86ouok0vcGp0RJPQX36b9MDxIsZ8biOpFp3EAe+R0wZ4lmDRzFaoVaT3OlgOUFaVMm5sbhf3D44E/WGcAGSFkAQLAz1Av7/OMBI4fkaz6TTUmXWkLgamcEhTJ6id7emHa7lyOvKD79298k/DznBfgOaFIUddOpbNU68qhM06YIOk2JMzbAvLHpB6CAt9gL3tgOp5Z9ipUwSNXKDpEmNUajHQSbjD1OgVaKiskg7gr4+IGDtbMB2y7LTrstKWeaZLFXpU4IvBHKT6BcOHhbZvOWp1giIFqFk0sCgZgsyRqaVA681vINW7On7Ff2v4jgpipLxFsqqySA2ohHUgwsFpOyG83a/rbFmp5tSga8Earg7ET+WAq30mAf7PzH69D+OkPyxkfCahNekJ++u97kgXH3h+HqJAuRjUO3ecZ8pm1YAUyaBpt4xUpTIBkGQd46b4zbhXBy1fLwynvKthMEd09MmfDcEHf03wHoH2IuTGVrKZgn7PMrUME2JgzI8ug5bj9HEHLPpBgVm3A/QpH7vlHwOKwOHEIyXB0Z1YuZmjScAAD9LVaw23IMy+EVmo8HzVanZxWhakKTEUEaCQdM8w6bzgH+Mn/ABZUjoWvt7bDbaYO8T0xUc1WJJPUGLzcruLDc73PXFsz+ls6sBQWpamgAXLBiYEeJ3wGp1VCgloEm8gXkkixOxnrfeBMAAjUmMEKST+FuhMX6/D44sHAeyxqlXr2WJ0qNLbcpZgLXiF3NydOx9XiNP8A4gv+Lwv+V8WHsv2WqZ2a75h2pgHTTSoAgqBjClV6Gnoe8gd4JnSQQFcd7IUNPKTSMHmLMwgXuGPN7r+fTGepcc2raB0j1tfwj+zs3GeydQK2jL0ixIFQq1RQACKnINTFyGCy1pAYQsyM8z/CaS0jUpuC/tBDpMak1MhUSyMrCJ6a9sA1m6JfL01X2mFMC4G4gXJAHTc4rhyxXUDpsAZ1A2n7pUkHzidsWLMcaVaQNCrz0yNLEAtykqG0sIMyPLmxWShXUASUWBeRYEAWO3MRgLV2GSXU9dQ/KtjVuIUuZh4gn0gxP5fAYyTsXxBKTJ3jhFPVtrNVH8xi7dpe2tRq60+HUkzZ0szlNb6RMXCxpFwZJjbAZL2l/wDqav67/wAb4Gg4OcU4Rmq9dj9UrB2YnSlN2HMdVoBkc69fvDxwKr5A06gp1PszyzN9IcKwJ0SfZIMAE9Im2AYAwuMO5Bqavqqr3iKZKBmQuNiA4B0HrJHTElVy7s5Pe001EoqBapAPQszpMWvF/LAHa/EZeorAEFhFtmVWRTYg9epjrBJtZeBdp69HKOEqGO8JMhSZY0wI1KYi5gQPTFNzIZazioullYyJHuuLbQZ2Pvwa4eHTLy1OoKdQkJUiEJ9r2jY2Um0m+Ai8ezZdwGJbSFVdRmAqoLmJY6QouZtiJlVLEBQDBmLCwuZY7DzJxJ4nlGNSVR2kTZHPQDoNrYTliySpDJLqSGBUlZK9RtqBHrPuC+5PO5TJinmaJqo1UGm6AhikDUwkBdQ1aDqMkgrtMYKZ/jOtkZajNTYSp1NAIYiYJBUhpHQg28cZxWzQBkWkW87kWMC23jcG/QH+F1oFNWPLXWm6xMKzKCQJ/S9nrcDxMAE4ln2YFWMrINwJkoBvv/fliI9NqZ0spUwCAfAiR6/3MYId3TKksr6mJCnmCNp0CAdmiYMdBfpjsxmySxMHz2NrQfAbRHQjxsBBMzmMppTM0iaTA6FqCUM83I62nrAbZies4iVuIKURUpBCpu4uWAULERa9zc32gWw8nD6bIneZxQAFAQAnSD4gxMDwBthFSmoYohDrEhoiQII33HtC2+kHAPcK4a2aelSpwGdis/gF3ZhPMFU+UwBucbNkOHLRorSQsQgiWOpmJ5iWPViZP9MUv6LMmv8AiKhHOuimCeikFj8wD7hi8ViEUMosgiF6KBsF2tYgCNreYQON1Xai9LXoBBljuUNmUHoxBMMdjB2w1Sz4pZcIXNUorKXgAmAxiBa23w9S9xvJ66bKDGpTBF9xb4Hp1DMOuK3lm1K0D7pm/wCkCI8xJjAQ+2fGEq8Pqsj3hGEWHtzbxMKT6CbTjPOHMSdR5XsABIJIAAtMkm8wLlja8YIcVLDLMu9NQGB8Tov/ABCeslfdGymaasummjKwCL3neKkGYADMVAZucKo8Ta0gCYQNVzCECfrGYXmgD7bL5sCSOsqokH0gEzX8lXgFQLOZK+YG0E7iIv4YsdGi7Z3MUlvOhxHVT9ifvCADUdI2BUrcAA1Cme7YrWBpuvKyspDBvArEg4D3OV5Yg7CVHxPjt1GG2zA0gHpsb/2PdgjwnJ5eua5rVu7VV1JsJJJmzDmA5RpF/tARscKpZHJ8uqq+wJm1iSDEGxH8sAOVoFz0jxvEn1gk+8Y0D6LO1iUcxVy6io9OogqLYSrJYyB4gouoQOUWGKLwvgz5irRpCQrtp1QJAAZ2On9LSrEDabTjV+FcLpZanooponc/eY/jc3b323gDbAGs9nqtYHS3drvCGX85bp6X8oxnPansEKharScK5nUrgXbqSyjkJ9DO8C5xb6tXYjfx/wBcDsznoYTsxAnpJ/r/AK9LhkGdyr0mKVFKsOhjrsRFmXzFsR6rzckktOom95sb79Dfw+F67a5VWpPtKSynrbf3EWPjbqBin5fs5mHp94tCqyASW0wsXuCd/dgOesBSmbkSq+RqGZI9+82Hxk8D7X1MvU1C4I0mwY6ZkldUqH8CR1M74DPUkeUAe5dvnf349qZhnK6iDFh0/LAXLOfSNmPrBq04A0FAGAuYCioVQKNcBRAGnliL4o9ZDJnf8/P88SWYTPn0287Y7iVUMwI30gH1Audhv6fHfARAcLUE3Ex6Y9oMQbR+0AR47G3TEh+I1mCqatQqs6RqOlZMnSoMLJuYwBvJ1R9bQ1CNK1U1AyeUOsgCAWAURE7CB0xpjfSBkhNRssjlnYCokQTqJkiS1LV7elrX3MHSB7J8Fy+a76iaRGZqB6tGsahOl0qOqpp2adBqEnfmW0LigrmiSFgrAIhmJUAX02WSBtcnbcYDWm+ljLGQMqSJIAMG6wfZJ+cf1wG4txOhxFncE5eslPSI0d09M1l7wNMMaslWEwCN/vRRKlIqk8hW/MB//cTF9h1F7DE3hlcLVDOHcU6esgIxKsoUAkM0aQ4FxpBkbTADgyliYMBr6SDa/UjoALkbSTi6Zak/dZZUp63NAUgpUMSTBlUYRKqCFLbe1sL03JDvkYmqFCwo1G7c0n1IEez8L4L1+Kt3RIlqc00aFIIokvUrAgHaKagxurMDM4BdbKvRapSrzT7t6bGm06mOkg6PElWYyJBgX2wLzqqDfUyg82kgNt4kEKfUH44snaDNGrkOH12OqqBWy9Qtue4eUJNySACf2j44rv1NmCkEBWVWDAHYlhBmIMo4O9x1kSBPgtNa1X6mVpgVUIR1HMtc0+8Vg7ANoLHu9BsBFpEkdlHKhbAWZiQPEp97Yi3TaT12O9neBVzWy+ZVWdaJpTvfuYVQJPLOgDbadjAxV+7anVNJ9IqDkMEAarSJEBhIidrSCQZwGt/RbUFPJVGcgB6xIJ6hUpgn0mR7ji31G5beoggzHh/d9r9aj2ezdTKcPyqaVLVFaqQSw0JUZnUsApJOkgabXB8DghR405UaadRgd9ZQCd4U06ck2NhP5kBIHE5pshMspIm21yCQDMaRNwNwLm+PMghagSYJGqTtBMhrGesmPUYr1Di7NXDFNK1FbUqkt+gFaAASoJaQARzE20nFy7NZVDQBIBuy6jB1KGPlcYDI+M8OZqKopD1XELGkAyWRF1A6ReT0gx4Wr3FKVSgyZbM0my5kF2I5iGIlwAYeAFuDvTjfGs/SjwukmTL6V0q6BwAPY22ABMTHoT4iM14HnGzmTGUr1BFCorI7prY02s1NS33Vfu30yJBgfdUha0ydd6lGpUK95p/xWlkKTSKjLOGSwFQ6yEiQWcwRJxXOJ9kq9XJZatSZMwKQejUdWGpUD/YmspY93opzJJlFChoCmJ7Zdi6ONfJX7wBgxWT3ihVldITR3cMeQFnkw4DK7OZY5TNVHRiRX1o1MpqpsrljpKAASDKrzbmIhoIUziH1YUUFKs1SqpIJ7k00cMSSe8apqYLsNVNSQfKw4MdNje8i5taLize7+eNB4X2ayNPXU7p8z3RTXTcOGVapBpsKDEaqZUm7Hp1FyM7X9kQtP6xRhRYKAeQqzFlc1WaApUwNZBYaYUAiQP8AYnJU6ahlrZerVKwwpPqdAdpkDStiCQTJqRJCjBbi3FO7YA7tyzI95gnmMTAG5MbCVrnYfgtbKzWraR31OygywIeeYCyGIMAn2oMQRh3PcSNSqsTp5uh67i3UncDSbmPauBfUGJLFjf2VDOojYNpEatzzEeQtqIzjNbkIk9DfeRf7sxcdDb54dfPysSIjxAUL47mF9It0G2A3EasqTNo6AqAYHU3Y+zJ9kCJJsrgP7TZ0iL80pYgESCsgg2MGxBEWvvib2a7b1aFOrTqg1FdClLQUJpAyiwRPIt7eI8dWBna3OK65aBpA7xYiIVajad9IECPAX9MSv/gDiehKwy1XSFUoFqIWErJPd69QMk9JAiwwFLzNEAmARHTw8PdtE+OEJWWBILEFbTHKNx8IvglToHW9KqKneKKkU2UI2vk7rWWIZpPQ3ECN7CKWkgySG6WBBHxGnxm/pgFpPhOE1N564fpi3gf7+GI9QycBKy2YoimQ1N2qEiG1wFAN4WLt0uTv0i8dmBJiw6TvHT5Rhk4lZPKh5ltMR75n+mA0bsdXdOIZZoOl6lSlygEytTMiDzSFioem6+WKj2hpFM7mVA2rVYHS7MVHzHwxcOzVEtmkdGTTls1VrvrYDTSYfaEgnZSgNtV6i3I1RUeM59a2ar1VMh6rsCJusmCPUCcBCvqlZ8iTfb8PvwSHFqzIVLLMQSKfPonVp125NXNpiJHTrG1XmB4wNh+dvfh1T5fLAecLoVKzrSDspqEBReGYwFW3iT5x1GNU4X9F+Wq0alFc+xzH+8FF0NJKiSsGlEtpMi7AySeWYxQuz+YNBqlVLGjRq1Fi3Po0U+m4qOjDzUYK9guL/VauUYToesKdQn9GrS0mT4LVp1WG/snqTII7Z5epk8plcq9qor5qsw3he80UzNp1Dmm0z0xWhxFyiKAAKYMnqQXZvQgah4beEzpv0vZCnTzNGs9Lve9pmmV5gdVIyCHUjRyuZJYDl2OM/wAj2ZaoSWrLlyb00vU5TMA1FE2FtSq0wTbAIzGdFQgF+60yOUajpLFos3iWO03jyx6aFNO5qKq1WA+0uSFam6FDbcMoIhgbGDJAOPc5wKrRUmF03+0Rw4gQxmOYeyCNSiI9cQErOikrSYU3C/ashOoa1IKn2VXUEEKSTsWO2A1XI8T7+lRfUT9lRU/rLTVXHn9prxPyiOaLAHlO8gki0EgloBtY6SQQD5nP+BdokpUEDOJLvJkzEhgTN+pE3+WLVwnjQYHmIVSdUi2lAZgTtNv2cAn6yUzeWqyzKtUsVBuNJbUBNyIYG1z4E7meIdv6NKpppsHFbnQq9MrqHKftC4UE8rRM3H6Qmv5iq1FMtWAlx/iGE/ouHKzsLQhNtpPXADiPD8qa9ahSOkVHWojM8KupDUNPSCVLg2BECHVCeacAV7R9q34jQNJBpDEgkkbAKbx5qD4+0IkgYJr2NqZfJToVLEKHqVFc6jTCaxTgU3LlmPM1miLDSH7LcDTLZjvqaNmXSdNPWiKkgMtVmaTrCmANA5pINhGjcW4qX7ulXpNl3aSNTB6bBYZwjoedlCzoIUkXiFJAZpkaVenA0VkVQ1RjVqVCHVRrdVanT0P1aYLgAxFxhjgGZrV7UsvXzNDS1OKjhqOhhYhqtIPrU3BUzyAXk4MdteILlFOWDM9WpTKodGk/a06lJACYDIC7knoZFzOk3k88q06YSAhE0xqZG0iATCqwZSSTFgZkSCJAUzhAz1MoUP1QUm9lWVlA0qmpi0Sr6TO8RvjhFHJJQLNWZzW0AAKyUxXZTT0srAwwiTIBMHlGrDHaTtWOaGalUimgAMEioGJKzT1FgGpkAaJnqBcbwzLmtUonU+nMDOUkG3d1UpipQcmBLlnkWAlgYmSQncQ4xrrNrPcFhq11RCtPMrdSKB1aVvIlWiWYYg8Do95XqVEFN0pqe9Ynl03LBGQEnbcBCbQBcmtUeIl0SpKh4NUg6dIJZgSA0iCbwNi0wDBxcuEQnDKjgHvKoEMbNFQMoi4AJ5Y2AgbXOAj5+gTchF2sW1iVAuTUS7TLTESTB6YrXFaNQmdZJuARJHKCYWQgAHWFMeIvJ7M04a7Mk2BaeYg7ADUdXTSxmZG9sDq+Y6ikxjc1IVuUrELLkAEr94CdgOoVbOlqJV1LBw0TYEQAeU38d7wfPEhu1Gcy1YtSzde8OrGozaka6lgxIY9CCDzAjCO0T6xq0wdQLMbMS4MTO/jOBSnUglp0ghVgmBLMYgQBc/vbdQGr8H4rQ7Q0my2bCUuIU0Jo10WNYAkgjrH3k2iSsEGMr4jkHoVXo1k01KTFWURYg3uPaG0eIIx5wziVTLVkr0jpekwcEH9HcHrBEgjzONM+l7ggzGcoVaMCpmsutRFMDvGToDEmoUZAoMTojcgEM3oVLnzEe/8A8Thq0+sz7/54fyVRdcMIJje0MDcEfH0jDGYWHYdb/wB3wBPjPCkTJ5LMIINYVkfzejVIB96Mo/ZHnIT3YP8AH+Mo+TyGXp3NCnUaof8AmVqpMecKqn9rFfwFmQxWqHVTHO9nkg3NiCpE+sDzwSy3c1TBADkdBMuPZGokGD5kHwnbAHMv9tU/Xf8AiOH8u0X2+H88AQq8MZV1crCYMSCp8DqUSQI5RJvcYbor5f08uv8ALrifkeNxpSobQAGETANtQNnWb6Tt0ZesriHDwaZZGAMHSLMrEdE2vMSh5hH3t8A3wjhTZjvaSAlnpWAI6V6BO+1gcDmzKCgZqs7J9omhWI1o4Lc1TlkjfSJlnMkEhrzkEo0eEtmmYU3CvQDoo1NUcFYGj2plJj9Fj5YqfEOBVkSrXq1FqHNU2anUUtBqF6ToLqqww5Y2ioLeAaP9MtPvMtlGpyWNblgxZ6VRvAnZegnwnbGVZJc5mDWSmXK0kLvTFRxyrAnTOokzItjcO2HDHdMtTpMA9LU4BMalSn3Wm+0ipE9DGK72EqUqqZnMUqbKGbuEYwxYIWfUF3AKOg0mboPcGZZipTBCVUAZAOWsKpbmVSW1BiDqgHmWQNImwOIOb4pmHqKasFQQquKajkFoQldQtICg2nFq+kXhVJO5NNBSKk0ypYFisalJVdRUCGAB/SHTap5NGBhSEJsdcaD46zsF+OALZ3PqtFu57xdbAMlV0qLMGNOlQSzWBDC4EkwCVl8ArF6DUyYc1BTP6pidhsRrFhgEa4qmn9n3ayTpQQmohZaXaxjpIUQIAuSQ4fme4rVFcaeZSFBVieVgBK2m42t64C6cRpNVpkSwPd6JAvM6pvYr08PjjO8hn69Kh30I9Ev3bpViojOADBpn5G0SfOdJyVbvKGipyq153ZZIAv79jbGXZbhNbNZipSy6Ow712VFViBzEAnSDpsANRgYAzwHtXRoO7LRNM1F0OqszUzGzLMujA31cwHh1xeOK9ufrmWKCrRZSL6F01VKxoYd48pUDXlAYKkhjYihZ76M+I0l1NlKpG/Jpc/uoxYe8YqjOQeoIJHgZ6g9fdgNIfjD1aynN5tddGWp1HVQj0z3YCwhTnszWMsrjpK4n5CtWeimo0Kvcggy5XQ6AK0uoYaTp1eYYGQDGMvfi9RlCVDrQTAYmxO5BBBB+PmDjsjl1qOiglXYwNK6izFuQKoiDPSd9o6BcM/wSt3y1adNlCBQTyNZlUDkfuxBvMi6kT1wTynGMulKktRoNPMvmT3dXQ5VgoGsAyjgrSMLI6b3xQv8AbuYTUi5ioVmPaYgwTtquP9fHELL0WqOFQF2YwOpLHa/icBacxRDUyaGl1AcK0kMqy0EsmkCQxGgreDAGLPrFNEpxqTVRBB8AmsxHi1I9DHQXgZnl6bzT3CuykAkhTJiYNiJWJ/CR0tfhxDU6idK8wJYGNMugJn7oLAsB93UPDAXFOEq9Jnp1B3ezEgPABuGVrBlAi87bSL0rjebRWPdsdItfYx1Ai3r4eHVzifFKtNQByVCDSZg7KxdBADAAjvU63ioAhiImtcY4q3stqaoReSTc+W82GAJdmOFpns5Ty1QsEql5Km4K0qjAieqkKY6wZ3wC7T9mavDs0aNdQ2mGUiy1KZNmXeJuD4EHeLx8rxOrQrpUV9NWm4cQRZheLW9xkdD4Y3ftbTy3EuFJnzQXMGlT7zSKj0yBbv1DJeVgmCD7O0nAYLwjgtTN5hMvRBZqhgHwXqzeSiST5Yu3028UR85Ry9O4ylEUyfxmDHqqhPeSOmPcn9ItHLU2TI5MZUsIeqD31UTtDMFETcay3pNxU6nDaNQlxm+Ykse+pOCSbkl0NQEk7kxecAMqZpmYs7FnNyzXJPiSbk+Zx1erJB/s4It2WrH/ACzSrj/k1UY/uEh/+nA7N5CrSMVab0z+NWX4agJwDQx4RjwHCsAXz9Qd9V/Xe/7Rxy1tsQauZ1OWNiST8TOFLVwBWlmekDz8/eZ0+74YL8K4mUdQPZflbYzqtJB3iZnpHS+K3TecEcq14sdjeIt4zb3HfAH6+eetl1yjMFGsVViFltAQssWi5aN5EwDY3vg+YoVuHFqoRqdDOhidUqBrSodDLYKGc72jVOM8yuWUv3iBmZ1KNT0/Z83swWfURIUwBylRfYlJ7SsKFXJowK1CqrMcqW06/NRCnV4dSMBc+KfSSGzmYqI4bLplzSpPPtN3jF3WI5ZAXz7seM4nZ+jRThmVogaDWem2lFFRpAWpVhEcGyiGCNMGPvXqmR7M0WcrVcmsAIKomlQvRaRCpp9rZDBYncSTuazWap0GXWuYpknUaqqzbiwZTpqbAkaRt1icAj/YAzqilRUKqOJ7tDTABO/dMiwQQ1xrnWV1zCil8b4dUyzQ5DL0M77+EgQehM4kvmKukRUqCD0YiAsWsSCIhfQD1xDzb94ZdtR/ECTbz6jf1jATuAUFZFDgaXJa66gNUKOURqFp9+9jI3JVh/tAhbglwpIWeWwIgAKLEDT0tfBChmAqm4BWnpixK6VgtE7AajeAJF73rvCa3+KFQAhdRABN4IYAT1OA0oZepUomlSjvKrKi6p9rUPa/DFyOgnFlHHcjwREydGm1Srympo06mYidTsTdyLhBsCBygrIHshxZVepXYSMtlqtaCeoAUDymWEHyjbGdcRztVYrGoxqO2p2vd+Wopab3YEjoO7bqpwG7cI+kuhVA75Gy+qCjMQ6MDBB1pIFjN4EXmMI7efRtQ4ihqKFTMgStUWDRstQr7S/i3HSRIOHCuBV06mWi4FVAPZAYhhy/gll8tJG2NM+iz6RQ7LlKsKDakeisQT3cnob6RuPZ2jAZBmuAd1WejWZqNWmxVkdVtG3PrVWkQZ2uCCQRhOZ4I1LnYP3fRzSBQ+ul2ET54236ZexvfUPrlEfbUR9oAAddEbkrszU7sPw6h4RiNDiBoyUZqbH/AIbEXERrpmxE+G3ntgB1aJsQR5AgdREHEytxMsrcqyxS5VSwCU3pxYAQQRPLMgGZBJcFdXqGrmB3kzKoy0jOwMaQI66RH5gqr5Ki7KMvUYSLjMaKek+GsGH9yj3YBnKZgvWo6iSEK2JNgrFiB0Ub7eZ3mbflGXvKKmPtUqDYi/JYjeTziDuD4EYqHDqJXMKrabaph1Isp2cEif54sNRD36KDD06SMpIAIYHVDR0kAT7xgHOMZ37IpN1+zJJuyrzU7H2rRv8A1xUzUliWJaNus+RJ6dPlgpxN9ZZlspggEgHqVEEyxAJQwPu3i2A5ss+f9/LAIfe/W/xuPzxun0CZ7vsnmMu90Rxb8NZW1D05fiTjD6jKGi7JsDsYFgbzfyM+HgcbZ/6echpo5ur91qiIpPhTDE26e2vxwGQVc5UoO9FtDim7JFRFcAqxBjUCVuJsRjxeIUWJ10Stv91UIvfpUDiPIEYj8XzQq5itUGz1ajj0Zyw/PEScAXp5SjUUkZgUz+hWRr/tU1ZY8zh+g2cQEUqjOvXuaneKRYXVCR4bjwwCx5N564AyeNMGitRo1D1FSkFf3tS0Pt4nCfrWVNzl6i+VOvA//LTqH54i0eLVVXSHJX9Fgrr+6wIw/wD7TRvaoUifFdafJHA+WAgKpxLpZRiLR8Rby3kk+n+kbVff+/5YlLmdViF8zBv6m5t6TgFUPEmAPf8ALBGhUVupEXAJBnqdth7jt52bL8qzYzYjY3vCnSZHjPgDGFUqaslmg9QRtMSwCr+Ww8DuB3hHGWpnxU29obTvzQCStpid58MW3h1TLOjGTIjVbUYMA8rSHFgJFwDJi2KEqcvtKNxBnmgeIG+25+8L7kTsnnBTIuZGk2hSD0IvJ6/o+JFsBZ86KSHSCpQCQlQr3ydRpWVJkQQhgwd/0nskgpy0IUNiyLpM2kOhhtQ8TJFvf7wjirMpOsKQQAx1MbbDU7KA0nY+foXeI5zL1D3ozFNKpAvIIeD7LosktJI5ZI2BOAC8ZyQcgopmpcMAWJg/gUA2PqLSNyK5n0NM86kTeCtzHh4kHoDv8MWpKrEyghrE0zzTF+SCJ5bi4YWIJmcRsylGsC5B74mQJQ6yoIuzASYPQahFwx3Cq8U4zUpU+4DAq0PHS4EMwVirHcgMDpN974GZJ9JW0AevgcHRwgloWmiSBzEgSfCXb2ptpDdNtziI+WvF1Ki2oEfPqCLzvgDfZ/Ma8txKdvqqKT61k1fLFWOY7uq3egmjWBDBYJC6gZUA2dHAYDyg2Y4sfZGkWbN0bHv8lXRFUGddMCqgHrob+WKk2fKtYK1N4YowlW3gkAyG35gQ0TcTcCVfJslMCzNSLICt9VF1FVHVdykFzJ6MoMRiBRzpoKuglakhtQNxDBhHgQRTPqD4Xlvw+qq062kUqLBzSeqQwkbrqUS0TKgjqbGDiPxpKXeF/tCGJOkiJuST3hsRJP3Sd5g2wH0z2J7QjP5ClWIBZl01BaO8XlceEEifRhj517c8H+o8QrUei/5cwSKbQ1MqehC8swTKk+eLp9APHdOYrZc2WooZR01rqk+R02+HgBiT/wCobhHNlsyBvqosfTnp/nV+HlgMjq5gEnSu5nm5m/e3/LHFWtqJjpJ/v+/DEcHDlN/GdPUA9Pfb5YCblc4tO6SjxEwrgz5MvKfMT7sFqHEzVqmqQqnQqwkhdIgHSJtMk6en5g00lfAj3z7oj5j+krhDc0eII+P99PHATOLU9DsCOU84iR7W4ki15a4+9gHUPLg3nmJpEEjlNog+W+42EfdInqtvOx/GqOWzK1K9BK6Qw0uQACSsNzKwsARcfeNxgGuy/ZjMZ+oKVCmXE8z/AHKY6lm2AI6bmLA42jtbxGlwPg65Si016iNTT9Is897VI6ASY8yo6GGqH0qiFSllhl6NvtBFZUUkAnuqQWIWT122vii9oextfO1HzNHO0s8x3lglQCSAuidKAC8HQBOwwGfAY44m8U4LXyzaa9J6R251IB9G2b3HEFsB5OOx2OwHA491YTOPRgHQcP0j6e/EUNh9W/sYCa0Wlj1MCPl5ecdNsOUM2U2t0/0vsOvr6YhqenTfD9Kos7EjrcEk+Vrel/fgCC5gmJYmPM9T8umH6b2NtpPhPnG0+eBC5wEcsz1B9fLf4YlUas7mPW0n+f8Ap5YAmlcMOYD0iw9Zt6x4DBnK5um8Pql5BZ9QSNvvuZne4X8sVynsZuLW2uOkjrbby+CMrnJIkbdDv5ggwP8AwbHAX6otGppXvqIb2QKlQu4J6LBUi9wAGu0803HZ6hUT/OBWYArMphvAVKZ8IjWskQfCcMcEpd4FZWJWmSNNIaqgaL3pqNE7CQJCGPHBapkGZptSTSZVnOtjMqSzA6I5huxEmBgI1CEM1SC3LpaCT6q1tZ8HXdTEmLDePZJXl5karFoUmZggzzCTET5SZvMr5Zk3PehiSyDcG+rS9tTA/ghvAYTVBiRDUtiDKujGbOoEo+8E7+JjAV3s/wAT+q5qjXgnuqil4B9iYqfFCbenvkds+zLZJ6hTQaa1GVTplghgoZjaDT2/4inrafW4RQYM8VGIHswsDexgAqB5WHlOCuZqDMcN1Eany47ittdCsUXO8g0yt7kPQWJnAZ1m+KVMwJquzGOXUbALqaAOgguAohROJS0aYy5Md4qOxdDZ0puV0VEqADUCZVpBUMFsNWBmYoMjhG9pN4uL+BG8iP7GHMhxFqWlxB06kZTs9OoDqRvwkagf1gRcYCwdgM0tHiNB6VTlLqpVgQ8FlIED2pYBZU9bgDfX/pzyQbhLsd6dSkw9dRT8nb44xbh/DO6z2VekS1GpUp1KLdSO8VSrRs6NKsPwzsyzu/0yVAOD5qevdgevfU4wHzEMKAwkYWBgFahA8epm3SBEbzN5PTa8yeH1IYEdDPj8vWMRQMSMp5/306x4+OAncVYkBv0uk7HqOvh1vEb74G5KhraJUdeYxO1p8fUjEjP19R9BeJufG9x6YgjAE6aOnMrNTO+oTB8IIufdO+JlHtBUBBqDvI2dCy1B+0sH3xN9xfAlc68AFmI2AJJAHkDtj0VgLgFTaCPnY/1wF44X28cKENYVqfWnnFDDrA7xb+9y3p0wrimR4bXEmk+Vckc+XirRMwCSq+yomTyKR5m2KI1Qsb83mBBv6bn1nCqOZZJ0v5aWFjG0i49x8MBYs59HNQjXla1HNU/FHAYTMSCYBsbSDY2tirZzI1KTaaiMh8GBE+k7+7Ew8WMhoKNBGumYYgiCCZvv4+4iBgvQ7VZjQVLJmUa5FQAuD1MH2772abHAVTHsYsKNk65CspyzxdgeSbdLgdT7Ki3nOItTgF+WqhHiZ/7A4+eAF4Whw1hQbAPBsL1zufjfEfVhYbAP0rbYIUSRtbxi/wDe5wOpviQtbASqdOSDJ9/XYWt7/djwUhqmNTR0uI8xBnx6YYavb+9v6YlU8xqAIm3jEbRsRH8sA9ks8EJCyk25JVvO4ExtaItglls0rWhnY7kMVMiOu0HbpN7b4BUKZLESLePsj4be7D+TzS6mEFTNiT8L3vHgP9AslLLoWGoGB91NZM+AtqEDwN4tAtg6/CiFFamNBVYA0q6xbkaSe8SSREkCBc2mmNxNzYGRcRHzjadugPpvhWWqLbvHcA7sZcWuBBMnraCPHxwBygmszQOioszSDEgwT7DQZA30tcScTeC51KeaLMpiqhpV6At3iG7FBv3yHnAG/MB7UipisjNKAhUYlWbcAGVgryqRcza4nFhp59Ky6MwdDbCqABJjlFTYEHx85tvgAXbzso2TrU4ZXy9UaqNdRytTMQrEW1KINuhEYFVsipytH2Q01keIBMFXou3UglnUMeixbGpcO4n9XT6rnqf1jJ1Ot2KsxJ1L965M2ggyRcmX0+hrK5hS+Uz1UUGM6RDqOpAuuncWYSOuApX0U8DqV85QQyaNN/rLCOVSkRvuWYU19A28A4vn/qA40EyVPLg81aqCR+ClJP8A1mn/AGcWbK5LI8DyjMW0LuzuQatVgDA2GtugVQAJ6STj547ZdqqnEc29dxpBtTSbIg9kT1PUnqScAEAx7j2MdgJ+Xq0ikMvNtM6fHrBBO3h/MPVqWXFMlalQNPKCikRGzFX9eZZ3uPAWqjqY+N/h/PCGwBLIUqThjUZljYKAAT5sf6bGb7YHNvGEh4x5OAXOOnCdWOwHs44vhOnHYD0OceEzjzHDAO/WWsCdQHRr+6dwPIEYS7Amwjy3Hzv8SfXCceTgPcdjsdgOGPQcdjsAtXw6leMe47AKSvGFLmfK2Ox2Al5bMk7bfP8APHtaoTN48DexH+uOx2ATSr7QZP8ATwwr6xG/9f8AxjsdgH6ecMQxta3S8EWEXm/y2x1PMSCYFhYneBeLC53N7WvfHuOwB/gfbDukFOqoq0DbTeUExInf0n3g2MnjLtSKVKDN3bgAMHZX5hqUFxpYgiSCTPjGx7HYCo8WVqza2qVHb/mOzmPJmJI9+BZSMdjsAkjCceY7AdGPIx2OwHhXHmOx2A7HoGOx2A8x2Ox2A8wqmLidp+WOx2AL5yvljRK00Aqch1w33e9DLdral7pvZPMSJAvgNGPcdgP/2Q=="/>
          <p:cNvSpPr>
            <a:spLocks noChangeAspect="1" noChangeArrowheads="1"/>
          </p:cNvSpPr>
          <p:nvPr/>
        </p:nvSpPr>
        <p:spPr bwMode="auto">
          <a:xfrm>
            <a:off x="63500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www.google.com/url?source=imglanding&amp;ct=img&amp;q=http://www.johndclare.net/images/Ford%20Assembly%20line.JPG&amp;sa=X&amp;ei=MVcpT9b2JojZ0QGxsv2rAg&amp;ved=0CA4Q8wc&amp;usg=AFQjCNGtpYldQFt2f4jXZSygOGEEGL31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73" y="229463"/>
            <a:ext cx="1276237" cy="1008227"/>
          </a:xfrm>
          <a:prstGeom prst="rect">
            <a:avLst/>
          </a:prstGeom>
          <a:noFill/>
        </p:spPr>
      </p:pic>
      <p:pic>
        <p:nvPicPr>
          <p:cNvPr id="21514" name="Picture 10" descr="http://t3.gstatic.com/images?q=tbn:ANd9GcSKdeOIhIHmgDtscfhUScHP5yIcdlH4J45KWC2LHgvXgJisnw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371600" cy="932890"/>
          </a:xfrm>
          <a:prstGeom prst="rect">
            <a:avLst/>
          </a:prstGeom>
          <a:noFill/>
        </p:spPr>
      </p:pic>
      <p:pic>
        <p:nvPicPr>
          <p:cNvPr id="1026" name="Picture 2" descr="Image result for overproduction great de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80822"/>
            <a:ext cx="4172527" cy="31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verproduction great depress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3084912"/>
            <a:ext cx="1600200" cy="12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verproduction great depress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89" y="4343400"/>
            <a:ext cx="3088022" cy="23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nationwide </a:t>
            </a:r>
            <a:r>
              <a:rPr lang="en-US" sz="1800" b="1" u="sng" dirty="0" smtClean="0"/>
              <a:t>banking crisis </a:t>
            </a:r>
            <a:r>
              <a:rPr lang="en-US" sz="1800" dirty="0" smtClean="0"/>
              <a:t>also contributed to the Depression.</a:t>
            </a:r>
          </a:p>
          <a:p>
            <a:pPr lvl="1"/>
            <a:r>
              <a:rPr lang="en-US" sz="1800" dirty="0" smtClean="0"/>
              <a:t>In the countryside, struggling farmers were finding it impossible to repay their bank loans.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Some of the largest banks had invested in the stock market or loaned amounts to speculators.</a:t>
            </a:r>
          </a:p>
          <a:p>
            <a:pPr lvl="1"/>
            <a:r>
              <a:rPr lang="en-US" sz="1800" dirty="0" smtClean="0"/>
              <a:t>After the crash, terrified depositors flocked into banks, demanding to withdraw their savings.</a:t>
            </a:r>
          </a:p>
          <a:p>
            <a:pPr lvl="2"/>
            <a:r>
              <a:rPr lang="en-US" sz="1800" dirty="0" smtClean="0"/>
              <a:t>5,500 banks closed between 1930 and 1933.</a:t>
            </a:r>
          </a:p>
          <a:p>
            <a:pPr lvl="2"/>
            <a:endParaRPr lang="en-US" sz="1400" dirty="0" smtClean="0"/>
          </a:p>
        </p:txBody>
      </p:sp>
      <p:sp>
        <p:nvSpPr>
          <p:cNvPr id="19460" name="AutoShape 4" descr="data:image/jpeg;base64,/9j/4AAQSkZJRgABAQAAAQABAAD/2wCEAAkGBhQQEBIUEBIQFRUUFxYVFhgVEhUVFBgUFxQVFRYVFBgXJygeGBkjGRgWHzAgIycpLCwtFh4xNTA2NSYtLSkBCQoKDgwOGg8PGiwlHiU0LCwsLC8pLCwsLCwvLzA2LCwsLCwsLCwsKSwsLTQsLCwsLCwsKSksLCwsLCwsLCksLP/AABEIAL4BCQMBIgACEQEDEQH/xAAbAAACAwEBAQAAAAAAAAAAAAAABAMFBwYBAv/EAEMQAAIBAgIGBgYIBAcAAwEAAAECAwARBBITITFRk9IFBhQVIlIHMkFTkrM0QnFyc5Gj0SNhYrEWM0OBobLCJMHwF//EABkBAQEBAQEBAAAAAAAAAAAAAAABAwUCBP/EADERAQABAwAIBQMDBQEAAAAAAAABAgMRBRIhMTIzQYEEcbHR8FFhwRMUQzREoeHxJP/aAAwDAQACEQMRAD8A2HC4UOGZmlvnkGqWRRYSOoAAIA1AVN3au+Xjzc1HRvqH8SX5z01QK92rvl483NR3au+Xjzc1NUv0hitFFJJa+RGe17XyqTa/s2VJnG0ja+e7V3y8ebmo7tXfLx5uauQ6p+ksYwvpI4QqYZMSWw87YnIGJGhlUIrLMPIA3tqzPpEwgQsxxCkSrAY2ws4mErxmSNTFlz+JRqNtdesC87tXfLx5uaju1d8vHm5q5XE+kmFZcOwYDDSR4p5GdHWVZMO8SaMIbEPmcrlykk2tVn1p60thMPBLHErGeaGECZzAF02oNIcrFbe0W1a6gt+7V3y8ebmo7tXfLx5uaqR+u8cCxjFjKzZczwJNPhUzyGOPNiMiqLmw12sfzNUvpAdJ1WXQGIS9Iq7Is2ZY8GiuNTWu/rXsCDqtVwOw7tXfLx5uaju1d8vHm5qp8Z1+wkS5pJHC6CLFX0Tn+DNII0bUNuYjVtFeYvr9hYQmk7QuZNKQcNPmiizFNJOMt4UuDra2ymBc92rvl483NR3au+Xjzc1J4XrPDLiXw8ZlZ49TsIZNCHyh9GZbZM+Ug5b7KrukOuSYXE4lcS8awwphj4UmaUPO7oMwAIKkqLZbnbf2V5yL3u1d8vHm5qO7V3y8ebmpbobrFFi43eHSfw2aN1eJ45FdQCVaNwGBsQbW9ork09KiuuFkWCdElxMsEgeCZpDkSYroAou7FowCADlJINiKo7Xu1d8vHm5qO7V3y8ebmqjk9IuDEUcgeVlkR5LJBM7JFG2SSSVVUmNVa6ktbWDVp0v0o0WGaaBFmIXOo0gRSts2YtY6ra9QJO6k7IyfYx3au+Xjzc1Hdq75ePNzVyuL9ILCHo9o4YdJjoWnAmxGhhRViSRlMmUlm8YAGXeTaoukvSLInR8WPiwqPh2SJ3DYjJNmkk0ZjiQIQ7Kd5W+q1B1/dq75ePNzUd2rvl483NXL43r+yTyBcOGw8OIgwsshmtKJZgmtIspDKpkQG7A6zYaqveh+s0OLaRYNKRGWXOYZFjYqxR9FIwCyZWBByk0Dfdq75ePNzUd2rvl483NVRL16wySSRuZ0KLM93w8yI4gF5dC7KBIVF/VvsqGL0jYJklfSSqI0jk8cEyM6StkiaJWUGQM3hGUHXQXvdq75ePNzUd2rvl483NVN1R61HHSY0ZCqQTLGmaOSOSxiRzpEk1hgzEbBsqFeujLL0is+HyLgoVnGWQSPJGRMRqAAViI72BPrDXUyL/u1d8vHm5qO7V3y8ebmrkei/SM0olDRYRZFw8WKW2NDQaKRsp08pQaJk2sLNq2XrzA+kd5oIzHh4mmmxb4SLLiCcNJkUu06zZLmLKrawlyRqqjr+7V3y8ebmo7tXfLx5uaud6L9IkMiRaZJUmd5o2iijknymCXRSuWjXVEGK+MgetXWUCvdq75ePNzUd2rvl483NTVFBVdKR6GPOhkuHjGuWRhYuqkEMSDqJpjthqDrH9HP34vmpXlA30b6h/El+c9NUr0b6h/El+c9NUBUGPwulikjvbOjJe17ZlIvb27anoqTGdhGxwWD9GTiMrLjWLJhDgoXhgEBjiOXxNZmMjeBfao9bVc3rzoX0VjDMrCdNWJgxRWPDCKO8MUkWRVznKGz3vc6wdt9XfVy3WDp2XD4nwsGUx6oxlureMtNMuXOYgAPEraiLEa7j1nbn59Toq8Z6KUmtnna6vjJUIjsyS4mZJkkRs2po2Qfe17Kveneq3bcPhosRIrGKWCaQmEFJTEbspjJsofXqubX9tVsnXSRVbwxM1iYyocLKFOJzSRi5OS0cftIGfabqTLjOs88QkDaAuixnIFYMQ5jzYgZ3A0KZyDci5jJLrsE6eXz5/k6+av6y+ilMXMGSVIo1WNUj7MrCIxyF74chlEQf6wC67baaPo3VpCzzsVaTHuyiMAkY5QpUG5tkHttr3CrnozHyYmI5nWNjHG38Io7KWL+IE54yGCgi2a2vWdRqjwXTGKjWJ2Zpg2HwruroA5kmaYER6MKqkHLtU6gB/Om7MfNv/F37Sv/APLXaNlmxpc9ngwqkYZUCxwTpMmoNrJyWNztN9WynOtno2THYpcRniDGMROJcMuIGVWLBosxGSQZmFyGGzw6tbGG6yTS4IynIn8VEaRDG+SJimkkKq0gUqGI8RNrZmAF1qCLrPOIWdAJFjjZyzZXZzp5IgyvHkjMYC572FwPZ6ws5lDeH6lZeku2aZQArIESBY2ZWVVCzyKf4yra6gqCDbWbV50z1H7RPNLpiulOCNtHe3ZJml25hfNmt/K3tpN+uM76NI1j0kkMrXUJIMypO0ci5JGDAmIAqucAvYvcAN99K9OyqsJXEgO2GMsaokZXET3TLGFYMxDXtZGB13vum+Yj519j56L7oXoPsz4ts+btM5ntltlvFHHl2m/+Xe+rbsqj6N6gmF4P/kZo8PipsTEuhAYCZZg0bPm8XilJzWGy1vbXzN1ylDyqywRBZhFmkKnRgu6B5FV85DKocFljFja5Hir4m64YlYNLoogDIkYv4Qt8MsxZ2leNQGYhBci1xtPhpG759l+xDGeiBHER00TPGJ1JmwqzIUlxEmIGVC4yupcgNcgjaK6/pLod2wZw+HlWI5BEGaESAIFykZAVFyurUQBu9lVMvWuQF76EZZo4yBlkIRg3hQiQaWW4F0AVl12VvDmWxPW+ePSWWMlBMQjBs7hTiLSKVsNGpjVTqO3bewZjZg3zl63UWY4HD4RsThmEACB5Oj0k8CoEjyK7kLIoB8eu99lR430dyXwQwuKSOLBIFiilw2nTSi//AMhrOl5LHUSNRuRrOp3pDpqZY4yzxRsmKaJ3KOISghlYMy3uFvl+sBcDXTXQfWCXEM6vEEMcau4s22VVeIC9ti5s2raBs2Uz17pjp83q7Eej8viGc4k6CWaHFTQiFbviIQgBWS90RiiErYnVqYXprq71NOExeIxDTKxmFskcCwIfGz6SUKSJJtds4C6r6tdVeF6yYsxwDxM8as0v8IDTF8LLNAosNXqjNkt4rD22p2TrbK+maBYWSOOR1NnIcqsWUKQbWzO1yL+rYD2hH2N6qb0SXxEszYq5kGLW5w4MpGJjdLSyZ7yaPMMupRZbfzD2O9HGksRiWVlw2FgRhEDlkws2mSUgmzAtYFN3tpnE9bZIp5kZUZcPGJJWCFbKjQmVgudmP8OR2UFR/l2BbXbzpfpbFDsjKTGGTSzAKhVRpYB4wysxCq7XClTtN9VI6Y+bzf8API/1Y6tvhGxLyz6Z8TIsrHRCIBhGkdlUE6vDq9ttpJ1lTBdVcTHjsRiTjImE6CMp2S1lTSaHxaQ3Kl9erxW9lQ/4lneVFVoUXTqsn8NmKKXljEUhLAB2yoQRb1hqIILVw6y4mOPDmR4wRGHLOslnzQOyxyWOuQslgRbW48JIAZv29lx0P9D9Qmw2nkSeFcTKqIrxYKKKFERs+UQAnNmJOYlrnVYiwqGP0cMqF1xVsUcV2zSjDqItJozEV0Ab1ChIPjzE670xhetk00zxxoi2ljju6McgYYjOGCvcsDCNuT1xqtZi71Z6YkxM0xcrYJFZFDDRuXnDxvm2yABQ2z2eEe18/KfPwpsV6L88MEYxNjHI80khw6GczSSiV5IJAQcOxNxqzC1tVxc93RRQFFFFBV9Y/o5+/F81K8r3rH9HP34vmpXlA30b6h/El+c9NUr0b6h/El+c9U3THSGJXEMsaukWgmyyZI3TShUKuxBZxYkqFya9ZsRsDo6K4sdM4u0ZUTZsvhRoQyy+OZXZ3CJayrGyi0frC4ObVedW8VJJG5kaRwHtG8keidl0cZJK5VtaQyL6o1KNu0hcUUiuKlLMujiuoBP8Vvbf+j+VSaSb3cXFbkoGqKV0k3u4uK3JRpJvdxcVuSgaopXSTe7i4rclGkm93FxW5KBqildJN7uLityUaSb3cXFbkoGqLUrpJvdxcVuSjSTe7i4rclBLNhlfLmAOVgy39jC9iPzNS0rpJvdxcVuSjSTe7i4rclA1aildJN7uLityUaSb3cXFbkoGqijwyqzsoALkFjvIUKL/AOwAqLSTe7i4rclGkm93FxW5KBqildJN7uLityUaSb3cXFbkoJsRh1kRkcXVgVYHYQdRFSUrpJvdxcVuSjSTe7i4rclA1RSukm93FxW5KNJN7uLityUDVFK6Sb3cXFbko0k3u4uK3JQNUUrpJvdxcVuSjSTe7i4rclA1RSukm93FxW5KBimUgSBFzahZyxJ+wqP70CvWP6OfvxfNSvK96x/Rz9+L5qV5QN9G+ofxJfnPUsuKRDZnRTlZrFgDlW2ZtfsFxc+y4qLo31D+JL856qel+qpnmaUTsM0bR5WjjZNeQr7A+XMpJXNrzHZQWsfSsLGMLNCTICY7SKc4XaUsfEB/KpcLjElXNE6OpuMyMGW41HWuquafqY7Zs0sdpTnltGbhtJNINGS2pby2IN9h8xtc9C9GNCsmkZGaRgzZFKoLRRxAKCSdkYO3aTQMQn+NL92P/wB01eqyLALpZBeXUE/1pf6v6qZ7uXfLxpeagavRele7l3y8aXmo7uXfLxpeagavRele7l3y8aXmo7uXfLxpeagavRele7l3y8aXmo7uXfLxpeagavRele7l3y8aXmo7uXfLxpeagavRele7l3y8aXmo7uXfLxpeagavRele7l3y8aXmo7uXfLxpeagavRele7l3y8aXmo7uXfLxpeagavRele7l3y8aXmo7uXfLxpeagavRele7l3y8aXmo7uXfLxpeagavRele7l3y8aXmo7uXfLxpeagavRele7l3y8aXmo7uXfLxpeagavRele7l3y8aXmri/SFjJMM0AglmTMJC1pZDexS20nefzrzVVqxlrZtTdriiHfXqq6ZP8TD/AHz/ANTWd9Wun53xMayzTupuCDK4Gw22EGu+6RwwWTDkF9bn1pHb6p8xNSiqKozD1fsVWatWpP1j+jn78XzUryvesf0c/fi+aleV7YG+jfUP4kvznqu6T6alin0aRK+aOQp4rFplQuI9wJA9ttWu+u1WPRvqH8SX5z17L0dE7MzRRMzLkYlFJZPIxI1r/I6qDnZOuTKA2RGCAaQZir5y80eVFN/VaFrknXrts13HQnSbTLJpFQNG4UlGLIbxRygqSL7JAPtFNJ0bEpQiKIGMFUIRQUU6iE1eEHcKkw2FSJQsaIii9lRQqi5ubAattAjFj10shtLrCf6Mv9X9NM94rul4MvLRCP40v3Y//dNWoFe8V3S8GXlo7xXdLwZeWmrUWoFe8V3S8GXlo7xXdLwZeWmrUWoFe8V3S8GXlo7xXdLwZeWmrUWoFe8V3S8GXlo7xXdLwZeWmrUWoFe8V3S8GXlo7xXdLwZeWmrUWoFe8V3S8GXlo7xXdLwZeWmrUWoFe8V3S8GXlo7xXdLwZeWmrUWoFe8V3S8GXlo7xXdLwZeWmrUWoFe8V3S8GXlo7xXdLwZeWmrUWoFe8V3S8GXlo7xXdLwZeWmrUWoFe8V3S8GXlo7xXdLwZeWmrUWoFe8V3S8GXlrgfSdiA74ewYWWT1kdfbHszAXrSLVnfpU9fDfdk/vHWV3gl9vgOfT39HMdWntioyb7TsUsdh9i3Naf0jiQz4cAOLOfWjdfqnzAVmXVf6XF9p/sa1Lpb18N98/9TUs8LXSXOjy9331j+jn78XzUryvesf0c/fi+aleVs5pvo31D+JL856o+nejZ5J2aESAaF0J0oRWuLhUscyvcWuVygEkG9XnRvqH8SX5z1DjunYoGZZM4yo8l9G2Uqi5mAa1iwGu1BzQ6ExVxlEqesYicRcQJpJ2MbgMcxKNGtxnAttGUE3vVrBvHG4dXQM90R5NIyLo41ILXYa5A7bT62+4H0/WeFcuYuuZQ1yjZVDZsudhqXNka2+38xTfR3SaTqWTMMpysHRkZTlVhdW1i6sp+wiqF4sO+lk/itsT6if1fypnsz++b4E/aoocWmmk8abE+sP66Z7YnnT4hUEfZn983wJ+1HZn983wJ+1SdsTzp8Qo7YnnT4hQR9mf3zfAn7Udmf3zfAn7VJ2xPOnxCjtiedPiFBH2Z/fN8CftR2Z/fN8CftUnbE86fEKO2J50+IUEfZn983wJ+1HZn983wJ+1SdsTzp8Qo7YnnT4hQR9mf3zfAn7Udmf3zfAn7VJ2xPOnxCjtiedPiFBH2Z/fN8CftR2Z/fN8CftUnbE86fEKO2J50+IUEfZn983wJ+1HZn983wJ+1SdsTzp8Qo7YnnT4hQR9mf3zfAn7Udmf3zfAn7VJ2xPOnxCjtiedPiFBH2Z/fN8CftR2Z/fN8CftUnbE86fEKO2J50+IUEfZn983wJ+1HZn983wJ+1SdsTzp8Qo7YnnT4hQR9mf3zfAn7Udmf3zfAn7VJ2xPOnxCjtiedPiFBH2Z/fN8CftXA+k6Ng+HzOW8Mm0AW1x7q0LtiedPiFZ/6UZlZ8NlZT4ZNhB9se6srvBL7fAc+nv6Oa6tKTio7GxuddgfYd9af0jEwfD5nLeM/VUfVO6sx6ssBioiSALnabDYa1DpOdWfD5WU+M7CD9U7qlnha6S50eXum6x/Rz9+L5qV5XvWP6OfvxfNSvK2c030b6h/El+c9QYjobPM0umlBMZjCgRFVB2lQ6Egk2J12OUXBtU/RvqH8SX5z1S9N9IzJM6wtN4YWYr2csl9WUxtl8cgAYlcxGpRluaCZep0NgC0pXXnXMoWRs0jhmCqMpDSORkyjZqsABY9GdGCBWAZ3LHMzOVLMQqoL5QBqVVGoDZvuTy46WxlxlMzEZtEGw1hMmknBaUhRkYIsZABS9xqOawvureJkeNzI0jgPaN5I9E7Lo4ybrlW1pDIo8I1KNu036hqGBdNJ4V2R+wf10z2dfKv5CkIp5NLJ/C9if6g/qpnTye6/UFQTdnXyr+Qo7OvlX8hUOnk91+oKNPJ7r9QUE3Z18q/kKOzr5V/IVDp5PdfqCjTye6/UFBN2dfKv5Cjs6+VfyFQ6eT3X6go08nuv1BQTdnXyr+Qo7OvlX8hUOnk91+oKNPJ7r9QUE3Z18q/kKOzr5V/IVDp5PdfqCjTye6/UFBN2dfKv5Cjs6+VfyFQ6eT3X6go08nuv1BQTdnXyr+Qo7OvlX8hUOnk91+oKNPJ7r9QUE3Z18q/kKOzr5V/IVDp5PdfqCjTye6/UFBN2dfKv5CqTp3rNh8G6pKjEsuYZUUi1yPaRuq108nuv1BWc+kp2OJizLlOi8wP12rO5VNNOYfV4S1TduatW51vQ/W7DYqTRxowNi3jRQNRAtqJ166v+zr5V/IVj3VJiMUmUXNjqvb2j21rYnk91+oKW6pqjMr4y1TauatO5N2dfKv5Cjs6+VfyFQ6eT3X6go08nuv1BWj5E3Z18q/kKz70pRgPhrADwybBb2x13enk91+oK4H0nOxfD5ly+GT6wN9cdZXeCX2+A59Pf0c71YF8VFex1n+xrUelIwHw1gB4zsAH1TWW9WiRio7C5udV7ew+2tP6RkYvh8yZfGfrA/VO6pZ4WukudHl7mOsf0c/fi+aleV71j+jn78XzUrytnNN9G+ofxJfnPX3LjY1LBpEBVS7AsoIQbXN9i/wA9lfHRvqH8SX5z0h0j0K0szODDkaCSEqUfMxcqbsysNQygates66Kej6WhYxhZoSZATHaRDnA2lLHxAfyqXCYxJlzxOjqbjMjBluNR1rqrnH6nyOAsk4YMFDkozP4HmdAjuxJUaXL48xsu3Wat+hejGhWTSMjPIwZsilEFo44gFBJPqxg7dpNEMQ/50v3Y/wD3TVVkWAXSyC8uoJ/rS/1f1Uz3cu+XjS81A1RSvdy75eNLzUd3Lvl40vNQNUUr3cu+XjS81Hdy75eNLzUDVFK93Lvl40vNR3cu+XjS81A1RSvdy75eNLzUd3Lvl40vNQNUUr3cu+XjS81Hdy75eNLzUDVFK93Lvl40vNR3cu+XjS81A1RSvdy75eNLzUd3Lvl40vNQNUVzfTXTuGwkgjmbE5iocZZJiLEsPNvU150P0/hcVIUibEZgubxSTKLXA823WK860Zxlr+jc1dfE4+rpazL0ofSYvwv/AG9aH3cu+XjS81Zz6SoQmJiAzf5X1nZj67e1ia8XuF9Wj+dHdWdTvpafYf7itiFY11SjDYpAb7DsZlO0e1SDWuDo9d8vGl5qlnhXSPO7GqK4jrp04+CkjWIXDqWOeWcm4NtVnFIdXet0k+IWOUAKQfUkxAa+q22Qi3+1ev1IzqsY8Lcm3+p0aNWd+lT18N92T+8dd0Oj13y8aXmrgfSdhwj4exbWsnrO7e2PZmJtUu8EvfgOfT39HPdV/pcX2n+xrUulvXw33z/1NZX1aS+KjBvtOwlTsPtWxrT+kcMFfDkF9bn1pHb6p2Zialnha6S50eXuY6x/Rz9+L5qV5XvWP6OfvxfNSvK2c030b6h/El+c9J9J9OmB3UxEgRGRTnAzMHRMlvq63XWf56qc6N9Q/iS/OevnEdDwyOXkijZihjJZQSY22ob/AFTuoKVuuRXMXgsIyVmIluVbPLGujBUZ1JjNyclgw1HWBbdEdJtMJM6BHjYKwD511xpKCrWF/C6+zbfbtPq9A4cFCIIroCFOQagcxP5lm+I7zU+CwEcC5IUVFveygAX3/wD7dQKRY9dLIbS6wn+jL/V/TTPeK7peDLy0Qj+NL92P/wB01agV7xXdLwZeWjvFd0vBl5aatRagV7xXdLwZeWjvFd0vBl5aU6R6z4bDvkmlCtYG2VzqOzYCPZUvRnTsGJzaCQPltfUwte9vWA3GprRnD3NuuKdaYnH1wm7xXdLwZeWjvFd0vBl5aatXP9O9c4cHKI5ElJKh7oEIsSw9rDX4TSZiN5RbquTimMytu8V3S8GXlo7xXdLwZeWqzoLrfDjGZY1kUrb1wove+zKTu/5q9tSJidsFdFVE6tUbSveK7peDLy0d4rul4MvLSfSHWjDYdzHNKFYAG2VzqOzYCKk6M6w4fElhDIHKgE+FhqOoesBTWjOMr+lXjWxOPrgx3iu6Xgy8tHeK7peDLy01auR60dd2wc+iWFXGRWuXK7Swtax3VKqopjMlq1Vdq1aN7pO8V3S8GXlo7xXdLwZeWub6tdeu1ylHiVNVwQ5a5uBbWBXW1aaoqjMFy3Vbq1at7LfSRMHxaEBv8pR4lZT68nsYA0j1Mly4pT4tn1VZjtHsUE1Zek76Wn4K/Mlqv6k/S1+z/wC1r5f5Xb/suzVR0iu6Xgy8tZz6Spg+JiIDf5X1kZT67exgK08Csz9KH0mL8L/29bXuFz9H86O6m6pSZcUhObYdisx2j2KCa1wdIrul4MvLWTdTvpafYf7itiAqWeFdI87szT0mTh5oCAw8DesjL9YeYC9UfVZ8uKjJv7dilj+S3NdB6Uv8+D8Nv+wqh6pfS4/96ynmvvo/ou0/lrY6RXdLwZeWuC9J2IDvh7BhZZPWR19sezMBetHUaqzz0qevhvuyf3jra7wS5vgOfT39HMdWntioyb7TsUsdh9gua0/pHEhnw4AcWc+tG6/VPmArMuq/0uL7T/Y1qXS3r4b75/6mpZ4WukudHl7vvrH9HP34vmpXle9Y/o5+/F81K8rZzTfRvqH8SX5z0dKQ54JVGk8SMv8ADKh9akeAsQA265tR0b6h/El+c9NUHGHoXFHR2DIwWyMJQoiAeYkSIpILujRAlQwuDsCi931awbxRuHVkDPdEaTSFF0cakFgSNbh22n1t9wLWeYIrMxsqgsTuAFyfypfo7pNJ1YpnGU5WDqUZTlVhcHZdWU/YaBeKOXSyeOK9kv8Awm/q/rriutnWnF4fFPGkwAAU2WNLa1B+tmP/ADXcQ4tNNJ402J9Yf11mfX1s2PkK6xlj1jWPUG6sb0zFOx0NH001XZiqM7OroOpnWXEYhnWSVWNxYtEDbUdmQr/zeuy0c3vIuE3PWcej1wszZiBs2m3sO+tL7YnnT4hXq3tpjLHxcRF6qKd3+mV+kEMMac5UnRprClR9b2En+9S9QC+nYIyjZe6lt+5hXx6QmDY4lSCNGmsax9bdUno/YLOcxA2bdW/fWNPNdO7P/ijyj1hpWjm95Fwm56zP0jBhjBnKk6JPVUqLZpPYSf71qHbE86fEKzH0kOGxgKkEaJNmv60m6tL3C+LR3O7IuoYbtHhKjZtUtv3EVp2jm95Fwm56zPqCwXEHMQNm3Vv31qPbE86fEKtrgh48dz6u3oynr+GGObMQTkTWFKjYfYSf7171FLdp8DAahe6lvbuBFe+kBg2OYrrGRNY1jYd1HUQ2xOvVqG3V7f51jHMdG5Mfs+0fhp+jm95Fwm56zP0iBhjBnKk6JNilR6z+wk/3rUe2J50+IVmHpGcNjbqQRok2a/rPurW9wvh0dzuxXqSG7UMpUG3tUt7R7ARWqaOb3kXCbnrLepBtigTqFvbq9o31q4xiedPiFWzwvOkOdPZmXpIDDFpnKk6JfVUqLZ5PYSaQ6mg9qXKVBt7VLDaPYCP71Y+kpw2LQqQRoV2G/wDqS7qQ6lm2KUnULe3UNq76x/kdDMfs+zVRHN7yLhNz1nPpKVhiYs5UnRfVUqLZ29hJrSxjE86fEKzf0mOGxMWUg/wvYb/XbdW17hfBo/nR3U/VIHtSZSAbHapYbR7AR/etbEc3vIuE3PWTdUNWKQnULHbqG0VrwxiedPiFSzwrpHndmcekxWE0GcqTka2VSv1hvJqk6rA9qjykA69oLD8gR/er70nSBpoMpB8DbDf6w3VR9VNWKjJ1DXt1Csp5j76Jj9l2lrYjm95Fwm564L0nK4fD52U+GS2VCvtj23Y3rQVxiW9dPiFcB6UJAz4bKQfDJsN/bHura7wS5vgOfT39HNdWge1R5SAbnaCRsPsBH960/pBXD4fOyEZzbKhX6p3sazLqzqxUROoXO3V7DWn9JzKz4fKynxnYQfqndUs8LTSXOjy903WP6OfvxfNSvK96x/Rz9+L5qV5WznG+jfUP4kvznpqlejfUP4kvznpqgjxEAkRkYXVgVIvbURY6x/Kl+jOjBArAM7ljmZnILMQqoL5QBqVVGoDZvuS5RQIYvoWKW+ZRrt7B7L2/vSjdUcOdsan7QDVj0lOY4ZHDohVSczi6CwvdtY1f7iuYh61StJh/FBo5IBK7DIwT+DIzyOA+cKsiqvq5dZGa+wLVep+GGyNfhFejqlBr8G39rVW4LrJIxwhMsDrKzraMoZWGkKxtkzGwC2L29WxvstXTYuXLG7ZkSyk5n9VbD1m1jUPtFOmRVt1Rw52xqftANeL1Pww2Rr8IqowvWyZ2wdjAUmgSRyuQ5TkkMrsM+dVVlUalIvmUsDaxhutkrHC2aKRJXcZ48uZxpY0RQmY2bK5dgDcKL21EVcbcG5cDqlBc+DbQ3VHDnbGp+0A1bYh8qMcyrYE5m9UWG1tY1DbtH21yWE61zSHAlTC4mjQvkyHxXYTMRnzoqWB1KwvmBI1VBbDqdhhsjX4RXo6pQXJybbf8X/eq/BdNTTRwtFPC+ecoCsYIaIWdmcBjoyED2F7+KO4BNdPM1lY3AsCbnYNW07NX+4oKhuqOHO2MH7QDXg6nYYbI1+EVUYbrXM/YiphkExyvkyEkiXJI2UvmVVTxXUPrBvYbYZuuUoSNo5cPIrzMoZVALIui1Zc/rXZ7ILyEZCF20F9/hKC98m4flf8AehuqOHO2MH7QKuHOo6wNR1nYPtrj4+tczDCFGgk0krxto8l2y4hYyVUvmCiIl7qHtqJsNo6ZW46nYYbI1+EV7/hKC98nstVHietkwjLwyYeYaZo0yCMO5CKVjyNICLvnGq72CkKb3rtTsoKZuqOHO1AftAr5HU7DD/TX4RVQetkxWAxth5S080TaPJdimICIFUyZguiJYlc5HhNrV84rrXMomyyQWWRwj5Mym0TOkOpv8xmW2U+IXAtdhQ6rv/CUF75PZahuqWHO1AftAq4jYlQSLEgXG47q42brZNo0aJoJW080REeS7lJAIkVWkvYoSSVzMPCctiap0yuB1Ow3ul+EV9f4SgvfJ/L87ftVXiutLoMSTLhwsU0KqxAy5HkKvGTmAEgAuQdajWRrFutBvsqCmbqlhztQH/YV8jqdhvdJ8IqnxnWyZYmMTYeVknkismS7EC8UYVpASSbg5SzatS7bTY7rO6dr/jQLoygjYqCM7NIuiclgFa6rfNawudhFgtP8JQXBybL/APNv2oPVLDnag/IVbQvdVN1NwDdTdTq9h9orj5OtkxjiaJoJSZ5ojo8l3KTBY1VWkuAYzclc5HhNrGnXB0yuB1Ow3uk+EVPhurcMbh1WxF7f71R4zrRKqYorJAdHIBGbAgghzor5tct19TU2sDawt2Cm4BoKzrH9HP34vmpXle9Y/o5+/F81K8oG+jfUP4kvznpqqicTRkiJ4spLN442JGZixFwwvrJqLtWK82H4b81BeUVR9qxXmw/Dfmo7VivNh+G/NQXlFUfasV5sPw35qO1YrzYfhvzUF5aiqPtWK82H4b81HasV5sPw35qC8tRaqPtWK82H4b81HasV5sPw35qC8otVH2rFebD8N+ajtWK82H4b81BeUVR9qxXmw/Dfmo7VivNh+G/NQXlq8tVJ2rFebD8N+ajtWK82H4b81BeUWqj7VivNh+G/NR2rFebD8N+agu7V7VH2rFebD8N+ajtWK82H4b81BeWotVH2rFebD8N+ajtWK82H4b81BeUWqj7VivNh+G/NR2rFebD8N+agvLUVR9qxXmw/Dfmo7VivNh+G/NQXlqLVR9qxXmw/Dfmo7VivNh+G/NQXlFqo+1YrzYfhvzUdqxXmw/DfmoLy1FUfasV5sPw35qO1YrzYfhvzUDHWP6OfvxfNSvKTxCzzDJI8OW6k5UYHwsGGsk+0VZ9l/nQf/9k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QQEBIUEBIQFRUUFxYVFhgVEhUVFBgUFxQVFRYVFBgXJygeGBkjGRgWHzAgIycpLCwtFh4xNTA2NSYtLSkBCQoKDgwOGg8PGiwlHiU0LCwsLC8pLCwsLCwvLzA2LCwsLCwsLCwsKSwsLTQsLCwsLCwsKSksLCwsLCwsLCksLP/AABEIAL4BCQMBIgACEQEDEQH/xAAbAAACAwEBAQAAAAAAAAAAAAAABAMFBwYBAv/EAEMQAAIBAgIGBgYIBAcAAwEAAAECAwARBBITITFRk9IFBhQVIlIHMkFTkrM0QnFyc5Gj0SNhYrEWM0OBobLCJMHwF//EABkBAQEBAQEBAAAAAAAAAAAAAAABAwUCBP/EADERAQABAwAIBQMDBQEAAAAAAAABAgMRBRIhMTIzQYEEcbHR8FFhwRMUQzREoeHxJP/aAAwDAQACEQMRAD8A2HC4UOGZmlvnkGqWRRYSOoAAIA1AVN3au+Xjzc1HRvqH8SX5z01QK92rvl483NR3au+Xjzc1NUv0hitFFJJa+RGe17XyqTa/s2VJnG0ja+e7V3y8ebmo7tXfLx5uauQ6p+ksYwvpI4QqYZMSWw87YnIGJGhlUIrLMPIA3tqzPpEwgQsxxCkSrAY2ws4mErxmSNTFlz+JRqNtdesC87tXfLx5uaju1d8vHm5q5XE+kmFZcOwYDDSR4p5GdHWVZMO8SaMIbEPmcrlykk2tVn1p60thMPBLHErGeaGECZzAF02oNIcrFbe0W1a6gt+7V3y8ebmo7tXfLx5uaqR+u8cCxjFjKzZczwJNPhUzyGOPNiMiqLmw12sfzNUvpAdJ1WXQGIS9Iq7Is2ZY8GiuNTWu/rXsCDqtVwOw7tXfLx5uaju1d8vHm5qp8Z1+wkS5pJHC6CLFX0Tn+DNII0bUNuYjVtFeYvr9hYQmk7QuZNKQcNPmiizFNJOMt4UuDra2ymBc92rvl483NR3au+Xjzc1J4XrPDLiXw8ZlZ49TsIZNCHyh9GZbZM+Ug5b7KrukOuSYXE4lcS8awwphj4UmaUPO7oMwAIKkqLZbnbf2V5yL3u1d8vHm5qO7V3y8ebmpbobrFFi43eHSfw2aN1eJ45FdQCVaNwGBsQbW9ork09KiuuFkWCdElxMsEgeCZpDkSYroAou7FowCADlJINiKo7Xu1d8vHm5qO7V3y8ebmqjk9IuDEUcgeVlkR5LJBM7JFG2SSSVVUmNVa6ktbWDVp0v0o0WGaaBFmIXOo0gRSts2YtY6ra9QJO6k7IyfYx3au+Xjzc1Hdq75ePNzVyuL9ILCHo9o4YdJjoWnAmxGhhRViSRlMmUlm8YAGXeTaoukvSLInR8WPiwqPh2SJ3DYjJNmkk0ZjiQIQ7Kd5W+q1B1/dq75ePNzUd2rvl483NXL43r+yTyBcOGw8OIgwsshmtKJZgmtIspDKpkQG7A6zYaqveh+s0OLaRYNKRGWXOYZFjYqxR9FIwCyZWBByk0Dfdq75ePNzUd2rvl483NVRL16wySSRuZ0KLM93w8yI4gF5dC7KBIVF/VvsqGL0jYJklfSSqI0jk8cEyM6StkiaJWUGQM3hGUHXQXvdq75ePNzUd2rvl483NVN1R61HHSY0ZCqQTLGmaOSOSxiRzpEk1hgzEbBsqFeujLL0is+HyLgoVnGWQSPJGRMRqAAViI72BPrDXUyL/u1d8vHm5qO7V3y8ebmrkei/SM0olDRYRZFw8WKW2NDQaKRsp08pQaJk2sLNq2XrzA+kd5oIzHh4mmmxb4SLLiCcNJkUu06zZLmLKrawlyRqqjr+7V3y8ebmo7tXfLx5uaud6L9IkMiRaZJUmd5o2iijknymCXRSuWjXVEGK+MgetXWUCvdq75ePNzUd2rvl483NTVFBVdKR6GPOhkuHjGuWRhYuqkEMSDqJpjthqDrH9HP34vmpXlA30b6h/El+c9NUr0b6h/El+c9NUBUGPwulikjvbOjJe17ZlIvb27anoqTGdhGxwWD9GTiMrLjWLJhDgoXhgEBjiOXxNZmMjeBfao9bVc3rzoX0VjDMrCdNWJgxRWPDCKO8MUkWRVznKGz3vc6wdt9XfVy3WDp2XD4nwsGUx6oxlureMtNMuXOYgAPEraiLEa7j1nbn59Toq8Z6KUmtnna6vjJUIjsyS4mZJkkRs2po2Qfe17Kveneq3bcPhosRIrGKWCaQmEFJTEbspjJsofXqubX9tVsnXSRVbwxM1iYyocLKFOJzSRi5OS0cftIGfabqTLjOs88QkDaAuixnIFYMQ5jzYgZ3A0KZyDci5jJLrsE6eXz5/k6+av6y+ilMXMGSVIo1WNUj7MrCIxyF74chlEQf6wC67baaPo3VpCzzsVaTHuyiMAkY5QpUG5tkHttr3CrnozHyYmI5nWNjHG38Io7KWL+IE54yGCgi2a2vWdRqjwXTGKjWJ2Zpg2HwruroA5kmaYER6MKqkHLtU6gB/Om7MfNv/F37Sv/APLXaNlmxpc9ngwqkYZUCxwTpMmoNrJyWNztN9WynOtno2THYpcRniDGMROJcMuIGVWLBosxGSQZmFyGGzw6tbGG6yTS4IynIn8VEaRDG+SJimkkKq0gUqGI8RNrZmAF1qCLrPOIWdAJFjjZyzZXZzp5IgyvHkjMYC572FwPZ6ws5lDeH6lZeku2aZQArIESBY2ZWVVCzyKf4yra6gqCDbWbV50z1H7RPNLpiulOCNtHe3ZJml25hfNmt/K3tpN+uM76NI1j0kkMrXUJIMypO0ci5JGDAmIAqucAvYvcAN99K9OyqsJXEgO2GMsaokZXET3TLGFYMxDXtZGB13vum+Yj519j56L7oXoPsz4ts+btM5ntltlvFHHl2m/+Xe+rbsqj6N6gmF4P/kZo8PipsTEuhAYCZZg0bPm8XilJzWGy1vbXzN1ylDyqywRBZhFmkKnRgu6B5FV85DKocFljFja5Hir4m64YlYNLoogDIkYv4Qt8MsxZ2leNQGYhBci1xtPhpG759l+xDGeiBHER00TPGJ1JmwqzIUlxEmIGVC4yupcgNcgjaK6/pLod2wZw+HlWI5BEGaESAIFykZAVFyurUQBu9lVMvWuQF76EZZo4yBlkIRg3hQiQaWW4F0AVl12VvDmWxPW+ePSWWMlBMQjBs7hTiLSKVsNGpjVTqO3bewZjZg3zl63UWY4HD4RsThmEACB5Oj0k8CoEjyK7kLIoB8eu99lR430dyXwQwuKSOLBIFiilw2nTSi//AMhrOl5LHUSNRuRrOp3pDpqZY4yzxRsmKaJ3KOISghlYMy3uFvl+sBcDXTXQfWCXEM6vEEMcau4s22VVeIC9ti5s2raBs2Uz17pjp83q7Eej8viGc4k6CWaHFTQiFbviIQgBWS90RiiErYnVqYXprq71NOExeIxDTKxmFskcCwIfGz6SUKSJJtds4C6r6tdVeF6yYsxwDxM8as0v8IDTF8LLNAosNXqjNkt4rD22p2TrbK+maBYWSOOR1NnIcqsWUKQbWzO1yL+rYD2hH2N6qb0SXxEszYq5kGLW5w4MpGJjdLSyZ7yaPMMupRZbfzD2O9HGksRiWVlw2FgRhEDlkws2mSUgmzAtYFN3tpnE9bZIp5kZUZcPGJJWCFbKjQmVgudmP8OR2UFR/l2BbXbzpfpbFDsjKTGGTSzAKhVRpYB4wysxCq7XClTtN9VI6Y+bzf8API/1Y6tvhGxLyz6Z8TIsrHRCIBhGkdlUE6vDq9ttpJ1lTBdVcTHjsRiTjImE6CMp2S1lTSaHxaQ3Kl9erxW9lQ/4lneVFVoUXTqsn8NmKKXljEUhLAB2yoQRb1hqIILVw6y4mOPDmR4wRGHLOslnzQOyxyWOuQslgRbW48JIAZv29lx0P9D9Qmw2nkSeFcTKqIrxYKKKFERs+UQAnNmJOYlrnVYiwqGP0cMqF1xVsUcV2zSjDqItJozEV0Ab1ChIPjzE670xhetk00zxxoi2ljju6McgYYjOGCvcsDCNuT1xqtZi71Z6YkxM0xcrYJFZFDDRuXnDxvm2yABQ2z2eEe18/KfPwpsV6L88MEYxNjHI80khw6GczSSiV5IJAQcOxNxqzC1tVxc93RRQFFFFBV9Y/o5+/F81K8r3rH9HP34vmpXlA30b6h/El+c9NUr0b6h/El+c9U3THSGJXEMsaukWgmyyZI3TShUKuxBZxYkqFya9ZsRsDo6K4sdM4u0ZUTZsvhRoQyy+OZXZ3CJayrGyi0frC4ObVedW8VJJG5kaRwHtG8keidl0cZJK5VtaQyL6o1KNu0hcUUiuKlLMujiuoBP8Vvbf+j+VSaSb3cXFbkoGqKV0k3u4uK3JRpJvdxcVuSgaopXSTe7i4rclGkm93FxW5KBqildJN7uLityUaSb3cXFbkoGqLUrpJvdxcVuSjSTe7i4rclBLNhlfLmAOVgy39jC9iPzNS0rpJvdxcVuSjSTe7i4rclA1aildJN7uLityUaSb3cXFbkoGqijwyqzsoALkFjvIUKL/AOwAqLSTe7i4rclGkm93FxW5KBqildJN7uLityUaSb3cXFbkoJsRh1kRkcXVgVYHYQdRFSUrpJvdxcVuSjSTe7i4rclA1RSukm93FxW5KNJN7uLityUDVFK6Sb3cXFbko0k3u4uK3JQNUUrpJvdxcVuSjSTe7i4rclA1RSukm93FxW5KBimUgSBFzahZyxJ+wqP70CvWP6OfvxfNSvK96x/Rz9+L5qV5QN9G+ofxJfnPUsuKRDZnRTlZrFgDlW2ZtfsFxc+y4qLo31D+JL856qel+qpnmaUTsM0bR5WjjZNeQr7A+XMpJXNrzHZQWsfSsLGMLNCTICY7SKc4XaUsfEB/KpcLjElXNE6OpuMyMGW41HWuquafqY7Zs0sdpTnltGbhtJNINGS2pby2IN9h8xtc9C9GNCsmkZGaRgzZFKoLRRxAKCSdkYO3aTQMQn+NL92P/wB01eqyLALpZBeXUE/1pf6v6qZ7uXfLxpeagavRele7l3y8aXmo7uXfLxpeagavRele7l3y8aXmo7uXfLxpeagavRele7l3y8aXmo7uXfLxpeagavRele7l3y8aXmo7uXfLxpeagavRele7l3y8aXmo7uXfLxpeagavRele7l3y8aXmo7uXfLxpeagavRele7l3y8aXmo7uXfLxpeagavRele7l3y8aXmo7uXfLxpeagavRele7l3y8aXmo7uXfLxpeagavRele7l3y8aXmo7uXfLxpeagavRele7l3y8aXmo7uXfLxpeagavRele7l3y8aXmri/SFjJMM0AglmTMJC1pZDexS20nefzrzVVqxlrZtTdriiHfXqq6ZP8TD/AHz/ANTWd9Wun53xMayzTupuCDK4Gw22EGu+6RwwWTDkF9bn1pHb6p8xNSiqKozD1fsVWatWpP1j+jn78XzUryvesf0c/fi+aleV7YG+jfUP4kvznqu6T6alin0aRK+aOQp4rFplQuI9wJA9ttWu+u1WPRvqH8SX5z17L0dE7MzRRMzLkYlFJZPIxI1r/I6qDnZOuTKA2RGCAaQZir5y80eVFN/VaFrknXrts13HQnSbTLJpFQNG4UlGLIbxRygqSL7JAPtFNJ0bEpQiKIGMFUIRQUU6iE1eEHcKkw2FSJQsaIii9lRQqi5ubAattAjFj10shtLrCf6Mv9X9NM94rul4MvLRCP40v3Y//dNWoFe8V3S8GXlo7xXdLwZeWmrUWoFe8V3S8GXlo7xXdLwZeWmrUWoFe8V3S8GXlo7xXdLwZeWmrUWoFe8V3S8GXlo7xXdLwZeWmrUWoFe8V3S8GXlo7xXdLwZeWmrUWoFe8V3S8GXlo7xXdLwZeWmrUWoFe8V3S8GXlo7xXdLwZeWmrUWoFe8V3S8GXlo7xXdLwZeWmrUWoFe8V3S8GXlo7xXdLwZeWmrUWoFe8V3S8GXlo7xXdLwZeWmrUWoFe8V3S8GXlo7xXdLwZeWmrUWoFe8V3S8GXlrgfSdiA74ewYWWT1kdfbHszAXrSLVnfpU9fDfdk/vHWV3gl9vgOfT39HMdWntioyb7TsUsdh9i3Naf0jiQz4cAOLOfWjdfqnzAVmXVf6XF9p/sa1Lpb18N98/9TUs8LXSXOjy9331j+jn78XzUryvesf0c/fi+aleVs5pvo31D+JL856o+nejZ5J2aESAaF0J0oRWuLhUscyvcWuVygEkG9XnRvqH8SX5z1DjunYoGZZM4yo8l9G2Uqi5mAa1iwGu1BzQ6ExVxlEqesYicRcQJpJ2MbgMcxKNGtxnAttGUE3vVrBvHG4dXQM90R5NIyLo41ILXYa5A7bT62+4H0/WeFcuYuuZQ1yjZVDZsudhqXNka2+38xTfR3SaTqWTMMpysHRkZTlVhdW1i6sp+wiqF4sO+lk/itsT6if1fypnsz++b4E/aoocWmmk8abE+sP66Z7YnnT4hUEfZn983wJ+1HZn983wJ+1SdsTzp8Qo7YnnT4hQR9mf3zfAn7Udmf3zfAn7VJ2xPOnxCjtiedPiFBH2Z/fN8CftR2Z/fN8CftUnbE86fEKO2J50+IUEfZn983wJ+1HZn983wJ+1SdsTzp8Qo7YnnT4hQR9mf3zfAn7Udmf3zfAn7VJ2xPOnxCjtiedPiFBH2Z/fN8CftR2Z/fN8CftUnbE86fEKO2J50+IUEfZn983wJ+1HZn983wJ+1SdsTzp8Qo7YnnT4hQR9mf3zfAn7Udmf3zfAn7VJ2xPOnxCjtiedPiFBH2Z/fN8CftR2Z/fN8CftUnbE86fEKO2J50+IUEfZn983wJ+1HZn983wJ+1SdsTzp8Qo7YnnT4hQR9mf3zfAn7Udmf3zfAn7VJ2xPOnxCjtiedPiFBH2Z/fN8CftXA+k6Ng+HzOW8Mm0AW1x7q0LtiedPiFZ/6UZlZ8NlZT4ZNhB9se6srvBL7fAc+nv6Oa6tKTio7GxuddgfYd9af0jEwfD5nLeM/VUfVO6sx6ssBioiSALnabDYa1DpOdWfD5WU+M7CD9U7qlnha6S50eXum6x/Rz9+L5qV5XvWP6OfvxfNSvK2c030b6h/El+c9QYjobPM0umlBMZjCgRFVB2lQ6Egk2J12OUXBtU/RvqH8SX5z1S9N9IzJM6wtN4YWYr2csl9WUxtl8cgAYlcxGpRluaCZep0NgC0pXXnXMoWRs0jhmCqMpDSORkyjZqsABY9GdGCBWAZ3LHMzOVLMQqoL5QBqVVGoDZvuTy46WxlxlMzEZtEGw1hMmknBaUhRkYIsZABS9xqOawvureJkeNzI0jgPaN5I9E7Lo4ybrlW1pDIo8I1KNu036hqGBdNJ4V2R+wf10z2dfKv5CkIp5NLJ/C9if6g/qpnTye6/UFQTdnXyr+Qo7OvlX8hUOnk91+oKNPJ7r9QUE3Z18q/kKOzr5V/IVDp5PdfqCjTye6/UFBN2dfKv5Cjs6+VfyFQ6eT3X6go08nuv1BQTdnXyr+Qo7OvlX8hUOnk91+oKNPJ7r9QUE3Z18q/kKOzr5V/IVDp5PdfqCjTye6/UFBN2dfKv5Cjs6+VfyFQ6eT3X6go08nuv1BQTdnXyr+Qo7OvlX8hUOnk91+oKNPJ7r9QUE3Z18q/kKOzr5V/IVDp5PdfqCjTye6/UFBN2dfKv5CqTp3rNh8G6pKjEsuYZUUi1yPaRuq108nuv1BWc+kp2OJizLlOi8wP12rO5VNNOYfV4S1TduatW51vQ/W7DYqTRxowNi3jRQNRAtqJ166v+zr5V/IVj3VJiMUmUXNjqvb2j21rYnk91+oKW6pqjMr4y1TauatO5N2dfKv5Cjs6+VfyFQ6eT3X6go08nuv1BWj5E3Z18q/kKz70pRgPhrADwybBb2x13enk91+oK4H0nOxfD5ly+GT6wN9cdZXeCX2+A59Pf0c71YF8VFex1n+xrUelIwHw1gB4zsAH1TWW9WiRio7C5udV7ew+2tP6RkYvh8yZfGfrA/VO6pZ4WukudHl7mOsf0c/fi+aleV71j+jn78XzUrytnNN9G+ofxJfnPX3LjY1LBpEBVS7AsoIQbXN9i/wA9lfHRvqH8SX5z0h0j0K0szODDkaCSEqUfMxcqbsysNQygates66Kej6WhYxhZoSZATHaRDnA2lLHxAfyqXCYxJlzxOjqbjMjBluNR1rqrnH6nyOAsk4YMFDkozP4HmdAjuxJUaXL48xsu3Wat+hejGhWTSMjPIwZsilEFo44gFBJPqxg7dpNEMQ/50v3Y/wD3TVVkWAXSyC8uoJ/rS/1f1Uz3cu+XjS81A1RSvdy75eNLzUd3Lvl40vNQNUUr3cu+XjS81Hdy75eNLzUDVFK93Lvl40vNR3cu+XjS81A1RSvdy75eNLzUd3Lvl40vNQNUUr3cu+XjS81Hdy75eNLzUDVFK93Lvl40vNR3cu+XjS81A1RSvdy75eNLzUd3Lvl40vNQNUVzfTXTuGwkgjmbE5iocZZJiLEsPNvU150P0/hcVIUibEZgubxSTKLXA823WK860Zxlr+jc1dfE4+rpazL0ofSYvwv/AG9aH3cu+XjS81Zz6SoQmJiAzf5X1nZj67e1ia8XuF9Wj+dHdWdTvpafYf7itiFY11SjDYpAb7DsZlO0e1SDWuDo9d8vGl5qlnhXSPO7GqK4jrp04+CkjWIXDqWOeWcm4NtVnFIdXet0k+IWOUAKQfUkxAa+q22Qi3+1ev1IzqsY8Lcm3+p0aNWd+lT18N92T+8dd0Oj13y8aXmrgfSdhwj4exbWsnrO7e2PZmJtUu8EvfgOfT39HPdV/pcX2n+xrUulvXw33z/1NZX1aS+KjBvtOwlTsPtWxrT+kcMFfDkF9bn1pHb6p2Zialnha6S50eXuY6x/Rz9+L5qV5XvWP6OfvxfNSvK2c030b6h/El+c9J9J9OmB3UxEgRGRTnAzMHRMlvq63XWf56qc6N9Q/iS/OevnEdDwyOXkijZihjJZQSY22ob/AFTuoKVuuRXMXgsIyVmIluVbPLGujBUZ1JjNyclgw1HWBbdEdJtMJM6BHjYKwD511xpKCrWF/C6+zbfbtPq9A4cFCIIroCFOQagcxP5lm+I7zU+CwEcC5IUVFveygAX3/wD7dQKRY9dLIbS6wn+jL/V/TTPeK7peDLy0Qj+NL92P/wB01agV7xXdLwZeWjvFd0vBl5aatRagV7xXdLwZeWjvFd0vBl5aU6R6z4bDvkmlCtYG2VzqOzYCPZUvRnTsGJzaCQPltfUwte9vWA3GprRnD3NuuKdaYnH1wm7xXdLwZeWjvFd0vBl5aatXP9O9c4cHKI5ElJKh7oEIsSw9rDX4TSZiN5RbquTimMytu8V3S8GXlo7xXdLwZeWqzoLrfDjGZY1kUrb1wove+zKTu/5q9tSJidsFdFVE6tUbSveK7peDLy0d4rul4MvLSfSHWjDYdzHNKFYAG2VzqOzYCKk6M6w4fElhDIHKgE+FhqOoesBTWjOMr+lXjWxOPrgx3iu6Xgy8tHeK7peDLy01auR60dd2wc+iWFXGRWuXK7Swtax3VKqopjMlq1Vdq1aN7pO8V3S8GXlo7xXdLwZeWub6tdeu1ylHiVNVwQ5a5uBbWBXW1aaoqjMFy3Vbq1at7LfSRMHxaEBv8pR4lZT68nsYA0j1Mly4pT4tn1VZjtHsUE1Zek76Wn4K/Mlqv6k/S1+z/wC1r5f5Xb/suzVR0iu6Xgy8tZz6Spg+JiIDf5X1kZT67exgK08Csz9KH0mL8L/29bXuFz9H86O6m6pSZcUhObYdisx2j2KCa1wdIrul4MvLWTdTvpafYf7itiAqWeFdI87szT0mTh5oCAw8DesjL9YeYC9UfVZ8uKjJv7dilj+S3NdB6Uv8+D8Nv+wqh6pfS4/96ynmvvo/ou0/lrY6RXdLwZeWuC9J2IDvh7BhZZPWR19sezMBetHUaqzz0qevhvuyf3jra7wS5vgOfT39HMdWntioyb7TsUsdh9gua0/pHEhnw4AcWc+tG6/VPmArMuq/0uL7T/Y1qXS3r4b75/6mpZ4WukudHl7vvrH9HP34vmpXle9Y/o5+/F81K8rZzTfRvqH8SX5z0dKQ54JVGk8SMv8ADKh9akeAsQA265tR0b6h/El+c9NUHGHoXFHR2DIwWyMJQoiAeYkSIpILujRAlQwuDsCi931awbxRuHVkDPdEaTSFF0cakFgSNbh22n1t9wLWeYIrMxsqgsTuAFyfypfo7pNJ1YpnGU5WDqUZTlVhcHZdWU/YaBeKOXSyeOK9kv8Awm/q/rriutnWnF4fFPGkwAAU2WNLa1B+tmP/ADXcQ4tNNJ402J9Yf11mfX1s2PkK6xlj1jWPUG6sb0zFOx0NH001XZiqM7OroOpnWXEYhnWSVWNxYtEDbUdmQr/zeuy0c3vIuE3PWcej1wszZiBs2m3sO+tL7YnnT4hXq3tpjLHxcRF6qKd3+mV+kEMMac5UnRprClR9b2En+9S9QC+nYIyjZe6lt+5hXx6QmDY4lSCNGmsax9bdUno/YLOcxA2bdW/fWNPNdO7P/ijyj1hpWjm95Fwm56zP0jBhjBnKk6JPVUqLZpPYSf71qHbE86fEKzH0kOGxgKkEaJNmv60m6tL3C+LR3O7IuoYbtHhKjZtUtv3EVp2jm95Fwm56zPqCwXEHMQNm3Vv31qPbE86fEKtrgh48dz6u3oynr+GGObMQTkTWFKjYfYSf7171FLdp8DAahe6lvbuBFe+kBg2OYrrGRNY1jYd1HUQ2xOvVqG3V7f51jHMdG5Mfs+0fhp+jm95Fwm56zP0iBhjBnKk6JNilR6z+wk/3rUe2J50+IVmHpGcNjbqQRok2a/rPurW9wvh0dzuxXqSG7UMpUG3tUt7R7ARWqaOb3kXCbnrLepBtigTqFvbq9o31q4xiedPiFWzwvOkOdPZmXpIDDFpnKk6JfVUqLZ5PYSaQ6mg9qXKVBt7VLDaPYCP71Y+kpw2LQqQRoV2G/wDqS7qQ6lm2KUnULe3UNq76x/kdDMfs+zVRHN7yLhNz1nPpKVhiYs5UnRfVUqLZ29hJrSxjE86fEKzf0mOGxMWUg/wvYb/XbdW17hfBo/nR3U/VIHtSZSAbHapYbR7AR/etbEc3vIuE3PWTdUNWKQnULHbqG0VrwxiedPiFSzwrpHndmcekxWE0GcqTka2VSv1hvJqk6rA9qjykA69oLD8gR/er70nSBpoMpB8DbDf6w3VR9VNWKjJ1DXt1Csp5j76Jj9l2lrYjm95Fwm564L0nK4fD52U+GS2VCvtj23Y3rQVxiW9dPiFcB6UJAz4bKQfDJsN/bHura7wS5vgOfT39HNdWge1R5SAbnaCRsPsBH960/pBXD4fOyEZzbKhX6p3sazLqzqxUROoXO3V7DWn9JzKz4fKynxnYQfqndUs8LTSXOjy903WP6OfvxfNSvK96x/Rz9+L5qV5WznG+jfUP4kvznpqlejfUP4kvznpqgjxEAkRkYXVgVIvbURY6x/Kl+jOjBArAM7ljmZnILMQqoL5QBqVVGoDZvuS5RQIYvoWKW+ZRrt7B7L2/vSjdUcOdsan7QDVj0lOY4ZHDohVSczi6CwvdtY1f7iuYh61StJh/FBo5IBK7DIwT+DIzyOA+cKsiqvq5dZGa+wLVep+GGyNfhFejqlBr8G39rVW4LrJIxwhMsDrKzraMoZWGkKxtkzGwC2L29WxvstXTYuXLG7ZkSyk5n9VbD1m1jUPtFOmRVt1Rw52xqftANeL1Pww2Rr8IqowvWyZ2wdjAUmgSRyuQ5TkkMrsM+dVVlUalIvmUsDaxhutkrHC2aKRJXcZ48uZxpY0RQmY2bK5dgDcKL21EVcbcG5cDqlBc+DbQ3VHDnbGp+0A1bYh8qMcyrYE5m9UWG1tY1DbtH21yWE61zSHAlTC4mjQvkyHxXYTMRnzoqWB1KwvmBI1VBbDqdhhsjX4RXo6pQXJybbf8X/eq/BdNTTRwtFPC+ecoCsYIaIWdmcBjoyED2F7+KO4BNdPM1lY3AsCbnYNW07NX+4oKhuqOHO2MH7QDXg6nYYbI1+EVUYbrXM/YiphkExyvkyEkiXJI2UvmVVTxXUPrBvYbYZuuUoSNo5cPIrzMoZVALIui1Zc/rXZ7ILyEZCF20F9/hKC98m4flf8AehuqOHO2MH7QKuHOo6wNR1nYPtrj4+tczDCFGgk0krxto8l2y4hYyVUvmCiIl7qHtqJsNo6ZW46nYYbI1+EV7/hKC98nstVHietkwjLwyYeYaZo0yCMO5CKVjyNICLvnGq72CkKb3rtTsoKZuqOHO1AftAr5HU7DD/TX4RVQetkxWAxth5S080TaPJdimICIFUyZguiJYlc5HhNrV84rrXMomyyQWWRwj5Mym0TOkOpv8xmW2U+IXAtdhQ6rv/CUF75PZahuqWHO1AftAq4jYlQSLEgXG47q42brZNo0aJoJW080REeS7lJAIkVWkvYoSSVzMPCctiap0yuB1Ow3ul+EV9f4SgvfJ/L87ftVXiutLoMSTLhwsU0KqxAy5HkKvGTmAEgAuQdajWRrFutBvsqCmbqlhztQH/YV8jqdhvdJ8IqnxnWyZYmMTYeVknkismS7EC8UYVpASSbg5SzatS7bTY7rO6dr/jQLoygjYqCM7NIuiclgFa6rfNawudhFgtP8JQXBybL/APNv2oPVLDnag/IVbQvdVN1NwDdTdTq9h9orj5OtkxjiaJoJSZ5ojo8l3KTBY1VWkuAYzclc5HhNrGnXB0yuB1Ow3uk+EVPhurcMbh1WxF7f71R4zrRKqYorJAdHIBGbAgghzor5tct19TU2sDawt2Cm4BoKzrH9HP34vmpXle9Y/o5+/F81K8oG+jfUP4kvznpqqicTRkiJ4spLN442JGZixFwwvrJqLtWK82H4b81BeUVR9qxXmw/Dfmo7VivNh+G/NQXlFUfasV5sPw35qO1YrzYfhvzUF5aiqPtWK82H4b81HasV5sPw35qC8tRaqPtWK82H4b81HasV5sPw35qC8otVH2rFebD8N+ajtWK82H4b81BeUVR9qxXmw/Dfmo7VivNh+G/NQXlq8tVJ2rFebD8N+ajtWK82H4b81BeUWqj7VivNh+G/NR2rFebD8N+agu7V7VH2rFebD8N+ajtWK82H4b81BeWotVH2rFebD8N+ajtWK82H4b81BeUWqj7VivNh+G/NR2rFebD8N+agvLUVR9qxXmw/Dfmo7VivNh+G/NQXlqLVR9qxXmw/Dfmo7VivNh+G/NQXlFqo+1YrzYfhvzUdqxXmw/DfmoLy1FUfasV5sPw35qO1YrzYfhvzUDHWP6OfvxfNSvKTxCzzDJI8OW6k5UYHwsGGsk+0VZ9l/nQf/9k=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google.com/url?source=imglanding&amp;ct=img&amp;q=http://www.intellectualtakeout.org/sites/www.intellectualtakeout.org/files/depression-bank-failures_0.png&amp;sa=X&amp;ei=1lQpT9zjIOXb0QHwr-GkAg&amp;ved=0CAwQ8wc&amp;usg=AFQjCNEzsoBqTHPkpDx5G5lOrhIkvDu9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73225" cy="1201893"/>
          </a:xfrm>
          <a:prstGeom prst="rect">
            <a:avLst/>
          </a:prstGeom>
          <a:noFill/>
        </p:spPr>
      </p:pic>
      <p:pic>
        <p:nvPicPr>
          <p:cNvPr id="10" name="Picture 2" descr="http://t2.gstatic.com/images?q=tbn:ANd9GcSXdfpqRB9eFvjSo9BmnpmL31IzPtOnoRMn5KBappflSLXkrgXLj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927" y="228600"/>
            <a:ext cx="1496291" cy="1121728"/>
          </a:xfrm>
          <a:prstGeom prst="rect">
            <a:avLst/>
          </a:prstGeom>
          <a:noFill/>
        </p:spPr>
      </p:pic>
      <p:pic>
        <p:nvPicPr>
          <p:cNvPr id="3074" name="Picture 2" descr="Image result for banks closed during great depress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" y="4447970"/>
            <a:ext cx="2819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02" y="4343400"/>
            <a:ext cx="2833832" cy="21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anks closed during great depressi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29736"/>
            <a:ext cx="1676400" cy="16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DR new deal progra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9913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overproduction great depres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6981"/>
            <a:ext cx="4313344" cy="32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overproduction great depres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657600"/>
            <a:ext cx="4514780" cy="25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verproduction great de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5348"/>
            <a:ext cx="4153668" cy="31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overproduction great depres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32" y="1685348"/>
            <a:ext cx="4153668" cy="31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228600"/>
            <a:ext cx="76200" cy="6400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686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FARM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761732" y="228600"/>
            <a:ext cx="400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INDUSTRY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9860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describe what the woman in this photograph is feeling?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4" name="Picture 2" descr="http://t1.gstatic.com/images?q=tbn:ANd9GcRM7L-uEhlabHDhH1wWO7dfCnGD0eFRjNABIbn-cyu7uoF04QD-Q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657600" cy="475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DOWNWARD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With people unable to buy what factories were producing, many workers lost their jobs.  </a:t>
            </a:r>
          </a:p>
          <a:p>
            <a:pPr lvl="1"/>
            <a:r>
              <a:rPr lang="en-US" sz="1800" dirty="0" smtClean="0"/>
              <a:t>In a vicious cycle, declining sales led to more factory closings and layoffs.</a:t>
            </a:r>
          </a:p>
          <a:p>
            <a:pPr lvl="1"/>
            <a:r>
              <a:rPr lang="en-US" sz="1800" dirty="0" smtClean="0"/>
              <a:t>Many companies were forced into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i="1" dirty="0" smtClean="0">
                <a:solidFill>
                  <a:srgbClr val="7030A0"/>
                </a:solidFill>
              </a:rPr>
              <a:t>bankruptcy</a:t>
            </a:r>
            <a:r>
              <a:rPr lang="en-US" sz="1800" dirty="0" smtClean="0"/>
              <a:t>.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The Great Depression soon spread worldwide.</a:t>
            </a:r>
          </a:p>
          <a:p>
            <a:pPr lvl="1"/>
            <a:r>
              <a:rPr lang="en-US" sz="1800" dirty="0" smtClean="0"/>
              <a:t>After World War I, many European nations owed America huge sums of money.</a:t>
            </a:r>
          </a:p>
          <a:p>
            <a:pPr lvl="2"/>
            <a:r>
              <a:rPr lang="en-US" sz="1600" dirty="0" smtClean="0"/>
              <a:t>A slowdown in international trade, however, caused these countries to default.</a:t>
            </a:r>
          </a:p>
          <a:p>
            <a:pPr lvl="3"/>
            <a:r>
              <a:rPr lang="en-US" sz="1800" dirty="0" smtClean="0">
                <a:latin typeface="Copperplate Gothic Bold" pitchFamily="34" charset="0"/>
              </a:rPr>
              <a:t>What does it mean to default?   </a:t>
            </a:r>
            <a:r>
              <a:rPr lang="en-US" sz="1800" dirty="0" smtClean="0"/>
              <a:t>-------------------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To fail on repaying their loans</a:t>
            </a:r>
          </a:p>
          <a:p>
            <a:pPr lvl="3">
              <a:buNone/>
            </a:pPr>
            <a:endParaRPr lang="en-US" sz="1300" dirty="0"/>
          </a:p>
        </p:txBody>
      </p:sp>
      <p:pic>
        <p:nvPicPr>
          <p:cNvPr id="17410" name="Picture 2" descr="http://t3.gstatic.com/images?q=tbn:ANd9GcRVH8VVz-ycrXysXsQhcHtsO9AhUP_MWR8sJ8ihbxYivUfh0n2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117600" cy="838200"/>
          </a:xfrm>
          <a:prstGeom prst="rect">
            <a:avLst/>
          </a:prstGeom>
          <a:noFill/>
        </p:spPr>
      </p:pic>
      <p:pic>
        <p:nvPicPr>
          <p:cNvPr id="26626" name="Picture 2" descr="http://mrberlin.com/images/products/detail/Depression_causes_thumb.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0215" y="4758278"/>
            <a:ext cx="2384311" cy="1786127"/>
          </a:xfrm>
          <a:prstGeom prst="rect">
            <a:avLst/>
          </a:prstGeom>
          <a:noFill/>
        </p:spPr>
      </p:pic>
      <p:pic>
        <p:nvPicPr>
          <p:cNvPr id="7" name="Picture 2" descr="http://img.mynewsletterbuilder.com/userdata/mmlllc/images/causes1_400x29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758278"/>
            <a:ext cx="2438400" cy="17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Great Depression severely affected more people than any previous downturn.</a:t>
            </a:r>
          </a:p>
          <a:p>
            <a:pPr lvl="1"/>
            <a:r>
              <a:rPr lang="en-US" sz="1800" dirty="0" smtClean="0"/>
              <a:t>During earlier depressions, most Americans still lived on farms.</a:t>
            </a:r>
          </a:p>
          <a:p>
            <a:pPr lvl="1"/>
            <a:r>
              <a:rPr lang="en-US" sz="1800" dirty="0" smtClean="0"/>
              <a:t>They could feed their families in times of crisis.</a:t>
            </a:r>
          </a:p>
          <a:p>
            <a:pPr lvl="1"/>
            <a:r>
              <a:rPr lang="en-US" sz="1800" dirty="0" smtClean="0"/>
              <a:t>By 1930, however, far more Americans lived in cities and worked in factories and offices.</a:t>
            </a:r>
          </a:p>
          <a:p>
            <a:pPr lvl="2"/>
            <a:r>
              <a:rPr lang="en-US" sz="1800" dirty="0" smtClean="0"/>
              <a:t>When factories or businesses closed, the jobless </a:t>
            </a:r>
            <a:r>
              <a:rPr lang="en-US" sz="1800" u="sng" dirty="0" smtClean="0"/>
              <a:t>had no money for food and no land on which to grow food.</a:t>
            </a:r>
          </a:p>
          <a:p>
            <a:pPr lvl="2"/>
            <a:endParaRPr lang="en-US" sz="1300" dirty="0"/>
          </a:p>
        </p:txBody>
      </p:sp>
      <p:pic>
        <p:nvPicPr>
          <p:cNvPr id="15362" name="Picture 2" descr="http://www.google.com/url?source=imglanding&amp;ct=img&amp;q=http://occupytheroseparade.org/images/1929jobs.jpg&amp;sa=X&amp;ei=MFApT5juGKHm0QHavKDFAg&amp;ved=0CAwQ8wc&amp;usg=AFQjCNHYfLXY-gP8WTpHvEFgwo4zxwJJ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84964"/>
            <a:ext cx="1110140" cy="1990726"/>
          </a:xfrm>
          <a:prstGeom prst="rect">
            <a:avLst/>
          </a:prstGeom>
          <a:noFill/>
        </p:spPr>
      </p:pic>
      <p:pic>
        <p:nvPicPr>
          <p:cNvPr id="24578" name="Picture 2" descr="http://t1.gstatic.com/images?q=tbn:ANd9GcRgfpg9nL9zAkzBmBaV-iwmh2VlGqqCUUYHlKZ_rbyLXKnO1fP4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3091" y="4384964"/>
            <a:ext cx="2526347" cy="1990726"/>
          </a:xfrm>
          <a:prstGeom prst="rect">
            <a:avLst/>
          </a:prstGeom>
          <a:noFill/>
        </p:spPr>
      </p:pic>
      <p:pic>
        <p:nvPicPr>
          <p:cNvPr id="4098" name="Picture 2" descr="Image result for banks closed during great depres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84965"/>
            <a:ext cx="2815286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UNEMPLOYED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Between 1929 and 1933, the unemployment rate skyrocketed from 3 percent to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25 </a:t>
            </a:r>
            <a:r>
              <a:rPr lang="en-US" sz="2000" dirty="0" smtClean="0"/>
              <a:t>percent.</a:t>
            </a:r>
          </a:p>
          <a:p>
            <a:pPr lvl="1"/>
            <a:r>
              <a:rPr lang="en-US" sz="1500" dirty="0" smtClean="0"/>
              <a:t>Nationwide, some</a:t>
            </a:r>
            <a:r>
              <a:rPr lang="en-US" sz="1500" i="1" dirty="0" smtClean="0">
                <a:solidFill>
                  <a:srgbClr val="7030A0"/>
                </a:solidFill>
              </a:rPr>
              <a:t> 13 </a:t>
            </a:r>
            <a:r>
              <a:rPr lang="en-US" sz="1500" dirty="0" smtClean="0"/>
              <a:t>million people were unemployed.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People lucky enough to have jobs saw their </a:t>
            </a:r>
            <a:r>
              <a:rPr lang="en-US" sz="2000" u="sng" dirty="0" smtClean="0"/>
              <a:t>hours cut back and their salaries slashed.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22530" name="Picture 2" descr="http://www.sd104.s-cook.k12.il.us/students/math/2ndquarter2007webdesign/edgarsolis/urde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81946"/>
            <a:ext cx="3612919" cy="2642667"/>
          </a:xfrm>
          <a:prstGeom prst="rect">
            <a:avLst/>
          </a:prstGeom>
          <a:noFill/>
        </p:spPr>
      </p:pic>
      <p:pic>
        <p:nvPicPr>
          <p:cNvPr id="5122" name="Picture 2" descr="Image result for hoover and the great de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2862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dirty="0" smtClean="0">
                <a:latin typeface="Castellar" pitchFamily="18" charset="0"/>
              </a:rPr>
              <a:t>In what year does unemployment reach it’s highest percentage?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dirty="0"/>
          </a:p>
        </p:txBody>
      </p:sp>
      <p:pic>
        <p:nvPicPr>
          <p:cNvPr id="4" name="Picture 2" descr="http://www.google.com/url?source=imglanding&amp;ct=img&amp;q=http://www.mpsaz.org/jefferson/staff/tepeterson/social_studies/history_graphs/images/1929-1944.unemployment.rate.graph.gif&amp;sa=X&amp;ei=rk8pT8_MNsLn0gGuzuXNAg&amp;ved=0CAsQ8wc&amp;usg=AFQjCNEkO2t_jje3d7D97wB0nr5XkIPgRQ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838639" cy="4835525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3581400" y="1219200"/>
            <a:ext cx="2286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Jobless people lined up at soup kitchens, waiting for meals.</a:t>
            </a:r>
          </a:p>
          <a:p>
            <a:r>
              <a:rPr lang="en-US" sz="2000" dirty="0" smtClean="0"/>
              <a:t>People tried to sell apples or pencils on the street or to pick up trash for food.</a:t>
            </a:r>
          </a:p>
          <a:p>
            <a:pPr lvl="1"/>
            <a:r>
              <a:rPr lang="en-US" sz="1600" dirty="0" smtClean="0"/>
              <a:t>Survival instincts kick in. 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1266" name="Picture 2" descr="http://t3.gstatic.com/images?q=tbn:ANd9GcRHohWvsYb241qiELKLfx7Vo1JUzmm-bbGWoaqfmhQb3oJGCq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2935303" cy="2381251"/>
          </a:xfrm>
          <a:prstGeom prst="rect">
            <a:avLst/>
          </a:prstGeom>
          <a:noFill/>
        </p:spPr>
      </p:pic>
      <p:pic>
        <p:nvPicPr>
          <p:cNvPr id="11268" name="Picture 4" descr="http://t2.gstatic.com/images?q=tbn:ANd9GcS5WrvRZBHeCFTu0tZ7IWorEakE5NRdL-LLwgl6ajpVZwn4ZH5I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844" y="2819400"/>
            <a:ext cx="364845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COLLAPSING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1928, </a:t>
            </a:r>
            <a:r>
              <a:rPr lang="en-US" sz="2000" b="1" dirty="0" smtClean="0">
                <a:solidFill>
                  <a:srgbClr val="7030A0"/>
                </a:solidFill>
              </a:rPr>
              <a:t>Herbert Hoover </a:t>
            </a:r>
            <a:r>
              <a:rPr lang="en-US" sz="2000" dirty="0" smtClean="0"/>
              <a:t>had predicted that the United States would soon achieve the “</a:t>
            </a:r>
            <a:r>
              <a:rPr lang="en-US" sz="2000" i="1" dirty="0" smtClean="0"/>
              <a:t>final triumph over poverty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In fact, </a:t>
            </a:r>
            <a:r>
              <a:rPr lang="en-US" sz="2000" u="sng" dirty="0" smtClean="0"/>
              <a:t>the county was heading for the worst economic crisis in its history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1746" name="Picture 2" descr="http://t1.gstatic.com/images?q=tbn:ANd9GcTpx-9lrwvsY1vNgXGIYHPiVJXHFfQzaOaGtHkLwsKWgnXTBOCh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167" y="2849216"/>
            <a:ext cx="2778465" cy="3771802"/>
          </a:xfrm>
          <a:prstGeom prst="rect">
            <a:avLst/>
          </a:prstGeom>
          <a:noFill/>
        </p:spPr>
      </p:pic>
      <p:pic>
        <p:nvPicPr>
          <p:cNvPr id="49154" name="Picture 2" descr="http://t0.gstatic.com/images?q=tbn:ANd9GcR5HSKFENQJI3Q36M-zvme68uujnUJqhhUEmf4L4HhYZrOauSQ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265" y="152400"/>
            <a:ext cx="866956" cy="1263146"/>
          </a:xfrm>
          <a:prstGeom prst="rect">
            <a:avLst/>
          </a:prstGeom>
          <a:noFill/>
        </p:spPr>
      </p:pic>
      <p:pic>
        <p:nvPicPr>
          <p:cNvPr id="1026" name="Picture 2" descr="Image result for hoover and the great de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49216"/>
            <a:ext cx="2667000" cy="38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over and the great depress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5" y="3245665"/>
            <a:ext cx="2418525" cy="26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oover and the great de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6885"/>
            <a:ext cx="8066096" cy="59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HOOVERVILLES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 the outskirts of big cities, homeless people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built </a:t>
            </a:r>
            <a:r>
              <a:rPr lang="en-US" sz="2000" i="1" dirty="0" smtClean="0">
                <a:solidFill>
                  <a:srgbClr val="FF0000"/>
                </a:solidFill>
              </a:rPr>
              <a:t>communities of rundown shacks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They called these </a:t>
            </a:r>
            <a:r>
              <a:rPr lang="en-US" sz="1800" dirty="0" smtClean="0">
                <a:solidFill>
                  <a:srgbClr val="FF0000"/>
                </a:solidFill>
              </a:rPr>
              <a:t>makeshift towns </a:t>
            </a:r>
            <a:r>
              <a:rPr lang="en-US" sz="1800" dirty="0" smtClean="0"/>
              <a:t>“</a:t>
            </a:r>
            <a:r>
              <a:rPr lang="en-US" sz="1800" b="1" dirty="0" err="1" smtClean="0"/>
              <a:t>Hoovervilles</a:t>
            </a:r>
            <a:r>
              <a:rPr lang="en-US" sz="1800" dirty="0" smtClean="0"/>
              <a:t>.”</a:t>
            </a:r>
          </a:p>
          <a:p>
            <a:pPr lvl="2"/>
            <a:r>
              <a:rPr lang="en-US" sz="1800" dirty="0" smtClean="0"/>
              <a:t>They called them this because they blamed the President for failing to solve the crisis.</a:t>
            </a:r>
          </a:p>
          <a:p>
            <a:pPr lvl="1"/>
            <a:r>
              <a:rPr lang="en-US" sz="1800" dirty="0" smtClean="0"/>
              <a:t>They slept under “</a:t>
            </a:r>
            <a:r>
              <a:rPr lang="en-US" sz="1800" b="1" dirty="0" smtClean="0"/>
              <a:t>Hoover blankets</a:t>
            </a:r>
            <a:r>
              <a:rPr lang="en-US" sz="1800" dirty="0" smtClean="0"/>
              <a:t>,” or </a:t>
            </a:r>
            <a:r>
              <a:rPr lang="en-US" sz="1800" dirty="0" smtClean="0">
                <a:solidFill>
                  <a:srgbClr val="FF0000"/>
                </a:solidFill>
              </a:rPr>
              <a:t>newspapers.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0.gstatic.com/images?q=tbn:ANd9GcRmomfy7eHyjXbtw_CXNtFxBxYNKHmVoQyHXCE2XaoIzkrqWl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27985"/>
            <a:ext cx="1933575" cy="2362201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RXTJNM3yH7l2ufZAWFgCSwVvCa1gTs4yMiPTWisJir0STI5xNz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8" y="4018486"/>
            <a:ext cx="2655215" cy="19812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QVFRUWGBoVGBgYFhkYGhoYGhoVHBoYHBgYICYeFxkjGRgaHy8gIycpLSwsGh4xNTAqNSYrLCkBCQoKBQUFDQUFDSkYEhgpKSkpKSkpKSkpKSkpKSkpKSkpKSkpKSkpKSkpKSkpKSkpKSkpKSkpKSkpKSkpKSkpKf/AABEIAMIBAwMBIgACEQEDEQH/xAAbAAABBQEBAAAAAAAAAAAAAAADAAECBAUGB//EADsQAAECBAMFBgYBAwQCAwAAAAECEQADITEEQVESYXGR8AUigaGxwQYTMtHh8VIUQnIHM2KCkrIVIyT/xAAUAQEAAAAAAAAAAAAAAAAAAAAA/8QAFBEBAAAAAAAAAAAAAAAAAAAAAP/aAAwDAQACEQMRAD8A8c2KwkCticoMmXR/BvSCA5ht+XIQApaPKJgUYDwziapFfDg+6IqS2j56ityICFRE2pv668IKS7C78KjdCkildPRv1ABAYn9wlp0+/n4xJaKnME5NUnflByO4EsHuDq9rXoDzgAg04AXzbP8AEOpDmlhrpEykMwtd76+B/UIZg3MBBJId78eXAQUVsade8S+UCKVa/nalmhgmlNK+kBAAuSMy/VINR7lmfwgCzcZger/iCoTRuucBApuNS3hWsFQjz6MJqcS3lWGDsIAaVOd0Pcvug6JIqpw1riIE95gA75NABmS6ZawxmHZ2RUdWMWik7NQwJoWu+XqYG6gCkinKvjXK0AJIeybD3DwyjEkUDlvN8vKBL3WgHl39M428CvaSEEAgByTGLKQaHlF5K1JSosxHm7+UBWxTfMVs2HV4GF1yrrE5EksTXjAZ1y1rQDK0fOGQ3KIQxMARaxS8Tc5s1oBeJWo9YBlK/EQSYkswmgIfKG+FEirdCgLCBUi249agQSUkZud4fOmefCHQvUebHPWtzDLsCzMGLZ1Ps0A+21w/j1WBJFd3OmYp7RNSqUv+4Yu9R1T8wEzVLs3Qp6RFD0Nf0L9aRKVLLfcdUhw5Iq5yGQ3UtARSkUDVZy+fKJpS1jSnlbpsomkpUbWo28UcnrzgaZpFrcBaASiDU33njfp4Sjo+jvzo3lCcVpv8+OcNtVqH3Vs2UBOWDs0PWnnA0IpvJaJy1ty64xFQrS29hAOlwb1Bah9SLxMLckgMNOURUmgOVfaIpU3tAGmJo+nXvDJTkDb2eIlQIY3+0RCq9eMA6ane3DXnDoLX0hhNAFr+X7gRUCRet7QBpkwgB9+evDOBCYSS9Rxs+8wObNo3hBcGL3FDreo9CbwD/JYV9T7XhkID1IDZ5N7wcJJDu5s28vzDD0gC8Aom1OqwF0qQobVCzAXrvMMvEJFOe8tFRQagIOu+IBOennATnYkm5YaCAzFh6U84mUO5pU/fKGAYQEPlE1iK5VHEECq6xBoBIQGrzeH2coWVLw6BAQ2RCIJEEmy4js8a+kAILh4kQem94aAs7IpDKUxYjn7aGDSyD4F/DoQFSXbWtYBkjP7e8JCmLDg7c4JKRR3O699aafaDYeSGqQB4PAAQSN3AdA1aIS9++nWpjSVNABAqN8BmzMmZnrnVtBakBWUsi4qXINgXbLc0PLSTx9deP5hCU4Y5WrX9Q4JGbNAMFMCRd66A38LdNDunOp8uPXlElAVLkmzUzPn+IjLkd3ukEZudk+dOUA01VMsrCJy2d756W8wYnOllJcgB2q3d8KRRm41W1spLB77t+nhAXpiXGnR+8AmJNHF84bsyaCslalECwSA5NG3AX5Ruo7JM8vJ2lEVIUk11YihrvgMFQAsX31EEfu0esWMXgflkpWCFPZstQ1Gvyh0ShUu1LAE52Ng3jAVflkB6EGmTP7RB3ADB9YvbNtm2Y/LU4QpsslgBfQU8q3pSAz5iaN7RBLC9s6xfCUgsoPdxRwecV14NSiwS2bmAbBYjam0S9KDJ9ToBGnPOydkkHVuFqxQkyfk1P1EU8w/DrOGlzHqTXL9wA5v6hiokdUgy1E3uMoUst3mfSpvfKAEC1AeqQy0tDplqIr5t78YmmXnlY298oABlUd4l8tjTOCsx/EMQz5+0BGWnIC/WsSlofdr+4mku6tlm5DSIM9+O+AmpFKVOt4FNS3XTRKYWNOMBXADeFE9kDLzhQBfmM7RJIyYvoMuJy4XgYmgM1Is4dYuAWgFLRViLfyt4NSDoG6kKcSb+f2hkOEvk7VqHAdtYCU+aDFZB37myifznajPn5PEFEa50gEJY5HrhDE+DF90IrYRGZiqMAOQ984AxKQSXc3cm6d+hiKlMKW130509YAknO2vV4lM2tNAeUA2InbDlJbrTOKGAwqpqwlIJJOQfxLZR1PZvwZNxKUqYMtXdrUgPtKc/SmjPV9I3MJ2XsAyZUs0cEJo5Dh1qvzIgK/w7/p4nbC56wUAghIdi2uvAc46fD4ElJ2toCWVqAFARVgEhgmm7S8auFwmyEpzAAucgM840MPIASQ1DeA86xWHRiNpLglDFCtxoUkm9R4RkdodjLk7BUBsqFwaAi6TkFDTfHomK7FQo0Dd0pAH0sf8AjaMPDKExKpU0bX8h/JI/uGi06wHD7bOwPAnPLjDBdDU6nj92flHWYr4SQA4USlVUn8ZHdGJ2ngPlp2U/VYtcjXcLiAwZ2K2iAglzR9GoG8Ivrmd3uklQDOa2GuprFSVgSFAtn5xbmS6l73+1rGAA5Lkmv0+G7dEZaWoM7wQrYOCL28MoEhZMASSsqpQ+FhxhykpGWtD56eECQpqjLLoxaRNBSSqrmhrTUP1lABRKc6i7FwW6r4RCWgOdYOibRrjfb8wyKPlv9qwEUYZ3Iyqz+URmClS27ODTFhQcBv8AtceNX4b4AlVWuOmgIplVByqdf1DFB1gq5wIsKeUJR2ss8urwFd9fKIlAelvGLEqW7sN+tBfrjA5h3s0AAjfCiXgIeAdctg1uvxCQDZ35w05bkd5ydx3RFWGVmDwgDJmuc3zf1gsokAtZxtDxIHjUjxirLSa9U3wh0YCwtL26FzAQhRJF/wBfmCpO7dz9KxOVLJBLWFWO9vGsAEozhBAFM+ucTQoPV7dPFr5YajdfuAqO44Uc5bodIBNagWhpqK3iYwMxkFQIC3CCQWUQQGHAkQHsPw5j0jASTKSEkpKSRmylJy4Q8sOvz8deMAlyhKlolBgEpCSX0FTzcxblAFVNICzg0VdouCXR90D7NluYvS09VgM1Ae/v6xx/aeFIWpSKLQs7PnQ7jaO9RLSTau6OX7TktMmEZLqNfy0BV7OxstaXWP8A6plFD+C7HhWnIxxXxDglS5xRtqKCCUKIYlJ1bMWMbgmBE6aUnalqPfRmlTDvAaawbF9mJmS07RJaoIINTeA4dSQEkh3sR+c4eWlnJF+XjqGyjU7Q7LKHzTq3tFAy/H7QAkBvG/Cmn5iBRsmhrw668zrS245NAlo2uPrygGJfi7cRpEWGVuq8Il8vUcOsxE/lt4eGQ94CGwxA8omiVd2PTNu1iDPCWNXgB7DFhBAhrjJgawkbqX64QWWCxJqzM9s/cQFcyx4PWnvE5ac9YIiSSdkB3q+bCpMRSDAaPY/aCZUx1J2kqQpJoH7wyeMqdLrT0rFn5P6zgCk8oCmpO+FBzLhQEahwM7u37iKV0of1Dpru6yggAUwTTeUsSd9TwgGSktnXq8Ely9DfJrHfuziS5tLNl1veJ7RD7WWRFmgEZZDtUMzj3EAUkpPkbjmPKLXzEtQEPWkDSoDVtH8+hAD2n/tyiRmFqgeFDxgy15Ad29q+vvEFEGjHwgLXZvZCsROSgB3IcCvdeqi1gA9Y9MndmSsPJSojZkyKp7pWaOHYOdaiueUcb8I4xUpcwoBBUhgBXvOG8nyjudsrkmUv6ikSyC7ushLtnRRMBl4RC8SralTFFJqNqTssH/5kGNbC/DmJdxN5pT7GIfDcnYARpTk8dfIUMoChhuxl5tq4I+8SHZC069eMbCX/AB94DPxiRQqc9eEBkJRsHvK5/mMDGHanTGYgqcEFx9KY6XFTwbg9cI5fHtKmEpS+0HTUAKV/EH+RuNeMBxXaEuYjFFQGyraVQ5pJpxdz08b8nCDZmSz9Ic8q+nmIhNShSku5Y0FlpI/tI08oLjsYkbKZn95tZwGo+f5gM09mlypIATZjZVKMc8oxcZ2WWKkhIGm2DTdaOrxHxEJf+0lALOGG0eD/ANopYUjexkkEhaXG0xtQu2WeVYDyVQc166aGmACnVI7b4s+FQJZnS2BT3lgZjMjePSOPkSwUqKjUNsgNd8xo0ANKmdxx3wiWArx84YcH9qjrxhioPn4frdAQEul9/wCoZKKM4e/4eJ/LJNSwGt9RSCrkk2L25wARILaeF4vSuz6pQvaQFs6iLOb1ydo6TB4dEhFAkzQkKY3OpB9oypnbqlKBUl2VRxY5Mmw5mAvp+FfkzEnbOYfZzNKtYRqI+CJaxcA5mo8bxdwOO+YlyCCcjcfcRoywyCAWBavtwgOW7S+CUplky1FShrmdN0cjicEpJZQKTpHpsycWbLjR90ZOO7PQv6gDAefKRuhRu4jsJQUQmoyLtCgOdmJBAgaUuGLjO0WGq1C0SJFKAPurpq1oCElAFSH8uFomZoIAUKjx/cN8vPfB1SwUg2B84CsqY2XXvyicpINKch032MSMllMQ704W60gmHwRUobNyWgApknZBZi+Wmm/9wU/SzW8Tv48ItqlmWpaS32Oo8DEJ2G+lyxvW1NSIDo/9P0oTMmKUHUlIKWzFQeTx2WNHzE7YSHSzNQ0re9CHEea9j4wyJ6V1YFlB3dJv5V5R6fLwZWHSod4cwbHg0BX7OWRtG5rk1zWmVDHT4FYCNo9N+eqRzUnDKT9Q+oedHjosPSUg5JTteIBI8z5QB504mhzytfXd1wo9q42Xh5RmTSlKRR2DkmwAVSunMxZkpbvK8fcngPWPH/i7t9XaWL+XKLSZZIRo2cw7zlubUwG6P9QJy5qkpkpRLDspSnfQ9xh4V4xkYvtibN+ts37oZtADrvdolhuyUS0gItvuQ33rDrwSm7rDwz5wGh2BODqExQ2lMQpROQA2c8s4H8VStpaEse6lRoAblPnSKsvCrH1NpSkElzFgAVKU2SoBY8AYDOmYAkFtslrB70sAMwddY7aTWUgrLMhDggiuyHY6xhr7RRYyUP8A4N7GL3Z+Lkm6Eprmkf8As0BuYbEy1kpSAoEEGhKSDetRqGfWPJ8RJIUt6bJI4kFuAtHqmGmgkMXG4x518QDZxM5Nhtn1JHrAZiJo+kkWowep3DqkBSQWBLa3pBVqcAXbP0iMuS7i2p45+sBWmPrR8j1SL+GSRsrd2L+ANt8VTLKSzHwi1IcuHpAW8f2oVK2pb60uGDeFHMaq8CJqApLbZY7LOldXeuZDiMISTLO1Q7tftHSfDczbY5IDDXNieCTAaWEwq7lk6AOSPb1jRmTu7ssd8Sl1OQ9+MBn4xMtzMFCWBgAkGxhkpEL/AOUlGu0luPRjNm9uS3LPygLKsOHyhozD2wj+Q5GHgOMSqjdeO6CbDOG+nx0F+rQOUh9/VoKsVYePXGAkDRhxg+FWWYsyQSPDLfFQoqGy4MbXiaZhdiKANpALFLeYVAvVw+YYUPpFzBqSAFBTKDmvDLhFKZKpV36zh5SSkux3QBpk8lTkV9ecPOXtAFhQ9cRFVS7Pd+t0FE525vAHSqgcOWb8bo7r4J7UTPlf06z35dUF67D2H+JpwIjz9aquS+uenPlFjsrHmTOTNQWUkvu0IO4ikB6SvElCykhTAiosXzZ+NY6XDLeW24eijGTg8amchMyWxSsOKAkH+5O4v7xcwS22gcmI4VH4gMj/AFP7f/p8J8tNFTu5TJN1n/xIT/2jhfhzAbEtz9S6nhkI2v8AURUudjZcmYFOJYUCLCqnDaEIiWCkd1zS9WpADY6QpWNSTssXHv15wNbBmLl35V9ojJSSs2LAc2rAXpYSQ784gZGeWUGVJcW0gfy9hJCWBvAMqTSEqSd0WhJvqKekDQGobwAJMxSC6SUnd7ixjL7R7KM1ZWVKKiXJoPKNhQrq0JaYDl8R2QpLMdpsrG/KKaiUqq4pp5c465aWFbaGK0zDBY7yaHq0By6Zjlsojh5ikPskeI9I3F9joej+B+8YuNwRSWNKkP7NAAxPaJASCHNdwbWOh+HOzJy5YmoKU7RYDvEkF2cCjUjmTIAUDMClJCS+yWItbg7sd8bnYvb8uWkS1KKkAuhYHeS90qTmHzDwGxP7SnylAqDpqGAI2gws975Rn9qdvKnnQCjafnjGl8SfEEhctBlTAVJU5oUkUvzjjMd2iVzVLQCkHK/7gNJa4rrxNKGLfbCES5oQguNhJLHaG2QNpL8d8ZeIVqIBlTIaA7RhQFvtjs9eGmqlqBcGnDWKiZhq/t1ePS/iTBIx+FRipNVAOoDzEcKOzWrarvllbWAryZLjMnd1aHXhyKGmcWkG6U2ypd833VgM5CVDZVusfvnAW5MolIFCdSAXyufHyhf0buWLdaeu6I4XEbKQnIBne16QQT2l3Y78xx3QFKckG5Zi4HvW8B2ReqdNOf5iyZe13iXzvmbUgUtOyoiqTXje8AwDpoX1FH58Monh5oH1BzlbkxBEMhQVejWIbm3KLUmQDs7agCHyzJz60gNr4N+IvlTDLmMJcwvuSvIjQWfw0j0DDzXBVT+4BtAdc6gGPJl4ZiXYeh52Edh2B8WolyWxCqpYBkEuN7Z6mAzfihe12ltaSE+ZV94KjF9zeRbjeM3tSftY9akl0LlJCDqBs8i5i3Ltv6+8BNCRtVy5coudnJclVO8T6xWQzF6P9v3BpLoSbNAaTQDHTAwbMj1irLxCzVqRJU9JbaoxsTAHlT7imsOo+BjPmY1L6ekHRjQRWvjAWQsQlEAOYojtBII2j4/cxLEz3gJoVtF8hZ/WIzZzlhbWGMzZRp16wFB2qtSwHrANMs4oTGdj0uCBf0Le9o1Vou5oKeOf2irNLVaumg0gObqpwQQRSzMbeEV5soOzA79Y6DGYbaSWoaeLZcdIxflVZzAC/pEkWbm0PKYUAAEFUovATfpoCR3xFayb1+0EC4EswAtnfCifyxrCgOn+Au2ThJolTP8Aam2Duyj9/WLnxV2F8mcS5EtYcM9b0DZRyOKwxCQW2XqCKg/kR6Z2atONwn9OtYUtKApCs7eSgQRAeeqUHZIZs6v+oaa5ok1LCx3f3cosT8OZSiiZ9SC28XrQcIrqxBANbZK2S+91VB+8BKYlkuzHO930iJlkg6CIhde7dzTcGFW3V8RETNUQS1H1DGj6vYcIAkuY31FhuF2qwAtEEz9o2Ua2IalPsB4wkpJeqQnfruF3gaZpSQQ5azlXCyuqwB9jZbg1uGhu78oJKTtGjuzdb3yisic7nrW3V4uBQIBFKgHgWrTJmrAGmYR+6o1AvS+QMBSpSQyhRqZ8vKCTJzjZa1AXrSwvWBzpgNLswo/luesAfBSfmLUQWKUk7JqDs3ZrKDk7wDF6TiQLlsvGMiRRQUVC+ulqiojWRiZS07T7EwXABKJg1DDuK1FuGQX5feGo6rFxIYbt8YWHxYFAT4fiLUrEpN1PxgLy5wyHKsV1yHIFvVoMnEJ1ERGIQHrU+kAaVLADAZwOdLqzA8QIEO15aP7gWOVfSAye0EzVE1YZmlSWYcYAq5KWdIAIig7W7p0uPD8RLH4n5ZZIS9QdzWz4xlTsQtR7x1oIDYLqLqU7DSj5UeDpnMADfTPlHPBJABBLi2XjFzCYhagS9RelwfCA2EJKr0GQ6zgkzDA1gOFmsN0XRaAyp2HyjKxmDU20M76x0mIlRSnoaA5cyzA1JLCNafhAXbl9oqLkNlAU0FvGEqkEI3RCYHrAAK97eMKJhG7zhQGrischSQlz3a2uWzJYAVix2L2sZJE0GqDUD+OY5Q0kBIoHNq3PEw8zAApOwGJdxkeEB0nxl2cnEykYqSxBTVqkvX0jjFyqAqCid5Ba2u7lHRfAna/y/wD801/lrDB/7VNVLefOBfFXY/yllqAkZ0U9lNr+NTAYk+WyUpBckEmwZzuqQzVYZ6QypgLOzVNDRy78NOcSOH0DAGjl6ZP4nziKJWor6b/WAApDEO4Iyccz9ogoEcvtBpymDM5Ipn5+ECloG0Nru5VGfqc+UA8mpAzalQ/l7xdlEFVBsgJqHLFnrW0UFbO0wtcFmfdTUvFiQKOKPcUEAX5pBNlOGPL9wRQCk91gpRpcU0fN6nS0DSiwyqTx9/3E/kElwXF9wHjAEUNoNdg92b7wNaypQKmGTB7bxD/Oddqm+QZtcosrAIBAYl7Wf1HCADN7ocAB718qQ6SG7wFc7RJUh60Og5UbWsEnJCtl01FLjxPgGt+wFMQQ4JDPTMt41iEpheodh0IIrDkJG0zg1avmKmFLkJ7wz9D5c4BTEAuwex3+LeMHkHZYmwqEijq38/KABBQGflV/HPhE9vaLKAarEM5puygHSBtE0118S9H+0CSdlbh9/D83gss1sBxBfmKwxWTSwHPP7wApkxybg5QfATBtpD/UGL65NAFIBqTbzaIJQ1Rkx4NAa8gBym12i9ImNSKEyoCxmKwbDz3vfWA0RWATpFDEpa2NYlPLAwGDOSQqGmIoSYuTkPeAqNC8Bj4jDhX0xTmYZQuC8actLOa7oDNSRU56wGeUH+HXOFFk8IUB3HaHY4W6kUVmMj+YyEJ2SQRUc46H+rSEhW0NnLrODT+ykzUgpIC/7Tkd0BzEzBBdQdlYqk7wX9Y6afhv63CbKqTE6ZKHsfvGB8tiQRUUPEQfD4pSFApLHq8BgStpJIIKVAs2T2ztlzh1SC7m7XeoNntUUjY7cxImArR3VH6hr/yHuLxjrYNdIHrWoFoCliaGjPe1DqeecQmYh1FSgS4oDk1hrF3E4dqt3ct1qdb4EEJSDwYBnDFoCqlG1VgK2HVecXsOlIICn0JFSAdIgkhIdhU0GgFPCLScMhQASa6AZ/bjAakjstC5ZZTzksQkJosKvucNa5fdXImTPlrKXoKcb61akXMKtUsFwKAmvXlAP6UK/iaFwTWm/MsYASZYIpW9AHva/VYJOBDJatz5ExNKRegdru1bHc1wd0SRMDHbBe4zf9EwAfmOzBmcc8+Yhp8spAIu9NeR8YJNlkKBdv1bfyiMzNznfcxp6GArure4qcvDdFkjaSS5FyzXqdIFLUcizfTXnEgsg1sRQAfm/GAEteyQCKeL8IJKy8d2Qq2tomEAPtC4pu6EHkKSGGQ4Et4wEEJ/kAfWHTIs5zs/HLhnBVrcO730f8mBSlgl2NNzekAkYYC5D84qzJRD+rfaNqlCAXZj+YDOLNQNwpwgB4BTApd8xvHXrFk4f+JihJWEF99ftF9M8NeAJKkLGfvDzJw1rv8AtEEYvfWCKYisACbOBtWKE6cwLVvFucSk0Abi0UprsQ9bwAX1o0CSgrNnPk3tFvAbJLKy11g2InoSaNAQl9hpIDqrutCiivtEPcc4UBbkq65R0vw4s1DlnFOIMKFAZ+M/3F/5K9TFaXdUKFABmporrKISC6C9e6faFCgJTAyljIOw0tGVj090cftDwoCtJ941ezh3Uf5H0hQoDTxii6Rls2y5Rk4ZR2lVzhoUBakH1byMN/Z/2HmC8KFADwyiZrGzn0ivOPfI4w8KAlhw661qPWLmODM1LwoUAF79ZQfMcfZMKFAEnfSOMFmD094UKAlLUXNch6mJzR/7e8NCgMmfZX+Y9VQU/SOs4aFAImsXsMe6YUKAEu8UJh+r/I+sKFAW8EgGRNJAcGm6gjnseqFCgMe94UKFAf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UUEhQVFRUWGBoVGBgYFhkYGhoYGhoVHBoYHBgYICYeFxkjGRgaHy8gIycpLSwsGh4xNTAqNSYrLCkBCQoKBQUFDQUFDSkYEhgpKSkpKSkpKSkpKSkpKSkpKSkpKSkpKSkpKSkpKSkpKSkpKSkpKSkpKSkpKSkpKSkpKf/AABEIAMIBAwMBIgACEQEDEQH/xAAbAAABBQEBAAAAAAAAAAAAAAADAAECBAUGB//EADsQAAECBAMFBgYBAwQCAwAAAAECEQADITEEQVESYXGR8AUigaGxwQYTMtHh8VIUQnIHM2KCkrIVIyT/xAAUAQEAAAAAAAAAAAAAAAAAAAAA/8QAFBEBAAAAAAAAAAAAAAAAAAAAAP/aAAwDAQACEQMRAD8A8c2KwkCticoMmXR/BvSCA5ht+XIQApaPKJgUYDwziapFfDg+6IqS2j56ityICFRE2pv668IKS7C78KjdCkildPRv1ABAYn9wlp0+/n4xJaKnME5NUnflByO4EsHuDq9rXoDzgAg04AXzbP8AEOpDmlhrpEykMwtd76+B/UIZg3MBBJId78eXAQUVsade8S+UCKVa/nalmhgmlNK+kBAAuSMy/VINR7lmfwgCzcZger/iCoTRuucBApuNS3hWsFQjz6MJqcS3lWGDsIAaVOd0Pcvug6JIqpw1riIE95gA75NABmS6ZawxmHZ2RUdWMWik7NQwJoWu+XqYG6gCkinKvjXK0AJIeybD3DwyjEkUDlvN8vKBL3WgHl39M428CvaSEEAgByTGLKQaHlF5K1JSosxHm7+UBWxTfMVs2HV4GF1yrrE5EksTXjAZ1y1rQDK0fOGQ3KIQxMARaxS8Tc5s1oBeJWo9YBlK/EQSYkswmgIfKG+FEirdCgLCBUi249agQSUkZud4fOmefCHQvUebHPWtzDLsCzMGLZ1Ps0A+21w/j1WBJFd3OmYp7RNSqUv+4Yu9R1T8wEzVLs3Qp6RFD0Nf0L9aRKVLLfcdUhw5Iq5yGQ3UtARSkUDVZy+fKJpS1jSnlbpsomkpUbWo28UcnrzgaZpFrcBaASiDU33njfp4Sjo+jvzo3lCcVpv8+OcNtVqH3Vs2UBOWDs0PWnnA0IpvJaJy1ty64xFQrS29hAOlwb1Bah9SLxMLckgMNOURUmgOVfaIpU3tAGmJo+nXvDJTkDb2eIlQIY3+0RCq9eMA6ane3DXnDoLX0hhNAFr+X7gRUCRet7QBpkwgB9+evDOBCYSS9Rxs+8wObNo3hBcGL3FDreo9CbwD/JYV9T7XhkID1IDZ5N7wcJJDu5s28vzDD0gC8Aom1OqwF0qQobVCzAXrvMMvEJFOe8tFRQagIOu+IBOennATnYkm5YaCAzFh6U84mUO5pU/fKGAYQEPlE1iK5VHEECq6xBoBIQGrzeH2coWVLw6BAQ2RCIJEEmy4js8a+kAILh4kQem94aAs7IpDKUxYjn7aGDSyD4F/DoQFSXbWtYBkjP7e8JCmLDg7c4JKRR3O699aafaDYeSGqQB4PAAQSN3AdA1aIS9++nWpjSVNABAqN8BmzMmZnrnVtBakBWUsi4qXINgXbLc0PLSTx9deP5hCU4Y5WrX9Q4JGbNAMFMCRd66A38LdNDunOp8uPXlElAVLkmzUzPn+IjLkd3ukEZudk+dOUA01VMsrCJy2d756W8wYnOllJcgB2q3d8KRRm41W1spLB77t+nhAXpiXGnR+8AmJNHF84bsyaCslalECwSA5NG3AX5Ruo7JM8vJ2lEVIUk11YihrvgMFQAsX31EEfu0esWMXgflkpWCFPZstQ1Gvyh0ShUu1LAE52Ng3jAVflkB6EGmTP7RB3ADB9YvbNtm2Y/LU4QpsslgBfQU8q3pSAz5iaN7RBLC9s6xfCUgsoPdxRwecV14NSiwS2bmAbBYjam0S9KDJ9ToBGnPOydkkHVuFqxQkyfk1P1EU8w/DrOGlzHqTXL9wA5v6hiokdUgy1E3uMoUst3mfSpvfKAEC1AeqQy0tDplqIr5t78YmmXnlY298oABlUd4l8tjTOCsx/EMQz5+0BGWnIC/WsSlofdr+4mku6tlm5DSIM9+O+AmpFKVOt4FNS3XTRKYWNOMBXADeFE9kDLzhQBfmM7RJIyYvoMuJy4XgYmgM1Is4dYuAWgFLRViLfyt4NSDoG6kKcSb+f2hkOEvk7VqHAdtYCU+aDFZB37myifznajPn5PEFEa50gEJY5HrhDE+DF90IrYRGZiqMAOQ984AxKQSXc3cm6d+hiKlMKW130509YAknO2vV4lM2tNAeUA2InbDlJbrTOKGAwqpqwlIJJOQfxLZR1PZvwZNxKUqYMtXdrUgPtKc/SmjPV9I3MJ2XsAyZUs0cEJo5Dh1qvzIgK/w7/p4nbC56wUAghIdi2uvAc46fD4ElJ2toCWVqAFARVgEhgmm7S8auFwmyEpzAAucgM840MPIASQ1DeA86xWHRiNpLglDFCtxoUkm9R4RkdodjLk7BUBsqFwaAi6TkFDTfHomK7FQo0Dd0pAH0sf8AjaMPDKExKpU0bX8h/JI/uGi06wHD7bOwPAnPLjDBdDU6nj92flHWYr4SQA4USlVUn8ZHdGJ2ngPlp2U/VYtcjXcLiAwZ2K2iAglzR9GoG8Ivrmd3uklQDOa2GuprFSVgSFAtn5xbmS6l73+1rGAA5Lkmv0+G7dEZaWoM7wQrYOCL28MoEhZMASSsqpQ+FhxhykpGWtD56eECQpqjLLoxaRNBSSqrmhrTUP1lABRKc6i7FwW6r4RCWgOdYOibRrjfb8wyKPlv9qwEUYZ3Iyqz+URmClS27ODTFhQcBv8AtceNX4b4AlVWuOmgIplVByqdf1DFB1gq5wIsKeUJR2ss8urwFd9fKIlAelvGLEqW7sN+tBfrjA5h3s0AAjfCiXgIeAdctg1uvxCQDZ35w05bkd5ydx3RFWGVmDwgDJmuc3zf1gsokAtZxtDxIHjUjxirLSa9U3wh0YCwtL26FzAQhRJF/wBfmCpO7dz9KxOVLJBLWFWO9vGsAEozhBAFM+ucTQoPV7dPFr5YajdfuAqO44Uc5bodIBNagWhpqK3iYwMxkFQIC3CCQWUQQGHAkQHsPw5j0jASTKSEkpKSRmylJy4Q8sOvz8deMAlyhKlolBgEpCSX0FTzcxblAFVNICzg0VdouCXR90D7NluYvS09VgM1Ae/v6xx/aeFIWpSKLQs7PnQ7jaO9RLSTau6OX7TktMmEZLqNfy0BV7OxstaXWP8A6plFD+C7HhWnIxxXxDglS5xRtqKCCUKIYlJ1bMWMbgmBE6aUnalqPfRmlTDvAaawbF9mJmS07RJaoIINTeA4dSQEkh3sR+c4eWlnJF+XjqGyjU7Q7LKHzTq3tFAy/H7QAkBvG/Cmn5iBRsmhrw668zrS245NAlo2uPrygGJfi7cRpEWGVuq8Il8vUcOsxE/lt4eGQ94CGwxA8omiVd2PTNu1iDPCWNXgB7DFhBAhrjJgawkbqX64QWWCxJqzM9s/cQFcyx4PWnvE5ac9YIiSSdkB3q+bCpMRSDAaPY/aCZUx1J2kqQpJoH7wyeMqdLrT0rFn5P6zgCk8oCmpO+FBzLhQEahwM7u37iKV0of1Dpru6yggAUwTTeUsSd9TwgGSktnXq8Ely9DfJrHfuziS5tLNl1veJ7RD7WWRFmgEZZDtUMzj3EAUkpPkbjmPKLXzEtQEPWkDSoDVtH8+hAD2n/tyiRmFqgeFDxgy15Ad29q+vvEFEGjHwgLXZvZCsROSgB3IcCvdeqi1gA9Y9MndmSsPJSojZkyKp7pWaOHYOdaiueUcb8I4xUpcwoBBUhgBXvOG8nyjudsrkmUv6ikSyC7ushLtnRRMBl4RC8SralTFFJqNqTssH/5kGNbC/DmJdxN5pT7GIfDcnYARpTk8dfIUMoChhuxl5tq4I+8SHZC069eMbCX/AB94DPxiRQqc9eEBkJRsHvK5/mMDGHanTGYgqcEFx9KY6XFTwbg9cI5fHtKmEpS+0HTUAKV/EH+RuNeMBxXaEuYjFFQGyraVQ5pJpxdz08b8nCDZmSz9Ic8q+nmIhNShSku5Y0FlpI/tI08oLjsYkbKZn95tZwGo+f5gM09mlypIATZjZVKMc8oxcZ2WWKkhIGm2DTdaOrxHxEJf+0lALOGG0eD/ANopYUjexkkEhaXG0xtQu2WeVYDyVQc166aGmACnVI7b4s+FQJZnS2BT3lgZjMjePSOPkSwUqKjUNsgNd8xo0ANKmdxx3wiWArx84YcH9qjrxhioPn4frdAQEul9/wCoZKKM4e/4eJ/LJNSwGt9RSCrkk2L25wARILaeF4vSuz6pQvaQFs6iLOb1ydo6TB4dEhFAkzQkKY3OpB9oypnbqlKBUl2VRxY5Mmw5mAvp+FfkzEnbOYfZzNKtYRqI+CJaxcA5mo8bxdwOO+YlyCCcjcfcRoywyCAWBavtwgOW7S+CUplky1FShrmdN0cjicEpJZQKTpHpsycWbLjR90ZOO7PQv6gDAefKRuhRu4jsJQUQmoyLtCgOdmJBAgaUuGLjO0WGq1C0SJFKAPurpq1oCElAFSH8uFomZoIAUKjx/cN8vPfB1SwUg2B84CsqY2XXvyicpINKch032MSMllMQ704W60gmHwRUobNyWgApknZBZi+Wmm/9wU/SzW8Tv48ItqlmWpaS32Oo8DEJ2G+lyxvW1NSIDo/9P0oTMmKUHUlIKWzFQeTx2WNHzE7YSHSzNQ0re9CHEea9j4wyJ6V1YFlB3dJv5V5R6fLwZWHSod4cwbHg0BX7OWRtG5rk1zWmVDHT4FYCNo9N+eqRzUnDKT9Q+oedHjosPSUg5JTteIBI8z5QB504mhzytfXd1wo9q42Xh5RmTSlKRR2DkmwAVSunMxZkpbvK8fcngPWPH/i7t9XaWL+XKLSZZIRo2cw7zlubUwG6P9QJy5qkpkpRLDspSnfQ9xh4V4xkYvtibN+ts37oZtADrvdolhuyUS0gItvuQ33rDrwSm7rDwz5wGh2BODqExQ2lMQpROQA2c8s4H8VStpaEse6lRoAblPnSKsvCrH1NpSkElzFgAVKU2SoBY8AYDOmYAkFtslrB70sAMwddY7aTWUgrLMhDggiuyHY6xhr7RRYyUP8A4N7GL3Z+Lkm6Eprmkf8As0BuYbEy1kpSAoEEGhKSDetRqGfWPJ8RJIUt6bJI4kFuAtHqmGmgkMXG4x518QDZxM5Nhtn1JHrAZiJo+kkWowep3DqkBSQWBLa3pBVqcAXbP0iMuS7i2p45+sBWmPrR8j1SL+GSRsrd2L+ANt8VTLKSzHwi1IcuHpAW8f2oVK2pb60uGDeFHMaq8CJqApLbZY7LOldXeuZDiMISTLO1Q7tftHSfDczbY5IDDXNieCTAaWEwq7lk6AOSPb1jRmTu7ssd8Sl1OQ9+MBn4xMtzMFCWBgAkGxhkpEL/AOUlGu0luPRjNm9uS3LPygLKsOHyhozD2wj+Q5GHgOMSqjdeO6CbDOG+nx0F+rQOUh9/VoKsVYePXGAkDRhxg+FWWYsyQSPDLfFQoqGy4MbXiaZhdiKANpALFLeYVAvVw+YYUPpFzBqSAFBTKDmvDLhFKZKpV36zh5SSkux3QBpk8lTkV9ecPOXtAFhQ9cRFVS7Pd+t0FE525vAHSqgcOWb8bo7r4J7UTPlf06z35dUF67D2H+JpwIjz9aquS+uenPlFjsrHmTOTNQWUkvu0IO4ikB6SvElCykhTAiosXzZ+NY6XDLeW24eijGTg8amchMyWxSsOKAkH+5O4v7xcwS22gcmI4VH4gMj/AFP7f/p8J8tNFTu5TJN1n/xIT/2jhfhzAbEtz9S6nhkI2v8AURUudjZcmYFOJYUCLCqnDaEIiWCkd1zS9WpADY6QpWNSTssXHv15wNbBmLl35V9ojJSSs2LAc2rAXpYSQ784gZGeWUGVJcW0gfy9hJCWBvAMqTSEqSd0WhJvqKekDQGobwAJMxSC6SUnd7ixjL7R7KM1ZWVKKiXJoPKNhQrq0JaYDl8R2QpLMdpsrG/KKaiUqq4pp5c465aWFbaGK0zDBY7yaHq0By6Zjlsojh5ikPskeI9I3F9joej+B+8YuNwRSWNKkP7NAAxPaJASCHNdwbWOh+HOzJy5YmoKU7RYDvEkF2cCjUjmTIAUDMClJCS+yWItbg7sd8bnYvb8uWkS1KKkAuhYHeS90qTmHzDwGxP7SnylAqDpqGAI2gws975Rn9qdvKnnQCjafnjGl8SfEEhctBlTAVJU5oUkUvzjjMd2iVzVLQCkHK/7gNJa4rrxNKGLfbCES5oQguNhJLHaG2QNpL8d8ZeIVqIBlTIaA7RhQFvtjs9eGmqlqBcGnDWKiZhq/t1ePS/iTBIx+FRipNVAOoDzEcKOzWrarvllbWAryZLjMnd1aHXhyKGmcWkG6U2ypd833VgM5CVDZVusfvnAW5MolIFCdSAXyufHyhf0buWLdaeu6I4XEbKQnIBne16QQT2l3Y78xx3QFKckG5Zi4HvW8B2ReqdNOf5iyZe13iXzvmbUgUtOyoiqTXje8AwDpoX1FH58Monh5oH1BzlbkxBEMhQVejWIbm3KLUmQDs7agCHyzJz60gNr4N+IvlTDLmMJcwvuSvIjQWfw0j0DDzXBVT+4BtAdc6gGPJl4ZiXYeh52Edh2B8WolyWxCqpYBkEuN7Z6mAzfihe12ltaSE+ZV94KjF9zeRbjeM3tSftY9akl0LlJCDqBs8i5i3Ltv6+8BNCRtVy5coudnJclVO8T6xWQzF6P9v3BpLoSbNAaTQDHTAwbMj1irLxCzVqRJU9JbaoxsTAHlT7imsOo+BjPmY1L6ekHRjQRWvjAWQsQlEAOYojtBII2j4/cxLEz3gJoVtF8hZ/WIzZzlhbWGMzZRp16wFB2qtSwHrANMs4oTGdj0uCBf0Le9o1Vou5oKeOf2irNLVaumg0gObqpwQQRSzMbeEV5soOzA79Y6DGYbaSWoaeLZcdIxflVZzAC/pEkWbm0PKYUAAEFUovATfpoCR3xFayb1+0EC4EswAtnfCifyxrCgOn+Au2ThJolTP8Aam2Duyj9/WLnxV2F8mcS5EtYcM9b0DZRyOKwxCQW2XqCKg/kR6Z2atONwn9OtYUtKApCs7eSgQRAeeqUHZIZs6v+oaa5ok1LCx3f3cosT8OZSiiZ9SC28XrQcIrqxBANbZK2S+91VB+8BKYlkuzHO930iJlkg6CIhde7dzTcGFW3V8RETNUQS1H1DGj6vYcIAkuY31FhuF2qwAtEEz9o2Ua2IalPsB4wkpJeqQnfruF3gaZpSQQ5azlXCyuqwB9jZbg1uGhu78oJKTtGjuzdb3yisic7nrW3V4uBQIBFKgHgWrTJmrAGmYR+6o1AvS+QMBSpSQyhRqZ8vKCTJzjZa1AXrSwvWBzpgNLswo/luesAfBSfmLUQWKUk7JqDs3ZrKDk7wDF6TiQLlsvGMiRRQUVC+ulqiojWRiZS07T7EwXABKJg1DDuK1FuGQX5feGo6rFxIYbt8YWHxYFAT4fiLUrEpN1PxgLy5wyHKsV1yHIFvVoMnEJ1ERGIQHrU+kAaVLADAZwOdLqzA8QIEO15aP7gWOVfSAye0EzVE1YZmlSWYcYAq5KWdIAIig7W7p0uPD8RLH4n5ZZIS9QdzWz4xlTsQtR7x1oIDYLqLqU7DSj5UeDpnMADfTPlHPBJABBLi2XjFzCYhagS9RelwfCA2EJKr0GQ6zgkzDA1gOFmsN0XRaAyp2HyjKxmDU20M76x0mIlRSnoaA5cyzA1JLCNafhAXbl9oqLkNlAU0FvGEqkEI3RCYHrAAK97eMKJhG7zhQGrischSQlz3a2uWzJYAVix2L2sZJE0GqDUD+OY5Q0kBIoHNq3PEw8zAApOwGJdxkeEB0nxl2cnEykYqSxBTVqkvX0jjFyqAqCid5Ba2u7lHRfAna/y/wD801/lrDB/7VNVLefOBfFXY/yllqAkZ0U9lNr+NTAYk+WyUpBckEmwZzuqQzVYZ6QypgLOzVNDRy78NOcSOH0DAGjl6ZP4nziKJWor6b/WAApDEO4Iyccz9ogoEcvtBpymDM5Ipn5+ECloG0Nru5VGfqc+UA8mpAzalQ/l7xdlEFVBsgJqHLFnrW0UFbO0wtcFmfdTUvFiQKOKPcUEAX5pBNlOGPL9wRQCk91gpRpcU0fN6nS0DSiwyqTx9/3E/kElwXF9wHjAEUNoNdg92b7wNaypQKmGTB7bxD/Oddqm+QZtcosrAIBAYl7Wf1HCADN7ocAB718qQ6SG7wFc7RJUh60Og5UbWsEnJCtl01FLjxPgGt+wFMQQ4JDPTMt41iEpheodh0IIrDkJG0zg1avmKmFLkJ7wz9D5c4BTEAuwex3+LeMHkHZYmwqEijq38/KABBQGflV/HPhE9vaLKAarEM5puygHSBtE0118S9H+0CSdlbh9/D83gss1sBxBfmKwxWTSwHPP7wApkxybg5QfATBtpD/UGL65NAFIBqTbzaIJQ1Rkx4NAa8gBym12i9ImNSKEyoCxmKwbDz3vfWA0RWATpFDEpa2NYlPLAwGDOSQqGmIoSYuTkPeAqNC8Bj4jDhX0xTmYZQuC8actLOa7oDNSRU56wGeUH+HXOFFk8IUB3HaHY4W6kUVmMj+YyEJ2SQRUc46H+rSEhW0NnLrODT+ykzUgpIC/7Tkd0BzEzBBdQdlYqk7wX9Y6afhv63CbKqTE6ZKHsfvGB8tiQRUUPEQfD4pSFApLHq8BgStpJIIKVAs2T2ztlzh1SC7m7XeoNntUUjY7cxImArR3VH6hr/yHuLxjrYNdIHrWoFoCliaGjPe1DqeecQmYh1FSgS4oDk1hrF3E4dqt3ct1qdb4EEJSDwYBnDFoCqlG1VgK2HVecXsOlIICn0JFSAdIgkhIdhU0GgFPCLScMhQASa6AZ/bjAakjstC5ZZTzksQkJosKvucNa5fdXImTPlrKXoKcb61akXMKtUsFwKAmvXlAP6UK/iaFwTWm/MsYASZYIpW9AHva/VYJOBDJatz5ExNKRegdru1bHc1wd0SRMDHbBe4zf9EwAfmOzBmcc8+Yhp8spAIu9NeR8YJNlkKBdv1bfyiMzNznfcxp6GArure4qcvDdFkjaSS5FyzXqdIFLUcizfTXnEgsg1sRQAfm/GAEteyQCKeL8IJKy8d2Qq2tomEAPtC4pu6EHkKSGGQ4Et4wEEJ/kAfWHTIs5zs/HLhnBVrcO730f8mBSlgl2NNzekAkYYC5D84qzJRD+rfaNqlCAXZj+YDOLNQNwpwgB4BTApd8xvHXrFk4f+JihJWEF99ftF9M8NeAJKkLGfvDzJw1rv8AtEEYvfWCKYisACbOBtWKE6cwLVvFucSk0Abi0UprsQ9bwAX1o0CSgrNnPk3tFvAbJLKy11g2InoSaNAQl9hpIDqrutCiivtEPcc4UBbkq65R0vw4s1DlnFOIMKFAZ+M/3F/5K9TFaXdUKFABmporrKISC6C9e6faFCgJTAyljIOw0tGVj090cftDwoCtJ941ezh3Uf5H0hQoDTxii6Rls2y5Rk4ZR2lVzhoUBakH1byMN/Z/2HmC8KFADwyiZrGzn0ivOPfI4w8KAlhw661qPWLmODM1LwoUAF79ZQfMcfZMKFAEnfSOMFmD094UKAlLUXNch6mJzR/7e8NCgMmfZX+Y9VQU/SOs4aFAImsXsMe6YUKAEu8UJh+r/I+sKFAW8EgGRNJAcGm6gjnseqFCgMe94UKFAf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google.com/url?source=imglanding&amp;ct=img&amp;q=http://image60.webshots.com/60/1/90/47/420019047tGfeFq_ph.jpg&amp;sa=X&amp;ei=KU8pT9HWIuri0gGKk_G9Ag&amp;ved=0CAsQ8wc&amp;usg=AFQjCNEo4ucLyvHXj948MGQUjA0nu_LJ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498600" cy="1123950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TVsRSljkshqS1-kPTwwqo5pjrxXpG3PopyNivEoHgVLjHMZiRXb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0908" y="3541174"/>
            <a:ext cx="3152292" cy="293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17" y="3761030"/>
            <a:ext cx="4330753" cy="28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oover and the great depres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840139" cy="24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HOOVER BLANKE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0" name="Picture 1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08" y="252995"/>
            <a:ext cx="4310907" cy="32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HOOVER BLANKET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995"/>
            <a:ext cx="2204565" cy="14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result for HOOVER BLANKET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3" y="2338425"/>
            <a:ext cx="2438400" cy="16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OOVER BLANKE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76888"/>
            <a:ext cx="5562600" cy="27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HOBO SIGNS</a:t>
            </a:r>
            <a:endParaRPr lang="en-US" dirty="0"/>
          </a:p>
        </p:txBody>
      </p:sp>
      <p:pic>
        <p:nvPicPr>
          <p:cNvPr id="7172" name="Picture 4" descr="Image result for HOBOS OF THE 1930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21" y="1582629"/>
            <a:ext cx="2721849" cy="14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399"/>
            <a:ext cx="2358599" cy="32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HOBOS OF THE 1930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777"/>
            <a:ext cx="2148168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HOBOS OF THE 1930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54837"/>
            <a:ext cx="3276600" cy="15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OBOS OF THE 193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4953000" cy="61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Depression had a harsh effect on American </a:t>
            </a:r>
            <a:r>
              <a:rPr lang="en-US" sz="2000" i="1" dirty="0" smtClean="0">
                <a:solidFill>
                  <a:srgbClr val="7030A0"/>
                </a:solidFill>
              </a:rPr>
              <a:t>families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Many fathers left their homes in search of work.</a:t>
            </a:r>
          </a:p>
          <a:p>
            <a:pPr lvl="1"/>
            <a:r>
              <a:rPr lang="en-US" sz="1600" dirty="0" smtClean="0"/>
              <a:t>Others, ashamed of being jobless, quit looking for work or </a:t>
            </a:r>
            <a:r>
              <a:rPr lang="en-US" sz="1600" u="sng" dirty="0" smtClean="0"/>
              <a:t>deserted</a:t>
            </a:r>
            <a:r>
              <a:rPr lang="en-US" sz="1600" dirty="0" smtClean="0"/>
              <a:t> their families.</a:t>
            </a:r>
          </a:p>
          <a:p>
            <a:pPr lvl="1"/>
            <a:r>
              <a:rPr lang="en-US" sz="1600" dirty="0" smtClean="0"/>
              <a:t>With their future uncertain, young people put off marriage plans</a:t>
            </a:r>
          </a:p>
          <a:p>
            <a:pPr lvl="2"/>
            <a:r>
              <a:rPr lang="en-US" sz="1600" dirty="0" smtClean="0"/>
              <a:t>Couples that did marry had </a:t>
            </a:r>
            <a:r>
              <a:rPr lang="en-US" sz="1600" i="1" dirty="0" smtClean="0">
                <a:solidFill>
                  <a:srgbClr val="7030A0"/>
                </a:solidFill>
              </a:rPr>
              <a:t>fewer </a:t>
            </a:r>
            <a:r>
              <a:rPr lang="en-US" sz="1600" dirty="0" smtClean="0"/>
              <a:t>children.</a:t>
            </a:r>
          </a:p>
          <a:p>
            <a:pPr lvl="3"/>
            <a:r>
              <a:rPr lang="en-US" sz="1600" dirty="0" smtClean="0"/>
              <a:t>Why was this?  </a:t>
            </a:r>
            <a:r>
              <a:rPr lang="en-US" sz="1600" i="1" dirty="0" smtClean="0">
                <a:solidFill>
                  <a:srgbClr val="7030A0"/>
                </a:solidFill>
              </a:rPr>
              <a:t>The fear of not being able to provide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3"/>
            <a:endParaRPr lang="en-US" sz="1600" dirty="0" smtClean="0"/>
          </a:p>
          <a:p>
            <a:pPr lvl="1"/>
            <a:r>
              <a:rPr lang="en-US" sz="1600" dirty="0" smtClean="0"/>
              <a:t>The Depression brought both hardship and a sense of uncertainty for the children of the Depression. </a:t>
            </a:r>
          </a:p>
          <a:p>
            <a:pPr lvl="2"/>
            <a:r>
              <a:rPr lang="en-US" sz="1600" dirty="0" smtClean="0"/>
              <a:t>Many children suffered lifelong health problems from lack of food and dental care.</a:t>
            </a:r>
          </a:p>
          <a:p>
            <a:pPr lvl="2">
              <a:buNone/>
            </a:pPr>
            <a:endParaRPr lang="en-US" sz="1100" dirty="0" smtClean="0"/>
          </a:p>
          <a:p>
            <a:pPr lvl="1"/>
            <a:endParaRPr lang="en-US" sz="1500" dirty="0"/>
          </a:p>
        </p:txBody>
      </p:sp>
      <p:pic>
        <p:nvPicPr>
          <p:cNvPr id="9218" name="Picture 2" descr="http://t1.gstatic.com/images?q=tbn:ANd9GcTw_dXKT0TlnQthFN8UdOZXdQy94rM3GWSKNUITcv8vbPVsn0CisvjmHlKB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76801"/>
            <a:ext cx="2106859" cy="1613064"/>
          </a:xfrm>
          <a:prstGeom prst="rect">
            <a:avLst/>
          </a:prstGeom>
          <a:noFill/>
        </p:spPr>
      </p:pic>
      <p:pic>
        <p:nvPicPr>
          <p:cNvPr id="9220" name="Picture 4" descr="http://t1.gstatic.com/images?q=tbn:ANd9GcSI-R0eHjYnRElX_Lg0b9kBquwd6U7lo04L2-z0B50EWoHbsS_D6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76801"/>
            <a:ext cx="2147656" cy="1689264"/>
          </a:xfrm>
          <a:prstGeom prst="rect">
            <a:avLst/>
          </a:prstGeom>
          <a:noFill/>
        </p:spPr>
      </p:pic>
      <p:pic>
        <p:nvPicPr>
          <p:cNvPr id="5122" name="Picture 2" descr="Image result for great depression struggl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86" y="4911437"/>
            <a:ext cx="2106061" cy="1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first, Hoover’s advisors considered the Depression as a temporary setback.</a:t>
            </a:r>
          </a:p>
          <a:p>
            <a:pPr lvl="1"/>
            <a:r>
              <a:rPr lang="en-US" sz="1800" dirty="0" smtClean="0"/>
              <a:t>They recommended </a:t>
            </a:r>
            <a:r>
              <a:rPr lang="en-US" sz="1800" b="1" dirty="0" smtClean="0"/>
              <a:t>doing </a:t>
            </a:r>
            <a:r>
              <a:rPr lang="en-US" sz="1800" b="1" i="1" dirty="0" smtClean="0">
                <a:solidFill>
                  <a:srgbClr val="7030A0"/>
                </a:solidFill>
              </a:rPr>
              <a:t>nothing</a:t>
            </a:r>
            <a:r>
              <a:rPr lang="en-US" sz="1800" dirty="0" smtClean="0"/>
              <a:t>.</a:t>
            </a:r>
          </a:p>
          <a:p>
            <a:pPr lvl="2"/>
            <a:r>
              <a:rPr lang="en-US" sz="1600" dirty="0" smtClean="0"/>
              <a:t>As the conditions worsened, and the finger of blame was placed solely on Hoover, steps were taken to assist the American people.</a:t>
            </a:r>
            <a:endParaRPr lang="en-US" sz="1600" dirty="0"/>
          </a:p>
        </p:txBody>
      </p:sp>
      <p:pic>
        <p:nvPicPr>
          <p:cNvPr id="4098" name="Picture 2" descr="Image result for hoover and the great depres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276600"/>
            <a:ext cx="6037565" cy="33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Trak-YYxLohSw9dG8qMpmlh0_7MyAMXHwvQNHu13K0G2WzkmM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3245" y="3352800"/>
            <a:ext cx="953755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Hoover believed that </a:t>
            </a:r>
            <a:r>
              <a:rPr lang="en-US" sz="2000" i="1" dirty="0" smtClean="0"/>
              <a:t>business leaders and local governments </a:t>
            </a:r>
            <a:r>
              <a:rPr lang="en-US" sz="2000" dirty="0" smtClean="0"/>
              <a:t>should take the lead, </a:t>
            </a:r>
            <a:r>
              <a:rPr lang="en-US" sz="2000" b="1" i="1" dirty="0" smtClean="0">
                <a:solidFill>
                  <a:srgbClr val="7030A0"/>
                </a:solidFill>
              </a:rPr>
              <a:t>not</a:t>
            </a:r>
            <a:r>
              <a:rPr lang="en-US" sz="2000" dirty="0" smtClean="0"/>
              <a:t> the federal government in aiding the public.</a:t>
            </a:r>
          </a:p>
          <a:p>
            <a:pPr lvl="1"/>
            <a:r>
              <a:rPr lang="en-US" sz="1500" dirty="0" smtClean="0"/>
              <a:t>Hoover encouraged city and state governments to create </a:t>
            </a:r>
            <a:r>
              <a:rPr lang="en-US" sz="1500" i="1" dirty="0" smtClean="0">
                <a:solidFill>
                  <a:srgbClr val="7030A0"/>
                </a:solidFill>
              </a:rPr>
              <a:t>public works projects </a:t>
            </a:r>
            <a:r>
              <a:rPr lang="en-US" sz="1500" dirty="0" smtClean="0"/>
              <a:t>to employ jobless people.</a:t>
            </a:r>
          </a:p>
          <a:p>
            <a:pPr lvl="1"/>
            <a:r>
              <a:rPr lang="en-US" sz="1500" dirty="0" smtClean="0"/>
              <a:t>He also urged private charities to set up soup kitchens.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In 1932, Hoover formed the </a:t>
            </a:r>
            <a:r>
              <a:rPr lang="en-US" sz="2000" u="sng" dirty="0" smtClean="0"/>
              <a:t>Reconstruction Finance Corporation </a:t>
            </a:r>
            <a:r>
              <a:rPr lang="en-US" sz="2000" b="1" dirty="0" smtClean="0"/>
              <a:t>(RFC)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fund critical businesses, such as banks, insurance companies, and railroads</a:t>
            </a:r>
          </a:p>
          <a:p>
            <a:pPr lvl="1"/>
            <a:r>
              <a:rPr lang="en-US" sz="1500" dirty="0" smtClean="0"/>
              <a:t>Despite such measures, the economic situation continued to worsen.</a:t>
            </a:r>
            <a:endParaRPr lang="en-US" sz="1500" dirty="0"/>
          </a:p>
        </p:txBody>
      </p:sp>
      <p:sp>
        <p:nvSpPr>
          <p:cNvPr id="5122" name="AutoShape 2" descr="data:image/jpeg;base64,/9j/4AAQSkZJRgABAQAAAQABAAD/2wCEAAkGBhQSEBUUEhQUFBQUFxQUFBUUFBQXFBQUFRQVFBQVFBQXHCYeFxwkGRQUHy8gJCcpLCwsFR4xNTAqNSYrLCkBCQoKBQUFDQUFDSkYEhgpKSkpKSkpKSkpKSkpKSkpKSkpKSkpKSkpKSkpKSkpKSkpKSkpKSkpKSkpKSkpKSkpKf/AABEIAOoA2AMBIgACEQEDEQH/xAAbAAABBQEBAAAAAAAAAAAAAAACAAEDBAUGB//EADwQAAIBAgMECAUCBAUFAAAAAAABAgMRBCExBRJBUQYTImFxgZGhMrHB0fAH4UJSYnIUI7LC8RUWJIKi/8QAFAEBAAAAAAAAAAAAAAAAAAAAAP/EABQRAQAAAAAAAAAAAAAAAAAAAAD/2gAMAwEAAhEDEQA/AOEbI5SHkRyYC3hmwbjAFvCuCNcB2xrjNgtgHvDbwFxXAO4rgXNTDbEbs6j3E9I2vUku6C+bAzrlzDbKqz0i7c3kjewNGjT4JPhe06ni0so+5t4LFQfw3fHP7RWQHLf9rVFrJK+fEeOwVe2+34JHZSpKWeV3peUrenAkWA70/L98wOPfRTe+Gb84kNfolVS555W0d9L8juaez43u1L/1k38nZCxGCks6bjLud08vb1t5geYYrBzpu0009foQXPVZbKp4jKrC8lo7Wkn5HH9IehVWi3KF6kNclmllwXJ38rAc1cJSAFcA94dSI7jpgSbwt4C4rgSqQiO44E8yJkkmRMARXExrgJgtjtgtgPca4zYLYDtjXGbFECzh6m7mvi4PV+SL1Ped3J97z1/umyhTilr+fct06knpfg27rVaZvRAaVCNo3urPhJWT8E9fE08LU4brafGV4x8bu1zMwmvZu5f0K7z4ynk35M2MHg53u4W53d5eeTfoBq0MJK3w00n/AEw+amXqUnC6lu+Ukv8AU7MDC4V2zv7/ACZPLDSX8Uu+ytf2+oAwqSvZX8ezLv8Ay1xltDTfVu9rj3a+js+aQLU1paS7+K7mKecXvLh5rz1duT8QHdVp3jnxtlZrjZ8PB5d5sYOsqtO/LJp5NPimnoc9TptaPw+v53emrs7FZxy7Xwvv7vZ28QMjb/Q6lX7S/wAuem9FZN/1rj4nFbe6LVMLnJb1N2SmuDvpNcOPc+fA9ZqxabT0+ff8iHqo1IyhNKUWrNPRprMDxAVzT6QbGeGqum8023B31hdqLfJmVcAriuBcdMCRMQKYgLMmRseTAkAzYzYzYLkA9xmNca4CuNcZsYAkSQFSjfhpncnhDLLwAmwOAnUnuwV3xfCPizt9kdCY2W92uLcr28lci6I7Jtm/x8zuqKyAo4XYVOCtZeisX4YSK4IkuEmACoIZ0ESiAqSwS5AywqsW2wWBjTwFnl+MKFBxd1r889DTlFEVWGQAUcTvNLO67vZ+f0JKcbS5fXu8QsFT4/nmWq8Xuu2qzXjyA4b9ScDDqOt3VvpxipZ3SctPd6nmbZ7D0rpdZg6mSb3d5X7s/oeP1Gru2nABrj3BHQBpiBTHAsMCQTZHJgMwAmwGAmxrjMa4DsSGCprMC3gFG7T/AOFxNfZmF353tlG3kZuzcE5vuO22Ds1wjms3n6vmBu7Hiku7gl9TagzMw2Gtr7F+k8rAThxQEWHFgGmO2Awd4BSkC2DKQDkATIqrDciGc7gS4OrZ2NBswKlfdZq4fE7yAobUioUpvhFSl5atHi+0q0JVJShHci3lE9q21nSmucWvVWPDasWm08msn5ACOhhIAhxriAsNgNhtASABgsJgMBgbjsEBy9sfDdZU3bXyKBv7CU4U3Up/HKSjG64cQOs2Jsfcglaz45Zm/RpKJU2LXlKCVRbslqlp5GpCCAfNWJoTI5DU3YC7TCTIYVA4zTAnUhpDDbwEckA0SSmQSqAEQzJojSQGVikzQ2c2ln+ZIr1rfmf5qW6Pw/8AH0AxenWO6vCSabTbjFNc3L9meRVJttt6s9C/UraaUIUeMmpt8Ek2tfH5HndwEEmMhIAhCEBaZHIOTI5ACwGOwWAzBHbBAc7zofg96lBvRNs4NHpnQpr/AAsPMDolhklfRrMmoyurlDGYDrsm2orWztfzLO5u2SeSAmvdkkIEcCzShcCCUrEUoSbydi3VpIwsbXxTk1RpQjHhOpLOX9sV9QLtWVWCurSy55lCPS5LKaaa1XG3gc1jts4+FTdl52jDlkr+PtzA2pVqKzrKErq7/hksrvNPh4cAO1pbdhNpJ5vPxRK8RdehxFCjdx6u+efd7HZ7NwUtxX4a94FmniLLwAni0zD6R7QnRzWj4fU5ev0hnfWMfF58wO/VWCd5NF+GIjJdlp2yPM1tRtXnVp89c7PNNM6Ho1jN6aipNpLnfL7eFgOY/UTEb2Mt/LCC83eXykjljZ6WYxVcXVktE93xcOw37exjgJDiEgHEIQE8pANjsBsBmCx2wWAzYw4wCO/6A4neoSjxhL2ln9zgDq/0+xCVacH/ABRv6O3+5AejU4vd8QWw4ZIji7gTQZaozKSZPTYFuWZDWjdZhRJN0DLrRbeqdtLpO3qBLZu/qvZfQ1XSQnOwFLDbIjDNJXNCCsiNYhcySMgOX6XYTrIx7nZ+DyMGn0UpOL3lLxUra+OXqdP0i+DzT9GVsI1OAHM/9Ep0lJQbbll2km0uVr277nTdGNhQoQ34S3nNLet8KtnZLnd6lfE7Kbzi/VGvRqblFJ27K4ZaLUDx7acr1qjWjqVH/wDcisPVndt82365ggOOMggEIQgJZAMNoBoBmC0EwWAww7GARtdEKlsZTX829H1i/qkYps9FKMni6Tjwkn5K9/a4HostqOM403Fvedk+Fu80twrKgr34rQl6zMCRak9MrqQ6qWAvxmHGsZ0arJlICericjn9rba3co5ybSXi8kWNpYngtQNmbCUu3Uzeq7nz8QNSCUUl+PvJ6c8r3yOT6R7BxlSa6mso01w3pQl5tIp0tvYiiurr025pZSurSS4trj5IDqcXuSaU84u6fmc1siq6dWdGWbhK1+ayafmmn5lGr0jnJ9pZZu3O2ivwXN628bqlhMW+v6yTu5vtPv00A7yMo8SvjqSUJW/ll8mU3i8hsVjl1M3fSEn7MDykQwgCQhh0A4hDAWZAMkYDABgMNgNACIcOlRuwBp07nS9DKihjKV+La82ml7mPGnZE2GquE1JZOLTXindAetbUwrj2l8L9mZ8p9m/I3tnYqNehGWsZxTt815P5GNi8K6Ut15xej7vuA+GxN0WImPJOElyZp4ed0gLVOIGJi9I/neT02SSmkgKlHBqNnLN8/sXY11oc7tPEV6r3cPDuc27RXnx8i3hNiVErTxEpf2wjG3P4t64GnUxKMTE4DrHJy7kvLMkxWwpJdmtPv3r/AO1xM7FbOxCju05RSb+Lfmpd+Vn8wOe2hQ3KjjchpQz/AD1Hxux6kHnO/er6+ZFht5Ss7Pv/AGA2f8Q+rKG2cc44VrjUe6vDWXsvclxNWyUVxsYHSLG701BaU8vGT1+wGSJCEAQhhAOIQgLLYEh2xgBEoXJqWHvqWo00gKkcNzLNOmkPNDpAIGSJLDNAdv8Ap3tnWhJ63lDx/iX19TtsZhFUg0/J8U+Z4xgMVKlOM4uzi014o9j2RtGNelGpHSS05PivJgctjoSg3GXDTvXNEmBxFzptpbMjVjZrwfFM5XG4CdF81wfADWjXyCT3sjAhtdcdTQ2ftKLazA3qEchVYcUBQrLmWEwOf2jLEPKmrLnl9TJr1cVo7eVs/FnZVbFOvFAcb1M5/GV8Vh1B3Omxk4rU47b+NSSz1z9AKmM2ju3lx0j48znJO7JMRiN59y0IQHEMOA44yHAQhDgWY029EWqWDtmy5uqKyRHKQANASkOBJgDN3CpMBj03mBLcZoZ6jpgKx1/QLbfV1Oqm+zN9nun+/wBEchYKErO6drZge6xZDiMMpKzVzI6KbdWIopt9uPZmu/hLz19TfTA4jbPRizcoen2OaqQqU5JrJrgesVaSaMTH7Fi+AGHsnbu8rTW7Jc9H4GwtprmUpbAjwbXuvQo4vY9aPw2mvG0vf7gauJ2skihU26rGBiadRtRcJqWnGw3SPZ6oYbfcpb7skst1NvlblcCPbHSFJPv9X4HI4rFyqSvLyXBLkiCdRt3buwd4BxwUwgEIQgHQ4wgHHGEB0VSBBJFuoiCpECBkTRNJEMgAYEZZoKbAAsNCGUsgUwJN4SkChkwNjo5tp4aspfwvKa5x+61PXcLiVKKlF3TSafNPNHhUZHc9A+kFv8ibyedNv1cfqvMD0S4E4XGhIMCtUw6KtSiaLRBWiBg43FxhUpxdrzdl6XOR/UjEZU4c236L9xbd2hKW0aVvgjOMV3vRmX+oOIviIL+WN/V/sBy0gQmM0ArhJgiAK44ASYBCGEA4hhAdRVZBIfrRMCCaIpInkRTAryQMWSTiR2AmpvIFjUWJoAkJiiKTAFak9PEOLi4uzTTTWqa4kKEtQPZOje2FiKEZ8dJJcJLJ/fzNlM8n6FbbdGtuP4ajS8JcH56eh6ZHGriBbbM7amM3Vuxfblp3LmVdubXqQpt0oKUu/guduJndH59YnUlLem/ivrfl3ARYjYEVuytnFp+aPOOl1RyxUr8FFI9nqxujzrp/sTsqqtVk/B/uBwqExIa4CENcQDjoG4gJEIFMe4DiFcQG9iVZ3DjMPEq6zKMZWyAnkRyE6ggIajIZMmnmyGoA9F5+RJYghLNErlmA7kNcaQkA97DwI5sSkBOpWPVOiu11iaCcvjj2Z+K4+azPJlI2uiu2/wDD4hNvsT7M/DhLyfzYHrE8EmjMwOwlTqzkm+1w4ehsUq6auJO4ENrIydpYBV4WecXdNGviZ2i2Zuy6bjFtu6k2/VgeZdJ+iDw3bheVPjfWHj3HNM93x+DjODi1dNWafJni+3dluhXlT4J3i+cX8P28gM8YQgEIQgCTHTBQ4BDCuMB07lcoYrLMs/nsBX0/O4CtGXoHv5Fajp+ciXgAUkQzRLDTyI6gEI3Vcmw4LtIHEMAW5LimKFZ8l6gD8AJFIJMj4h8QJEK4KHA9L6Cbd62j1U326eWerjwf0OrhkrHkXQ+bWMp2bV7p25WPW4ARYhb0fEONHs2XAB6E9LQCPdyPPv1J2b2Y1Us4vdk/6Zae69z0aRy3Tdf+JV/t+qA8gYh2MgEISHAYcYdAOMIQH//Z"/>
          <p:cNvSpPr>
            <a:spLocks noChangeAspect="1" noChangeArrowheads="1"/>
          </p:cNvSpPr>
          <p:nvPr/>
        </p:nvSpPr>
        <p:spPr bwMode="auto">
          <a:xfrm>
            <a:off x="63500" y="-1076325"/>
            <a:ext cx="205740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QSEBUUEhQUFBQUFxQUFBUUFBQXFBQUFRQVFBQVFBQXHCYeFxwkGRQUHy8gJCcpLCwsFR4xNTAqNSYrLCkBCQoKBQUFDQUFDSkYEhgpKSkpKSkpKSkpKSkpKSkpKSkpKSkpKSkpKSkpKSkpKSkpKSkpKSkpKSkpKSkpKSkpKf/AABEIAOoA2AMBIgACEQEDEQH/xAAbAAABBQEBAAAAAAAAAAAAAAACAAEDBAUGB//EADwQAAIBAgMECAUCBAUFAAAAAAABAgMRBCExBRJBUQYTImFxgZGhMrHB0fAH4UJSYnIUI7LC8RUWJIKi/8QAFAEBAAAAAAAAAAAAAAAAAAAAAP/EABQRAQAAAAAAAAAAAAAAAAAAAAD/2gAMAwEAAhEDEQA/AOEbI5SHkRyYC3hmwbjAFvCuCNcB2xrjNgtgHvDbwFxXAO4rgXNTDbEbs6j3E9I2vUku6C+bAzrlzDbKqz0i7c3kjewNGjT4JPhe06ni0so+5t4LFQfw3fHP7RWQHLf9rVFrJK+fEeOwVe2+34JHZSpKWeV3peUrenAkWA70/L98wOPfRTe+Gb84kNfolVS555W0d9L8juaez43u1L/1k38nZCxGCks6bjLud08vb1t5geYYrBzpu0009foQXPVZbKp4jKrC8lo7Wkn5HH9IehVWi3KF6kNclmllwXJ38rAc1cJSAFcA94dSI7jpgSbwt4C4rgSqQiO44E8yJkkmRMARXExrgJgtjtgtgPca4zYLYDtjXGbFECzh6m7mvi4PV+SL1Ped3J97z1/umyhTilr+fct06knpfg27rVaZvRAaVCNo3urPhJWT8E9fE08LU4brafGV4x8bu1zMwmvZu5f0K7z4ynk35M2MHg53u4W53d5eeTfoBq0MJK3w00n/AEw+amXqUnC6lu+Ukv8AU7MDC4V2zv7/ACZPLDSX8Uu+ytf2+oAwqSvZX8ezLv8Ay1xltDTfVu9rj3a+js+aQLU1paS7+K7mKecXvLh5rz1duT8QHdVp3jnxtlZrjZ8PB5d5sYOsqtO/LJp5NPimnoc9TptaPw+v53emrs7FZxy7Xwvv7vZ28QMjb/Q6lX7S/wAuem9FZN/1rj4nFbe6LVMLnJb1N2SmuDvpNcOPc+fA9ZqxabT0+ff8iHqo1IyhNKUWrNPRprMDxAVzT6QbGeGqum8023B31hdqLfJmVcAriuBcdMCRMQKYgLMmRseTAkAzYzYzYLkA9xmNca4CuNcZsYAkSQFSjfhpncnhDLLwAmwOAnUnuwV3xfCPizt9kdCY2W92uLcr28lci6I7Jtm/x8zuqKyAo4XYVOCtZeisX4YSK4IkuEmACoIZ0ESiAqSwS5AywqsW2wWBjTwFnl+MKFBxd1r889DTlFEVWGQAUcTvNLO67vZ+f0JKcbS5fXu8QsFT4/nmWq8Xuu2qzXjyA4b9ScDDqOt3VvpxipZ3SctPd6nmbZ7D0rpdZg6mSb3d5X7s/oeP1Gru2nABrj3BHQBpiBTHAsMCQTZHJgMwAmwGAmxrjMa4DsSGCprMC3gFG7T/AOFxNfZmF353tlG3kZuzcE5vuO22Ds1wjms3n6vmBu7Hiku7gl9TagzMw2Gtr7F+k8rAThxQEWHFgGmO2Awd4BSkC2DKQDkATIqrDciGc7gS4OrZ2NBswKlfdZq4fE7yAobUioUpvhFSl5atHi+0q0JVJShHci3lE9q21nSmucWvVWPDasWm08msn5ACOhhIAhxriAsNgNhtASABgsJgMBgbjsEBy9sfDdZU3bXyKBv7CU4U3Up/HKSjG64cQOs2Jsfcglaz45Zm/RpKJU2LXlKCVRbslqlp5GpCCAfNWJoTI5DU3YC7TCTIYVA4zTAnUhpDDbwEckA0SSmQSqAEQzJojSQGVikzQ2c2ln+ZIr1rfmf5qW6Pw/8AH0AxenWO6vCSabTbjFNc3L9meRVJttt6s9C/UraaUIUeMmpt8Ek2tfH5HndwEEmMhIAhCEBaZHIOTI5ACwGOwWAzBHbBAc7zofg96lBvRNs4NHpnQpr/AAsPMDolhklfRrMmoyurlDGYDrsm2orWztfzLO5u2SeSAmvdkkIEcCzShcCCUrEUoSbydi3VpIwsbXxTk1RpQjHhOpLOX9sV9QLtWVWCurSy55lCPS5LKaaa1XG3gc1jts4+FTdl52jDlkr+PtzA2pVqKzrKErq7/hksrvNPh4cAO1pbdhNpJ5vPxRK8RdehxFCjdx6u+efd7HZ7NwUtxX4a94FmniLLwAni0zD6R7QnRzWj4fU5ev0hnfWMfF58wO/VWCd5NF+GIjJdlp2yPM1tRtXnVp89c7PNNM6Ho1jN6aipNpLnfL7eFgOY/UTEb2Mt/LCC83eXykjljZ6WYxVcXVktE93xcOw37exjgJDiEgHEIQE8pANjsBsBmCx2wWAzYw4wCO/6A4neoSjxhL2ln9zgDq/0+xCVacH/ABRv6O3+5AejU4vd8QWw4ZIji7gTQZaozKSZPTYFuWZDWjdZhRJN0DLrRbeqdtLpO3qBLZu/qvZfQ1XSQnOwFLDbIjDNJXNCCsiNYhcySMgOX6XYTrIx7nZ+DyMGn0UpOL3lLxUra+OXqdP0i+DzT9GVsI1OAHM/9Ep0lJQbbll2km0uVr277nTdGNhQoQ34S3nNLet8KtnZLnd6lfE7Kbzi/VGvRqblFJ27K4ZaLUDx7acr1qjWjqVH/wDcisPVndt82365ggOOMggEIQgJZAMNoBoBmC0EwWAww7GARtdEKlsZTX829H1i/qkYps9FKMni6Tjwkn5K9/a4HostqOM403Fvedk+Fu80twrKgr34rQl6zMCRak9MrqQ6qWAvxmHGsZ0arJlICericjn9rba3co5ybSXi8kWNpYngtQNmbCUu3Uzeq7nz8QNSCUUl+PvJ6c8r3yOT6R7BxlSa6mso01w3pQl5tIp0tvYiiurr025pZSurSS4trj5IDqcXuSaU84u6fmc1siq6dWdGWbhK1+ayafmmn5lGr0jnJ9pZZu3O2ivwXN628bqlhMW+v6yTu5vtPv00A7yMo8SvjqSUJW/ll8mU3i8hsVjl1M3fSEn7MDykQwgCQhh0A4hDAWZAMkYDABgMNgNACIcOlRuwBp07nS9DKihjKV+La82ml7mPGnZE2GquE1JZOLTXindAetbUwrj2l8L9mZ8p9m/I3tnYqNehGWsZxTt815P5GNi8K6Ut15xej7vuA+GxN0WImPJOElyZp4ed0gLVOIGJi9I/neT02SSmkgKlHBqNnLN8/sXY11oc7tPEV6r3cPDuc27RXnx8i3hNiVErTxEpf2wjG3P4t64GnUxKMTE4DrHJy7kvLMkxWwpJdmtPv3r/AO1xM7FbOxCju05RSb+Lfmpd+Vn8wOe2hQ3KjjchpQz/AD1Hxux6kHnO/er6+ZFht5Ss7Pv/AGA2f8Q+rKG2cc44VrjUe6vDWXsvclxNWyUVxsYHSLG701BaU8vGT1+wGSJCEAQhhAOIQgLLYEh2xgBEoXJqWHvqWo00gKkcNzLNOmkPNDpAIGSJLDNAdv8Ap3tnWhJ63lDx/iX19TtsZhFUg0/J8U+Z4xgMVKlOM4uzi014o9j2RtGNelGpHSS05PivJgctjoSg3GXDTvXNEmBxFzptpbMjVjZrwfFM5XG4CdF81wfADWjXyCT3sjAhtdcdTQ2ftKLazA3qEchVYcUBQrLmWEwOf2jLEPKmrLnl9TJr1cVo7eVs/FnZVbFOvFAcb1M5/GV8Vh1B3Omxk4rU47b+NSSz1z9AKmM2ju3lx0j48znJO7JMRiN59y0IQHEMOA44yHAQhDgWY029EWqWDtmy5uqKyRHKQANASkOBJgDN3CpMBj03mBLcZoZ6jpgKx1/QLbfV1Oqm+zN9nun+/wBEchYKErO6drZge6xZDiMMpKzVzI6KbdWIopt9uPZmu/hLz19TfTA4jbPRizcoen2OaqQqU5JrJrgesVaSaMTH7Fi+AGHsnbu8rTW7Jc9H4GwtprmUpbAjwbXuvQo4vY9aPw2mvG0vf7gauJ2skihU26rGBiadRtRcJqWnGw3SPZ6oYbfcpb7skst1NvlblcCPbHSFJPv9X4HI4rFyqSvLyXBLkiCdRt3buwd4BxwUwgEIQgHQ4wgHHGEB0VSBBJFuoiCpECBkTRNJEMgAYEZZoKbAAsNCGUsgUwJN4SkChkwNjo5tp4aspfwvKa5x+61PXcLiVKKlF3TSafNPNHhUZHc9A+kFv8ibyedNv1cfqvMD0S4E4XGhIMCtUw6KtSiaLRBWiBg43FxhUpxdrzdl6XOR/UjEZU4c236L9xbd2hKW0aVvgjOMV3vRmX+oOIviIL+WN/V/sBy0gQmM0ArhJgiAK44ASYBCGEA4hhAdRVZBIfrRMCCaIpInkRTAryQMWSTiR2AmpvIFjUWJoAkJiiKTAFak9PEOLi4uzTTTWqa4kKEtQPZOje2FiKEZ8dJJcJLJ/fzNlM8n6FbbdGtuP4ajS8JcH56eh6ZHGriBbbM7amM3Vuxfblp3LmVdubXqQpt0oKUu/guduJndH59YnUlLem/ivrfl3ARYjYEVuytnFp+aPOOl1RyxUr8FFI9nqxujzrp/sTsqqtVk/B/uBwqExIa4CENcQDjoG4gJEIFMe4DiFcQG9iVZ3DjMPEq6zKMZWyAnkRyE6ggIajIZMmnmyGoA9F5+RJYghLNErlmA7kNcaQkA97DwI5sSkBOpWPVOiu11iaCcvjj2Z+K4+azPJlI2uiu2/wDD4hNvsT7M/DhLyfzYHrE8EmjMwOwlTqzkm+1w4ehsUq6auJO4ENrIydpYBV4WecXdNGviZ2i2Zuy6bjFtu6k2/VgeZdJ+iDw3bheVPjfWHj3HNM93x+DjODi1dNWafJni+3dluhXlT4J3i+cX8P28gM8YQgEIQgCTHTBQ4BDCuMB07lcoYrLMs/nsBX0/O4CtGXoHv5Fajp+ciXgAUkQzRLDTyI6gEI3Vcmw4LtIHEMAW5LimKFZ8l6gD8AJFIJMj4h8QJEK4KHA9L6Cbd62j1U326eWerjwf0OrhkrHkXQ+bWMp2bV7p25WPW4ARYhb0fEONHs2XAB6E9LQCPdyPPv1J2b2Y1Us4vdk/6Zae69z0aRy3Tdf+JV/t+qA8gYh2MgEISHAYcYdAOMIQH//Z"/>
          <p:cNvSpPr>
            <a:spLocks noChangeAspect="1" noChangeArrowheads="1"/>
          </p:cNvSpPr>
          <p:nvPr/>
        </p:nvSpPr>
        <p:spPr bwMode="auto">
          <a:xfrm>
            <a:off x="63500" y="-1076325"/>
            <a:ext cx="205740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1.gstatic.com/images?q=tbn:ANd9GcRwSYKzOcSR64uo7D5e3eGu6QFgkiol6loGF6Q1wJKyWM6x_CHc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73757"/>
            <a:ext cx="1924050" cy="1924050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ANd9GcRlnH1MsxPHZSE8C51SFKmcHes5J5Uhdlj5Cq9RPIY3TydFrsL1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73757"/>
            <a:ext cx="2447925" cy="1866900"/>
          </a:xfrm>
          <a:prstGeom prst="rect">
            <a:avLst/>
          </a:prstGeom>
          <a:noFill/>
        </p:spPr>
      </p:pic>
      <p:pic>
        <p:nvPicPr>
          <p:cNvPr id="5130" name="Picture 10" descr="http://t3.gstatic.com/images?q=tbn:ANd9GcTKlIrQdMwYw4fPCiVJBu7lV5im0Fe82GPFXlyCNrGDj-NbESS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"/>
            <a:ext cx="1000125" cy="942976"/>
          </a:xfrm>
          <a:prstGeom prst="rect">
            <a:avLst/>
          </a:prstGeom>
          <a:noFill/>
        </p:spPr>
      </p:pic>
      <p:pic>
        <p:nvPicPr>
          <p:cNvPr id="6146" name="Picture 2" descr="Image result for rfc great depress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9160"/>
            <a:ext cx="3056659" cy="22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942948" cy="52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3400" y="2819400"/>
            <a:ext cx="609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over and the cra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3" y="304800"/>
            <a:ext cx="801911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Several signs of economic weakness surfaced during the </a:t>
            </a:r>
            <a:r>
              <a:rPr lang="en-US" sz="2400" i="1" dirty="0" smtClean="0">
                <a:solidFill>
                  <a:srgbClr val="7030A0"/>
                </a:solidFill>
              </a:rPr>
              <a:t>late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1920s.</a:t>
            </a:r>
          </a:p>
          <a:p>
            <a:pPr lvl="1"/>
            <a:r>
              <a:rPr lang="en-US" sz="1800" dirty="0" smtClean="0"/>
              <a:t>Older Industries, such as coal mining, railroads, and clothing manufacture, were in </a:t>
            </a:r>
            <a:r>
              <a:rPr lang="en-US" sz="1800" u="sng" dirty="0" smtClean="0"/>
              <a:t>decline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i="1" u="sng" dirty="0" smtClean="0">
                <a:solidFill>
                  <a:srgbClr val="7030A0"/>
                </a:solidFill>
              </a:rPr>
              <a:t>Agriculture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was also experiencing a prolonged downturn.</a:t>
            </a:r>
          </a:p>
          <a:p>
            <a:pPr lvl="1"/>
            <a:endParaRPr lang="en-US" sz="1500" dirty="0" smtClean="0"/>
          </a:p>
          <a:p>
            <a:pPr>
              <a:buNone/>
            </a:pPr>
            <a:endParaRPr lang="en-US" sz="1300" dirty="0"/>
          </a:p>
        </p:txBody>
      </p:sp>
      <p:pic>
        <p:nvPicPr>
          <p:cNvPr id="29698" name="Picture 2" descr="http://t0.gstatic.com/images?q=tbn:ANd9GcSp25bItXqAhM7pj-4-H__gv0O4Uok0ZxRQGiIpBgagc_6kzFN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63" y="4405313"/>
            <a:ext cx="1693095" cy="1162051"/>
          </a:xfrm>
          <a:prstGeom prst="rect">
            <a:avLst/>
          </a:prstGeom>
          <a:noFill/>
        </p:spPr>
      </p:pic>
      <p:pic>
        <p:nvPicPr>
          <p:cNvPr id="29700" name="Picture 4" descr="http://t3.gstatic.com/images?q=tbn:ANd9GcQwVhtkr2cENKlqtWhFI_bHMh18kTlid0xdEzDXYz03KPK8Jjl_9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67087"/>
            <a:ext cx="1594622" cy="1038226"/>
          </a:xfrm>
          <a:prstGeom prst="rect">
            <a:avLst/>
          </a:prstGeom>
          <a:noFill/>
        </p:spPr>
      </p:pic>
      <p:pic>
        <p:nvPicPr>
          <p:cNvPr id="47106" name="Picture 2" descr="http://georgiainthedepression.files.wordpress.com/2011/10/georgia-in-the-great-depression-cotton-warehouse-byromville-georgia-john-vachon-photographer-may-1938-southern-agriculture-fsa-picture-compilation-copyright-brian-brown-vanishing-media-u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63" y="5581219"/>
            <a:ext cx="1661711" cy="108457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096000" y="3505200"/>
            <a:ext cx="2819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505200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Supply was greater than the demand.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OVERPRODUCTION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overproduc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76" y="3767054"/>
            <a:ext cx="3253724" cy="24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verproduc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8" y="4662444"/>
            <a:ext cx="2503783" cy="18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google.com/url?source=imglanding&amp;ct=img&amp;q=http://blog.independent.org/wp-content/uploads/2011/08/hoover-prime-pump.jpg&amp;sa=X&amp;ei=Fk0pT-68GsHf0QGig8XbAg&amp;ved=0CAwQ8wc&amp;usg=AFQjCNFhzUXT-IloAkB2z_iJKkmZz4HX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4406060" cy="606980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3889248" cy="1143000"/>
          </a:xfrm>
        </p:spPr>
        <p:txBody>
          <a:bodyPr/>
          <a:lstStyle/>
          <a:p>
            <a:r>
              <a:rPr lang="en-US" dirty="0" smtClean="0"/>
              <a:t>PRIMING THE PUMP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it mean to </a:t>
            </a:r>
          </a:p>
          <a:p>
            <a:pPr>
              <a:buNone/>
            </a:pPr>
            <a:r>
              <a:rPr lang="en-US" dirty="0" smtClean="0"/>
              <a:t>	“prime?”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June 1932, a protest began that would seal the President’s fate.</a:t>
            </a:r>
          </a:p>
          <a:p>
            <a:pPr lvl="1"/>
            <a:r>
              <a:rPr lang="en-US" sz="2400" dirty="0" smtClean="0"/>
              <a:t>Eight years earlier, Congress had approved a bonus, of $1,000 for every </a:t>
            </a:r>
            <a:r>
              <a:rPr lang="en-US" sz="2400" dirty="0" smtClean="0">
                <a:solidFill>
                  <a:srgbClr val="FF0000"/>
                </a:solidFill>
              </a:rPr>
              <a:t>veteran of World War I.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bonus was not to be paid until 1945.</a:t>
            </a:r>
          </a:p>
          <a:p>
            <a:pPr lvl="2">
              <a:buNone/>
            </a:pPr>
            <a:endParaRPr lang="en-US" sz="1300" dirty="0" smtClean="0"/>
          </a:p>
        </p:txBody>
      </p:sp>
      <p:pic>
        <p:nvPicPr>
          <p:cNvPr id="6146" name="Picture 2" descr="http://www.gpb.org/files/national/bonus_army_m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33800"/>
            <a:ext cx="3581400" cy="2834749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ANd9GcQbS4SicurB2byLI7mthON-B_0JSn4zIK-66j9LX8wV7_GnetyL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4737" y="228600"/>
            <a:ext cx="1038263" cy="1303020"/>
          </a:xfrm>
          <a:prstGeom prst="rect">
            <a:avLst/>
          </a:prstGeom>
          <a:noFill/>
        </p:spPr>
      </p:pic>
      <p:pic>
        <p:nvPicPr>
          <p:cNvPr id="7170" name="Picture 2" descr="Image result for bonus arm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5529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WAR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Desperate by the Depression, some veterans demanded immediate </a:t>
            </a:r>
            <a:r>
              <a:rPr lang="en-US" sz="2000" dirty="0" smtClean="0">
                <a:latin typeface="Castellar" pitchFamily="18" charset="0"/>
              </a:rPr>
              <a:t>payment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When Hoover refused, an angry “</a:t>
            </a:r>
            <a:r>
              <a:rPr lang="en-US" sz="1800" b="1" dirty="0" smtClean="0"/>
              <a:t>Bonus Army</a:t>
            </a:r>
            <a:r>
              <a:rPr lang="en-US" sz="1800" dirty="0" smtClean="0"/>
              <a:t>” of at least 20,000 veterans marched to </a:t>
            </a:r>
            <a:r>
              <a:rPr lang="en-US" sz="1800" u="sng" dirty="0" smtClean="0"/>
              <a:t>Washington D.C.</a:t>
            </a:r>
          </a:p>
          <a:p>
            <a:pPr lvl="1"/>
            <a:r>
              <a:rPr lang="en-US" sz="1800" dirty="0" smtClean="0"/>
              <a:t>The Bonus Army refused to leave until they received their payment.  The Veterans put pressure on Congress to grant them their bonus early.</a:t>
            </a:r>
          </a:p>
          <a:p>
            <a:pPr lvl="2"/>
            <a:r>
              <a:rPr lang="en-US" sz="1800" dirty="0" smtClean="0"/>
              <a:t>Congress also rejected the plea.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ghostsofdc.wpengine.netdna-cdn.com/wp-content/uploads/2012/03/31013u3-pr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13548"/>
            <a:ext cx="3657600" cy="2886076"/>
          </a:xfrm>
          <a:prstGeom prst="rect">
            <a:avLst/>
          </a:prstGeom>
          <a:noFill/>
        </p:spPr>
      </p:pic>
      <p:pic>
        <p:nvPicPr>
          <p:cNvPr id="4100" name="Picture 4" descr="http://explorepahistory.com/kora/files/1/2/1-2-10F4-25-ExplorePAHistory-a0k7c6-a_34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962400"/>
            <a:ext cx="3192764" cy="2447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228601"/>
            <a:ext cx="1447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World War I Veterans who demanded their bonus from Congress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Most marchers left, but about 2,000 Veterans remained</a:t>
            </a:r>
          </a:p>
          <a:p>
            <a:pPr lvl="2"/>
            <a:r>
              <a:rPr lang="en-US" sz="1800" dirty="0" smtClean="0"/>
              <a:t>With no money and no where to go this was their only hope.</a:t>
            </a:r>
          </a:p>
          <a:p>
            <a:pPr lvl="2">
              <a:buNone/>
            </a:pPr>
            <a:endParaRPr lang="en-US" sz="1800" dirty="0" smtClean="0"/>
          </a:p>
          <a:p>
            <a:pPr lvl="1"/>
            <a:r>
              <a:rPr lang="en-US" sz="1800" i="1" dirty="0" smtClean="0">
                <a:solidFill>
                  <a:srgbClr val="7030A0"/>
                </a:solidFill>
              </a:rPr>
              <a:t>Hoover did not like the negative attention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protest was causing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He ordered the military to </a:t>
            </a:r>
            <a:r>
              <a:rPr lang="en-US" sz="1800" dirty="0" smtClean="0">
                <a:solidFill>
                  <a:srgbClr val="7030A0"/>
                </a:solidFill>
              </a:rPr>
              <a:t>clear them out. </a:t>
            </a:r>
          </a:p>
          <a:p>
            <a:pPr lvl="3"/>
            <a:r>
              <a:rPr lang="en-US" sz="1800" dirty="0" smtClean="0"/>
              <a:t> Tear gas, tanks, and machine guns were used to accomplish this task.</a:t>
            </a:r>
          </a:p>
          <a:p>
            <a:pPr lvl="3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Many Americans were outraged by the image of government forces firing on unarmed veterans.</a:t>
            </a:r>
          </a:p>
        </p:txBody>
      </p:sp>
      <p:pic>
        <p:nvPicPr>
          <p:cNvPr id="65538" name="Picture 2" descr="http://t2.gstatic.com/images?q=tbn:ANd9GcTb2RA_dTtxVULuyUKPrD_lODoqKq8yiGOAsDrkTlIRgpFjdt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813120"/>
            <a:ext cx="2790940" cy="1809751"/>
          </a:xfrm>
          <a:prstGeom prst="rect">
            <a:avLst/>
          </a:prstGeom>
          <a:noFill/>
        </p:spPr>
      </p:pic>
      <p:pic>
        <p:nvPicPr>
          <p:cNvPr id="8194" name="Picture 2" descr="Image result for bonus arm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037"/>
            <a:ext cx="2514600" cy="18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onus arm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26" y="4419600"/>
            <a:ext cx="3192839" cy="22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google.com/url?source=imglanding&amp;ct=img&amp;q=http://www.newyorker.com/online/blogs/backissues/2669035_opt.jpg&amp;sa=X&amp;ei=bkwpT92wC8Lj0QHTrKG-Ag&amp;ved=0CAwQ8wc4PA&amp;usg=AFQjCNGyORSJqWptoYS9LHRW6LMCGT_J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73" y="234511"/>
            <a:ext cx="3048000" cy="2397853"/>
          </a:xfrm>
          <a:prstGeom prst="rect">
            <a:avLst/>
          </a:prstGeom>
          <a:noFill/>
        </p:spPr>
      </p:pic>
      <p:pic>
        <p:nvPicPr>
          <p:cNvPr id="48134" name="Picture 6" descr="http://t0.gstatic.com/images?q=tbn:ANd9GcQ599XX5rOek1GSC04KYom8NwvjrfRX61KJ9vpoUsdxFYRoxEMK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27" y="2868011"/>
            <a:ext cx="2805545" cy="3458322"/>
          </a:xfrm>
          <a:prstGeom prst="rect">
            <a:avLst/>
          </a:prstGeom>
          <a:noFill/>
        </p:spPr>
      </p:pic>
      <p:pic>
        <p:nvPicPr>
          <p:cNvPr id="2050" name="Picture 2" descr="http://www.shorpy.com/images/photos/bonus_headlin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33399"/>
            <a:ext cx="3671308" cy="577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onus ar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3429000" cy="15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onus arm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6" y="304801"/>
            <a:ext cx="212042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onus arm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8181"/>
            <a:ext cx="2971800" cy="24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9415"/>
            <a:ext cx="2971800" cy="18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bonus arm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1580"/>
            <a:ext cx="2944780" cy="22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bonus army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38" y="2358827"/>
            <a:ext cx="1726138" cy="17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bonus army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3011"/>
            <a:ext cx="1887576" cy="19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bonus army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34" y="4223121"/>
            <a:ext cx="4302566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990600"/>
            <a:ext cx="3733800" cy="5257800"/>
          </a:xfrm>
        </p:spPr>
        <p:txBody>
          <a:bodyPr/>
          <a:lstStyle/>
          <a:p>
            <a:r>
              <a:rPr lang="en-US" sz="2400" dirty="0" smtClean="0"/>
              <a:t>Something isn’t right</a:t>
            </a:r>
          </a:p>
          <a:p>
            <a:pPr lvl="1"/>
            <a:r>
              <a:rPr lang="en-US" sz="1600" dirty="0" smtClean="0"/>
              <a:t>As sections of the economy declined, stock prices continued to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</a:rPr>
              <a:t>soar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b="1" dirty="0" smtClean="0"/>
              <a:t>Margin buying </a:t>
            </a:r>
            <a:r>
              <a:rPr lang="en-US" sz="1600" i="1" dirty="0" smtClean="0"/>
              <a:t>allowed people to purchase stocks by paying only a fraction of the cost at the outset and owing.</a:t>
            </a:r>
          </a:p>
          <a:p>
            <a:pPr lvl="2"/>
            <a:r>
              <a:rPr lang="en-US" sz="1600" dirty="0" smtClean="0"/>
              <a:t>Margin buyers gambled that prices would be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</a:rPr>
              <a:t>higher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/>
              <a:t>when they were ready to sell.</a:t>
            </a:r>
            <a:endParaRPr lang="en-US" sz="1600" dirty="0"/>
          </a:p>
        </p:txBody>
      </p:sp>
      <p:pic>
        <p:nvPicPr>
          <p:cNvPr id="4" name="Picture 2" descr="Margin C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5018"/>
            <a:ext cx="3481137" cy="2667000"/>
          </a:xfrm>
          <a:prstGeom prst="rect">
            <a:avLst/>
          </a:prstGeom>
          <a:noFill/>
        </p:spPr>
      </p:pic>
      <p:pic>
        <p:nvPicPr>
          <p:cNvPr id="67586" name="Picture 2" descr="http://farm3.staticflickr.com/2398/5804192121_79eb532d7f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09944"/>
            <a:ext cx="2628900" cy="20264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7588" name="Picture 4" descr="http://static.seekingalpha.com/uploads/2008/8/17/saupload_bookvalu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13268"/>
            <a:ext cx="3546324" cy="191989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191000" y="304800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6719" y="2819400"/>
            <a:ext cx="47548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over and the great de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8294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September, 1929, prices for stock began a rapid DOWNWARD slide.</a:t>
            </a:r>
          </a:p>
          <a:p>
            <a:pPr lvl="1"/>
            <a:r>
              <a:rPr lang="en-US" sz="1800" dirty="0" smtClean="0"/>
              <a:t>Brokers </a:t>
            </a:r>
            <a:r>
              <a:rPr lang="en-US" sz="1800" dirty="0" smtClean="0"/>
              <a:t>who had lent people money to </a:t>
            </a:r>
            <a:r>
              <a:rPr lang="en-US" sz="1800" b="1" u="sng" dirty="0" smtClean="0"/>
              <a:t>buy on margin </a:t>
            </a:r>
            <a:r>
              <a:rPr lang="en-US" sz="1800" dirty="0" smtClean="0"/>
              <a:t>now began to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u="sng" dirty="0" smtClean="0">
                <a:solidFill>
                  <a:srgbClr val="7030A0"/>
                </a:solidFill>
              </a:rPr>
              <a:t>recall</a:t>
            </a:r>
            <a:r>
              <a:rPr lang="en-US" sz="1800" i="1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their loans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Recalling loans meant they buyers (</a:t>
            </a:r>
            <a:r>
              <a:rPr lang="en-US" sz="1800" dirty="0"/>
              <a:t>I</a:t>
            </a:r>
            <a:r>
              <a:rPr lang="en-US" sz="1800" dirty="0" smtClean="0"/>
              <a:t>nvestors)  were asked to pay back what they owed early.</a:t>
            </a:r>
          </a:p>
          <a:p>
            <a:pPr lvl="3"/>
            <a:r>
              <a:rPr lang="en-US" sz="1800" dirty="0" smtClean="0"/>
              <a:t>Problem, they didn’t have the money.</a:t>
            </a:r>
            <a:endParaRPr lang="en-US" sz="1800" dirty="0" smtClean="0"/>
          </a:p>
          <a:p>
            <a:pPr lvl="3"/>
            <a:r>
              <a:rPr lang="en-US" sz="1800" dirty="0" smtClean="0"/>
              <a:t>Investors </a:t>
            </a:r>
            <a:r>
              <a:rPr lang="en-US" sz="1800" dirty="0" smtClean="0"/>
              <a:t>were forced to </a:t>
            </a:r>
            <a:r>
              <a:rPr lang="en-US" sz="1800" dirty="0" smtClean="0"/>
              <a:t>sell their stocks.</a:t>
            </a:r>
          </a:p>
          <a:p>
            <a:pPr lvl="3"/>
            <a:r>
              <a:rPr lang="en-US" sz="1800" dirty="0" smtClean="0"/>
              <a:t>This caused prices to drop even more.</a:t>
            </a:r>
            <a:endParaRPr lang="en-US" sz="1800" dirty="0"/>
          </a:p>
        </p:txBody>
      </p:sp>
      <p:pic>
        <p:nvPicPr>
          <p:cNvPr id="27650" name="Picture 2" descr="http://t3.gstatic.com/images?q=tbn:ANd9GcTlh5F9cO2iyDQ4VUcaoi0_6qGhktSO0L8elZp9NiS7rtSNXQQh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49134"/>
            <a:ext cx="3194175" cy="2310938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TYkVc1WEl4Y32gyb5mkfOlIpvSWkBRaRYbq3IOUMZmSBTn6UT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830" y="228600"/>
            <a:ext cx="956665" cy="752476"/>
          </a:xfrm>
          <a:prstGeom prst="rect">
            <a:avLst/>
          </a:prstGeom>
          <a:noFill/>
        </p:spPr>
      </p:pic>
      <p:pic>
        <p:nvPicPr>
          <p:cNvPr id="2050" name="Picture 2" descr="Image result for hoover and the cras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83928"/>
            <a:ext cx="3406095" cy="25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29,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10/29/1929 became known as “</a:t>
            </a:r>
            <a:r>
              <a:rPr lang="en-US" sz="2000" i="1" dirty="0" smtClean="0">
                <a:solidFill>
                  <a:srgbClr val="0070C0"/>
                </a:solidFill>
              </a:rPr>
              <a:t>Black Tuesday</a:t>
            </a:r>
            <a:r>
              <a:rPr lang="en-US" sz="2000" dirty="0" smtClean="0"/>
              <a:t>.”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On this date the stock market crumbled.</a:t>
            </a:r>
            <a:endParaRPr lang="en-US" sz="1500" dirty="0" smtClean="0"/>
          </a:p>
          <a:p>
            <a:pPr lvl="1"/>
            <a:r>
              <a:rPr lang="en-US" sz="1500" dirty="0" smtClean="0"/>
              <a:t>Millionaires lost fortunes over night.</a:t>
            </a:r>
          </a:p>
          <a:p>
            <a:pPr lvl="1"/>
            <a:r>
              <a:rPr lang="en-US" sz="1500" dirty="0" smtClean="0"/>
              <a:t>Over the next two weeks, stock prices continued to plunge.</a:t>
            </a:r>
          </a:p>
          <a:p>
            <a:pPr lvl="1"/>
            <a:endParaRPr lang="en-US" sz="1500" dirty="0" smtClean="0"/>
          </a:p>
          <a:p>
            <a:r>
              <a:rPr lang="en-US" sz="1600" i="1" dirty="0" smtClean="0">
                <a:solidFill>
                  <a:srgbClr val="7030A0"/>
                </a:solidFill>
              </a:rPr>
              <a:t>Wild speculation had a disastrous effect on the stock market.  </a:t>
            </a:r>
          </a:p>
          <a:p>
            <a:pPr lvl="1"/>
            <a:r>
              <a:rPr lang="en-US" sz="1400" i="1" dirty="0">
                <a:solidFill>
                  <a:srgbClr val="7030A0"/>
                </a:solidFill>
              </a:rPr>
              <a:t>I</a:t>
            </a:r>
            <a:r>
              <a:rPr lang="en-US" sz="1400" i="1" dirty="0" smtClean="0">
                <a:solidFill>
                  <a:srgbClr val="7030A0"/>
                </a:solidFill>
              </a:rPr>
              <a:t>nflated </a:t>
            </a:r>
            <a:r>
              <a:rPr lang="en-US" sz="1400" i="1" dirty="0" smtClean="0">
                <a:solidFill>
                  <a:srgbClr val="7030A0"/>
                </a:solidFill>
              </a:rPr>
              <a:t>stock value was a key contributor to the </a:t>
            </a:r>
            <a:r>
              <a:rPr lang="en-US" sz="1400" i="1" dirty="0" smtClean="0">
                <a:solidFill>
                  <a:srgbClr val="7030A0"/>
                </a:solidFill>
              </a:rPr>
              <a:t>crash.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5602" name="AutoShape 2" descr="data:image/jpeg;base64,/9j/4AAQSkZJRgABAQAAAQABAAD/2wCEAAkGBhQSERQUExQUFRQVFxwYFBgWFxUVFxUWGBwYGBgcFRcXHCYfFxwkGhgXIS8gIycpLCwsFx4xNTAqNSYrLCoBCQoKDgwOFQ8PFykcFBwpKSkpKSkpKSkpKSkpKSkpKSkpKSkpKSkpKSkpKSkpKSkpKSksLCwpLCwpKSwpLCwpLP/AABEIAPcAzAMBIgACEQEDEQH/xAAcAAAABwEBAAAAAAAAAAAAAAAAAQIEBQYHAwj/xABTEAACAQIDAwcFCQ0FBwQDAAABAhEAAwQSIQUxQQYHEyJRYXEUMoGRoSMkQlJyc7GywRUlMzRTVGKCkpPC0fA1g6LS0wgWF0NEY7NkdOHxGKPj/8QAGAEBAQEBAQAAAAAAAAAAAAAAAAECAwT/xAAgEQEBAQEAAgIDAQEAAAAAAAAAARECIUESMQMyQlEi/9oADAMBAAIRAxEAPwDTSKKlNSa8rYxQoxRGgJmgSdwqN/3lwv5zh/31r/NTjah9xu/Nv9U15Nit886mvWGH2xZuGEu2nPYrox9Sk07zV5Y2rybxWEyNftPaDeYx3E79GUxPtrVeaDl1cxBbC4hi7qua07GWKiAysfhESCCdYnsq3jJ4NaTf2paQw922h3wzqpjwJpeHxyXJKOjgbyrKwB74NYPz1n75f3Nv+KrdzDD3rifnl+qKl5yaa1DNSbl4KJJAA3kkADxJoTVO528Z0ey7443CiD0uCfYprMm1Vp+6lv8AKW/21/nXW1iAwlSrDuIP0V5JIrZeYbEzYxVv4txG/aVh/BXTrjJqa1TNTLaO37GHjpr1q0TuDuqk+AJmorl3yn8gwb3hBuE5LQPF2mCRxAALeiONeesPhsRjsQQoe9fuEk6yxjUkk6Aeys886a9PbP2vavjNZu27i8TbZXjxg6U7L15Y2fj8RgMTmXNavWmhlOmo3q44g8RXobG7TXEbLuXl827hXcDsm2xI9Bkeir1xhqd8qX4w9YpZuV5HtHUeIr0Dzrbd8m2cyqYe/Fpe3KRLkfqgj9YUvGGrsLw7RR56wPmc2Gb+O6Vp6PDjOew3Dog+lv1a3sLWepgPPQDUMtHlrKhmos1KoZaBbUilvSaAxQIoxRGgZ7V/AXvm3+qa8mV6y2yfe9/5p/qNXk6u34/bNbzzvAfckTE57WXxg7vRmrOuZ+0x2paI3Klwt4ZCPpIqN27yyxO0Dbt3nRUU9VQBbQGIzMdeHE7ta17mv5D28HaN7pLd67eWM9s5rapocqN8LWJPcNNNV/55Gc89H9pt81b+g1ceYf8AFcT88PqVTuen+02+at/QaunMMPemI+f/AIFp1+h7aZFZjz7YvLhLFv494t6EUj6XFaeRWLc/OMnEYa38W2zEfLaP4KxxPK1Sm2b97Fvf+ra36OiVvpmrnzD4mMRiU+NaVv2Gj+Om2K2ZHJi08a+U9J6CXtfQFpnzLYnLtMD49q4vqAf+Cut8yom+fnHnpMLZB0CtcI72OUexT6658w2DBv4m5xW2qj9diT9So3nvedoqOywntZz9tWDmBTq4w99oey5Wf4Papc7+HCbUux8JbbHxKAfZWg8jrxbk48/Bs4lR4DpI+mrxi+T2Guvnu4ezccgAs9tGaBuEkU05Q4JLWz8UltFRBYuwqKFAlGJ0AjfWflskV5gsjrL4ir/zzbd6bGrYBlcOuU9nSPDP7Mo/VrP0aCD2EGu2OxjXrr3XMtcYu3ixJP012zyy9A81PJ/ybZ9skRcv+6v2ww6g9CQf1jV0Aquc3W0+n2bhn4hMjeNslPsB9NWSK83X3WxUKOhUAoUYo6A7lIFKub6JRQKoUdFVEft/8VxHzNz6jV5QUaivV/KA+9cR8zc+o1eULY1Fdfx+2a1TnK5ssPhcJ5ThsyZCouIWLAhjlBWdQZI4xrUTzO8pns41cOWJs35XKdy3IJVh2EkZT2z3VeeeHbtldnNYzobt1kAUMCwCsHJIG4dUD01l3Nngzc2phQB5tzOe4ICx+j21Z55ulSXPOfvo/wA3b+rV35hh7yv/AD/8CVRueY/fW583a+oKu3MZikXBXgzqp6c72A/5dvtqX9T21CvPHPFjM+1Lg/JpbT/CHPtc16BXFoxgOhJ3AMpJ9teZOWmJN7aOKYa5r7hfAMVX2AVOPtat+P5Z4NthLgld+mFtNMhy5w6uwzbvja1WebXE5NqYQ9tzL+2rJ/FVix/MjibVq5dN+wwtozlQLkkKCxA6sTpVH5PYno8Xh3+Jett6nU1uZlxFx570jaK99hD7XH2VY+YHzMZ8q19FymPP5s4i/hr0aMjWye9GzD2P7KXzBYsC5i7ZOrIjgduUsD9YVL+p7aHt/l9g8FdFrEXGRyocQjsMpJA1UHippG1dt2sVsrFXrDZ7ZsXgDlZdVRwdGAO8Vj/PHjhc2pcCkHo0S2flAFiPQWI9FX7k3hTb5MvO9sNiH9DdIR7INY+MklXWE1YeUPJRsLhsHeaZxKM5B+DBBQelGU+moGwsuo7WH01u3PbsoNs5XA/AXV3cEaUPgJy+qutuWMmXMNtPNhr9gnW3cDj5NwQfantrUawDmU2p0e0ejO6/bZP1l90X6pHpr0AK49zy1ANFSqIVhRgUIo6FUFc30FoXKINE1AqhWann4wU/gcT+za/1KP8A48YL8lif2bf+pW/jRedvWmbC4hVBLNZuBQN5JRgAO+a82HkJj/zPE/un/lWvWefLBMQvR4kEkAdS3xMfHp1tnngweGv3bFxL5e0xRiqIVJG+Jcaeitc7PSMewnN3tG42UYS8J4uuQDxZoFbJzc83Q2cjXLhV8Q4hiPNtrvyoTv13njA7KsnJ3b9vG4dMRaDBHzABwA3VYqZAJG8dtVOzz14JrgthMRJYKOokSTHx900tt8Cj87HJvFXtp3HtYe/cQpbAZLbsphFBggRvqnHkdjR/0eJ/c3P8tejeVfK6zs+2ty+HKs+QZFDGYJ1kjSBVYHPhs/sxH7tf89WW59GM65vuT2Ks7Rw9x8NiFVGZiWs3FAhH4le2Kjtj8lMXcxlkvhsQA15C7NauAAFwWJJGnGtYHPfs/wD9R+7H+erhi9vWbWHGJuOEtFQ+ZtNGEqIGpY9gp8r/AImHWKs50dTuZWX0MCPtry2eS+MU/iuIkf8AZucP1a13Fc/OFDwli+6/GlEnwUk+2KtfJPl5htoA9CxDqJa24yuBukQSGHeDU53n0t8uHLPkx90sALfm3YW5aLaZbmXzW7AQSp7J7q894rB4nBXoYXcPdWRMsjfqsN4I4gwa9L8peVNjAWlu4gsEZwgyrmOYgtuHcpqstzybMbQtc9Nkn+dObf8ACsd5K8jsTtC8AitkLTdvMDlUHeSx85u7eT663/lHs0W9l4izaUwuFuJbUAkwLZVQAN53UvYPLTB4vq4e+jN8TVH9CMAT6KnanXVHlLDbCxHSLNi95w/5b9vhXpXlhsryjBYm1El7T5flAZl/xAU529ygtYOyb19itsEAkAsZYwNBqf8A4qsf8ZNm/ln/AHVz+VW23LgxHk6l7DYuxe6K6OjuKx6j+aCM3DsmvUS1Xm5xMGMKMX0rdAbnRhglwnOATBWJG7ee2k7E5xsDi7ws2Lpa4wJANu4s5RJ1ZQNwqdbfQskUdMds7bs4Sy16++S2pAJhm1YwNFBJ17qjdgcvMHjbht4e6XcKWI6O4sKCBMsoG8isYqwUKFCgF2kZZBHaIpd2kpQYxjOYZ0R38rQ5VLR0TCcoJ+P3VlAFettrD3C980/1GrySu8V24us1rWF5iLgZH8qt6FWjo27j8aqNziH76Y359/pr03aHUHgPorzHzgn754z59/YanNto2zmkH3pw/jc/8j1gWz/xq388v1xW/c0v9kYf+8/8tysA2f8AjVv55frirz90rY+fw+9LHz5+o1ZRyR5LttDECwjqjFWaWBI6onhrWq8/p964f59vqGqbzJj76L81c+gU58cntJnmCxP5zh/Vd/y0z54tquLtjBZuphrNvMBua6VEn9nLHia3yK89c9OBZNqO53XbaMp8FyH2oanN2+VrryT5o3xuD8pF4IWzdCmWc2Ules0jKCwI0B7aqvJva74PGWrwkG3cGcdqzDqfFZFajzL8t7fRLgbpCurE2CdzhiWKT8YEkjtB7RUvieZHBO7OXxMsxYw9uJYkmPc++rubqGvPu3vCzG7ygfUuVkHJjk5cx2IWxaKq7BiC5IXqjMZIBO4dla7z628uAsDgL6j1W7gqi8zA++tr5u79Q05v/J7Vra+yb2BxBtXJS7bIIKt4FWRh7DXoPm15VHH4FXczdtk27p+MwghvSpB8ZrM+fiyBjrLcWsCf1XcD6alf9n/EmcZb4RbcePXU/Z6qdeedIlefnGZcFZt/lL0+hFb7WFYcbBCho0YkA9pWJ+sK1Xn+xk3sLa+KjuR8tgo+oap+29mZNlbPux+EfET+0gH1TV48SFWfkbg/KuT+Ps72t3DcTxVUf25GHpqm8htpeT7QwtzgLqhvkv1G9jGr/wAwV8E4y0dQRbaO7rq3sIrNOUGzDhsXes8bVxlHgD1T6oNPdg1zn52nlw2HsA63LhcjutiNfS/srnzC7Hy2cRiD8NhaXwQZmj0sv7NUbnO5SeWYiywMhcNan5br0r+1wP1a3DkDsjybZ+GtkQ3Rhn+W8u0+BaPRWevHOL7WEUdFR1xUm5SU30q5SVoG+2D73vfNP9Rq8lW94r1ptr8Wv/NXPqNXku3vHiK7fj9s168XdXl/l407Txnz9z6xr1Fwry3y5/tLG/8AuLv1zU4+6VuXNN/ZGH/vP/LcrAdlLOLtD/vJ9cV6A5qxGyMN8m5/5LlYDsLXGWO+/b+uta5+6Vr3P9+LYf55vqmsUw+Ke2cyMyN2qSp9Yrauf78Vw3zzfUNU/mTshtpQwDDobhggEb07ac/qezjmc2reubTVXu3HXorhhnZhOXsJitO5xOQw2jhwFIW/ak2mO4zvRj2GBrwIB7as9rCIplUQHtCqD6wKY4/lVhLDm3exNm24glXdVYAiRoe6ufy27FeW8bgbli41u4rJcQwynQqR/WhrYuaznPN4rhMW03DpZun/AJn6D/p9h47t++zcq+SWF2vh89t0NwAizfQhhoSMrEecszI4ax3+eMXhrmGvMjSl205B11V0PA9xG+unjpPptPP0feVj/wBx/A9UXmW/tW383c+qas/OttM4nY+AvnfddGb5RtPm/wAU1WeZVfvondaufVpP1Epz9/jmH+Y/jenPMAfdsX82n1mplz83Pf1kdmHHte5/KpH/AGf7PXxjcMttfSS5+yn8ntX+ejG59qOv5K3bTwkZz9eprlzszJyf2cY8woT/AHqO59sVSOXuN6XaWLfh0zqPBDkHsWpPlBzmXcXg1wjWbSIuTKy58w6MQN5jdVz6EtzFYrLtC4nx7DetWRvomufPfsjotoC6Bpfthv106jewIfTUZzS4rJtbD/p50P6yNHtir7z+WAcNhnjrC6yg9zJJ9qj1VP6PTKuSOyfKsbh7O8PcXN8gdZ/8IavVAFefeZFAdpiRMWbhHceqPoJ9degxWPyfawcUIoUdc1IuUlaO4aJaBrtr8Wv/ADVz6jV5NtHrL4ivXGPwvSWrluYzoyzvjMCJjjvrJ0/2foIPlm7X8D//AErpx1J9pWuV5m5ycCbW1MWD8K6bg7xc64+n2V6dAqocvebe1tIK+bor6CFcDMGXflcaSJJg7xNTm5SqRyL50sNhdlizcz9NaDhFCkh8xZlObcvnQZ7ONZ9yMwTXdoYRF3m8hPgrBmPoCk+ire3MNjc2l3DR25rn0ZK0HkBzYW9nE3Xfpb5EBohbaneEB1k8WPDgNa6bJ9IgOf4+9sL8631BWec2/Ki1gMWb95XZejZIQAmWKkaEjTQ1tnOJyGO07VpFura6Ny0lS8yAI0IiqL/+Ptz88T903+epz1MyieHPtgfyeJH6lv8A1Ko3PNazYqxiVBFvE4dHWdDoNxjjlKeupk/7P1387t/u3/zVoW2+QdrF4G1hbp61pFCXFGquqhZAO8GNVP2VN5l8Chc1/OThcLgjYxLm21tmKQjMHVutAyg9YMTvjeNazflRtcYvGX76qVF24WUcY3LMcYAnvq4YrmJxysQj4d1nRs7Lp3qV09Zq28h+ZlcNdW/inW7cQyltAejVhuLFoLkcBAEjjWtk8iI5ztnnD7F2fZbzkZA3c3RMWHrJqlc3HKS1gcaL97PkFt16gDGWEDQkfTW3c43It9pWLdpLiWylzOS4YgjKV4eNZ8eYDEfnVj9m5/KpOpnkUzl1yo+6GMe+FKpAS2piQq/GjSSST6a1vmZ2QcNs579wQbzG739EghfX1iO5hTPk9zFWbTq+JvG9GvRquRD8oklmHcIrRNr4BrmGu2bRVGe01tCRCqWUqNANAJ4dlTrqZkI8vbJseVY20ja9PfUN/eOM30mtf5Wc02Bs4LEXbVu4Llu0zoTcZhKidQd+gNM+SnMxfwuMsX7l6w6WnzFV6TMYBiMygb4rUtp4LpbN21+Utsmu7rKV19dOuvMwx5g5GYvotoYR+y/bnwLAH2E1q/P5+KYf54/UNQGH5isYjqwv4aVII1u7wZ+JV+5zORl7aNi0lp7aslwuc5YAgqRplB41bZsPTMuYwffM/MXPpSvQArMObjmvxOz8Yb117LKbTJCFyZYqRvUaaGtPisd/ajoRRUJrCkuKZ38LcYyl5rYG8BLbz3y4Jp5cNcine3oJFUNRgL/5037qz/loHAX/AM6b9zZ/lQ2jtKzYy9LeyZpy5mOsRMeseuuLbewwEnECPlH45t/XBXxFUdfufiPztv3Nn+VAYDEfnX/6LX2UV7a9hVVmvAK651bMYK6GQezUeukYfb2GeMmIDZmyCG3toI3drKPFgN5ohYwGI/Oh+4t/Y1Mcfirtkw2JOoBEYZCDJiB19/GOzwMPvuzh5I8oEiZGf4oYt6gjn9Ruw08WwrCZJBA7DI3jhQQVnaNxjcAxBm0MzjydJjfp7prpr4eIpD7XcFR5TqzZR72U69X/ALmnnr69KsBwwA85oOnDwjdUZtbauGw4m/dyDQaid4MblPCaBvZ2hdeyLq4gFSQPxZc0sQokdNpqQKQ21LoEnECMmf8AFfg98XtIrjb5b7NhiMSkADN1TwIAnqcCRSG5ebL44u16VP8Ak7aocrtW4f8AqUnWB5MSTGcae7QZNtgO0x2iVX9p3UUM2JtZSoYHyZvNJCqdL3EkR48K77O2xhL6F7N5XSYJUCM2h4pMzB9VK+6GFkJ0qzLADKN4EtHUgab6Bte2leRirXkUgSZwrbhvOmIrj/vE2XN5Rbjq/wDSv8IkDTpu0Hd3dtPBtXCEIenSH1QkW4IXiJThrvpo3KTZqzOKw4gxqbQ1H6tMDs4i/wBJ0Zv2Qx3ThrkHSdD0/ZP9RXN9o3gSDftEjUjyW6YAOUnS/un+t8NTy02ZJ9+WJ7ZTeN2uXXcKM8tNmmPflgmdJKb9eOXTefWaZRKYfyl1DLew5VhI973NQf7+unQ4r8rh/wBxc/16ZLywwQAjF244QViO6Fp3a25YZQy4hSpEgykEHXs76gV0OK/KYf8Ac3f9agbOL/KYf9zd/wBauLco8MN+MsiO25ZFN35Z4Ib8fY/eWfsoH3R4v4+G/dXf9ai6PF/Hw37u7/qU1Tlhgzuxtg+Fy3R2+VeEYwuMsMe57Z+ignF4Tv4xunupU1zR5AMzSqyrm51oKKDb6geWG2rmFsJdtkaXkDyJm3DFwOw5V31R15U2lPk0ga4q0uvEEtI9MVRlLZgFuoh6UdGxAi398b0FpbrQRPwancLymxDW7JcqWbDYi45yLpetm50UCNBFq5pxiuWzeUNy7esWibbC+GyP0dvrhGtM7QRGgN9Y0BKqY41uTESOIuWmuYMoVZXt20a2QAtyxdZQjoN4ZLgVvks3or/Re42yo1uWnCkfCf7oWt3aYy+rup3g9s4q7as3EvWpN5LJBsJNu4+mUaeaFZTI7YqX23tC6rX+i6NfJbC3SCitLOuIJKkiRBtruiQWnhAVbFYodDghllrRnEa+faVcU11Br5wQXTH6ffWpK4IBBkHUEbiDuIqkYblBcbyeFtXOluXxmFtQLwFv3Nu4tc6hPEKe2uZ5XXV6KLtsi6iG3KKplsRYssrL8FlD3QVG7KOypZovGI+D8pfpFZVzyYoqDrMNb07Oq9apiPg/KX6ayrnZs53YRqGSCCd3Rk6qdOG/vpz9jPuTQLm92dEwOmkFk3+r2Ux21hwpTfuPdUnsRGF23DEZ94hdZJ3gyDBnfTLlBmF4qWLBfNkAQCM0QNAJJroLZsIMmx7xV7ltgxdWVipkAQJ0MVT2N65E3rjSXOrMZC+cdTvNW7YOJUbMuKcsMSN4Uy0aAtp4TXcWcKIm3iVIygMOjuqdI0ynzTpOlEUBcCzZdTLgsJHACd/GuYwujGTlWRMQdO6dN9X7ocEbtv3YItrMGzoViZ6sGAdeNdbfJTDvbvFLto520CsGaIUyADHnA1dGbXLELmnfupFu2SR3mPsq37f5Jm1hLL6SVBbUEzlkiN4im1/kzdsGx0iEKxSNxiSJ1HjTQ/21yLS3ZLpmDKs+dIYga6cKsexuT1m6ua7bVyqoozawFUeypXFa22H6JHsNHsfRT2a+yKzpqucmuTlhb1/OlsjMMgYAwAzbgd3D1VIJyMtNeu9RcrOpAjQRwjh/91BcuMMBdwsb3ua+td/7VaphMMA0wD26dk/zqgtl7Ps4fD/AVRm1gCSSfXSNj7Owch7K28x6siOPCeB03Hsqi84+34Ma9GhKIm5blzUsWjzlWAI7SO+q7yM5YvbxCC4ENtjlJVFQpmO85QJAMSDPbvFTFeiUEAeAroBSE3CliuKkXN9R229ijFWujLZRmJOkyCjrpqI84H0VIOdaXbqiqHkN1fwq5hnVWyHRHXEArGbtxBP6vfUd9xrVm6XOJUPZYMPc7hyu1zDzEHryVyELqOnExxvprNtr22zuAYZb96SQDl6TG4Q2iV4gqJE7wDWpUTOzNkxh8MPKEa2t6y1ki2y5ijOcplpzMTE8Am6uW2bFnEO5TEBenUWj1XMsq3Lds8BkJxS6nQnJB1qR2xhSv3PDGXXE2wSNAW6O7mIHeZPpqsbIw1lSq3HVkD2RbeMjPbtrhsqBSdWN3oM3Z0b6CrBJ4LkuLod7WIUlbua2wVx0ZY57mhIzZgwg7oIOs07bkZcLs5upLlSwCtGZb9m+SOt8Lode9yaVyBsFbd2GDpNpbbAFcypYtLqCT1twP6WYaVaqlo44n4Pyx9tZHzmXmONZVtv8AZgbeVmySAS0EEBt09nbWt4o+Z8sVjXOZtlFx99WOVkWz0bKpJEjpGmCJnqjw8KcCt3G6LrMrSraMd0jU7t+vZ3VH4zDtdliesBJJ0zcNBGm6mavcZznLll6xDSxjztAdI3VJ4G1au29GtJdzdcXLgtqVEEQSI110B1HhXUWXkf0dy2cLdUkMzDKVMGFnQ9ogmqSmy7qqpRiJtvdMErC22ZDu49X21P28X5O9tbT2zJY9R1cgt1R1gZXTXfwmkG69tR0gGV7DokkDLaYsWjtYvJBM7+w0RDNtPEqArywKhgHUHqkTv37h20abdtkg3LCkjihyj1EfbUne2opunpSWK4c25kuzkW3QEyO1gN+giqw2EaAQCQdxjQmqJVtqIcxW7eSfgy0GeHVJEVo2zbHTbMw5EypDSxMkC4Z79fsrIblphvEcN3j/I+qtu2RhOj2dh1JghE9sEju31mo6X7JyGY3R66Xs23AaJgT9tcuUGI6O0WG8cOJHHXhp9Nddh41Lyno2UkatBHHUbt/H1GoI7lBydGIvWbhYr0LBgAAZOYHX9n21ccPu8Fmo+7b1idSRw767i8rWrjW2DBVYSpnVQZEjsoM95xsEvkNi58LqzpA90BYn2Cs6wiSRA1rT+da4q4PDWp65yGOJVUIJ9BK1nGzLUuB3+P9a1fSvVWG8xfkj6BXWa5WB1R4D6K7iuLRDrQRt9G9Q+1LGKZgcPdtovww6yScwMgwY6uYR38KCRu3GUFiywASeqdw1PwqhMDywsXlZ0fRbRvMTZce5oWBOrdaCsRv1HbTS/a2gcuXE4YAWwHkA5rmY5m8zQZYEeNc/IscGOW/hAhfQFF0tdaVMWxOpQ8NzVqRDu5y9wqoHa6IjMPc33ZntyBPBkYHskdoo/8AfXCwx6RRkZ1PuTiGRXd49COe+OJppbwGN6NM1zBs4cFpVQht5AGUQkqxuSZ3QRpoac4rA4jO2S5hejNxiFKJPR5AEBOUy2fOT3EDXhfAkNkbftXzlsupOQXIyOvUZmWdeOZWn0dtSqzxj0T/ADqojCY9chW9hB5ufqKp1A6RQQmoLgsDoetruBrrbTaRKxewrRbXOO24COkIhdFIkDsJB7qlgsuI+B8sfbWe8o+QgxOPv3LjTZurbDKujK9tUC6z2FuH01fjmy2s8ZpXNGozZWmNBpPcKzfbvKkWNtsjMEsqgN1mYhcxtqRGsTGQRBNORw5WchVW01611nt65SAAyKqjKSNToum7fWb7WtvbW1bIDC2Ju5TmUuSbhDxrmUNlOvAxWn7T5ZWb+IwqWLq3Fe63SgFgYRGgEaSDO7WYqh7Quo9i9dS3Av4lACYleqxbKVA3k7o8a6RHHYHJ25ird5rFt8wK9HlgAywDCSdwAO/u76sLc2+MOa4birllRmzyEUkSAqneNYHxuNVbapuYQ9GjuCi5SQwUiSx+AeEka6+iKhDtK6d9256Xf+dUSVzZZVmCOLjWtXCrcBylgp0YA6EqIHb403ayeoCzFSSSVBOm8+nt8eNTHJPlEcPmZrFq8zgqbl1yCEGUlTJyncI0md1Tex8OMU7ZsLhbNrIWzIMhCAo8uM2oKd3EbqCrbPtsygFCymNZ4SezsXMZI07p1nBty70LAMQApyyTIVnXXVpmRp8k6gGKd7Ux+HzkWQVGe0FKtJtnWYIkzGmhMQIqB2ltQG5L2SFiGkBTcIjUllkkwZO/rEzU+w72hygxF63l1bNGoILZSWQB8ohZPcDqN9NuS+3Hwl5WQTmHu0ktmtgToDEEakb6f7IcXFUsDp1lRUkotsrlJGULcEMN5nSdOIv7P6O50pEFi6r0aQrCAR1GTiHEiDoOO+guFzloHUNlUEqxXXKwYaKMjakFp17t1MuRu1biMuElTbdbzHqkMsA6zPFtd3Gqts8q8gXFzXnCguczKTqxkZco01kaxEa072W9vCsLys5RXhrmRbZSQqssalh1gco9O6mCa56cNBwunBx6glUzk3mN62A51dRDAMNSO2pvlNyhOINhcQQ9y2SHKEKrC5HmxvICgyNNfEU/5IYe0i2brLmcknMVIC6wkADr6gjxM7gDUVuQo5pKHT0UquKg9R+Iv3lYBLYZSRJJiO3Tjw3d9SFyoXadhGcZhfldQbcgDeOHHfVQ7GIv5QTbXNJlc3CNDPfuikWMdfzAPZhZIJBDGBEGJ46+EUxuJbyqSMSPOHVzZhDHzuOp1FCxbRjEYpdZ1JG5dNe/s7a0JDyu+c3uQERl1nNO8aHqx28a4NtHE6+4aAaHNM6TunTXSuBv25EriPNygkEjraGQeMce80m5hUGcZsS2WOOhByjQkQ0TPoqCRs4u6Sk2oBAL6+YdZA4NuHrrpisW6wVtM++QCJHZHtqIsXLakQcXp1usDBI4NprP8qHR2wm/ExmERJYFBIgRIHW9OWmCcvGchiOsND4N2VhfOni/vjirYUHPatgksfOiyQVG4GFA8Ca3FUhbYkkAjVt50O+eNZBy9ixtTEXxDE2URJgqLrhU6w4QvWExrWuRXOa/Y7PjQ7IxW1OsEhbkNlzRu3Nr2gVfdqcj0OETDFrcJdDgtvycQOJJH01UdicsWw2Cu3FAdvKFR9yhgyu0qV3GQ3b28aZvy/ssZaxeB7Vvg/Xtmt2VDPaOzLk3c1u4Sy6vlIRmAGXKCJXSd+/uqt3AyrkZcsGesoBndoSJ9FWrG8rbFxdPKVYDqz0TCeGYiDUdsvZl7aDPDN7mmYwrNpx3cas8CNGMi0gAHVYkyFktwgjWAI0PGnez9tMhtnVmWVUHKVKNmBDCNVmDlIg691Fi+TtxWsjKQLwXLMnVt2YgRJ3x2EVxfZrWrqzIUkFWZdI7wpO474JqjR9j86oFkBcJaW4gJuFQESdwyhRvPHXw7o7a/OVdxNp7d5bSo2mRkVpmdZacpGnYddN1Vu1dsOnRlsr2wWU9QW3PSSyExmYFYIM90camsFtC41q5cw2AsAW9Cy2OkJneQbmadNdJ9ArOKg9nbStWZJ6QtmyiCpAQSGC66gz2icop1tvAFMPaPuQZdcwuE3GkCRBGuXQaHtpxyuuJet2CiJbuWrOW8FyBZHW0A3GZ3De1d9lWlF0Nfd7K21DIbYV3OcbwDOQa+cRrOnbVFZw+zotG5cW57oclpgJXOCC0nNviREcT2U+2Js5btxbV24wXN5qwTMgbjI0GvHjFWI2LOMN7D2Xa4UWbDt1OiCblyroVmFkyRmmqrsDYt25e6oOZTl4aOwfKDPepoH+0Nn3LmJdgGuAuYYqR5qscumgJVdw7Kv2yVvl1vXwFXo2uC35r2BqqggiATAho+FuqoYvZFyxh7N050LElAZBZWUHMAO4R4eNWXaWx7q2XfNmBeZM5ugEMikETvif5CRBr6HQUqkWtw8K6RXFQcVEY7FKrQb5t9wE9+/wBqYeonEs3SkJctKSBKuOsTMAg+JgemrEN+kICv5S7KWjRBvgkz3QD7KC49Ax98PqWgZTCltw74nj2iuty84n3ex5sGRueANIO7Xd30Jdc2a5hwY10g5uBMnjppVHMYuQAMUxKyScg1AltZGkaeqkDHDIffZkgQ2QaQdSBG8yBr2U4e47ebdsBQAWPETrvMgAgHeOFB8Q+4XMP52gM6Jpp8qfpFQcVvyGIxZ6pJc5NIOURB7MvD41c7OLGs4wngOoBGaI3b+O+nJxVzMgz2QGUESD1id8HcBu9ldDcuQMpw8jzySYj4MRu7NeyqHNlsyWzJaTOYiJ0bhVB5f8ANmMVf6fygWS5ggozglU0MBgBCoxmOFaDZJy25KkzvXzdzbu6jxGPtKSHdARqQxURxmDUlwYsOa6wtl0O0rMu9tp6MwAM43Z+JbfwANNr3NDaWc20bQgka2mmVMGBm1gg1tqY2w2ga2e6V4cY+2iOJsGCTb1BIJC6gGDqf6MVr51MYn/wgtyANpWDJAEIxJndENVw5JcnbGAwt9RirbtcMM4RuozIQgZdSBvNX5b9iAQ1qARBBXQnQenSPRRDE2IJDWo0Bgp3wD6j7aXu1VP2rs+3eGHHlaKcPcTMQpKswEx2fAPHTxFSOEw1lbHRnE2WK24dgqnRYUsV13grM8TU8lyxOUdFJIEALqTu0jXfv76CXMOZ/BayDIUTrqDPfU0Y1iOaYJcB8swwkk9dHyGS8axlHmsIn4JqfwHJhrVp7D47D5w+ZgOkQKF8xQmgIkNpxBG8RWneR22A6iEcOqpEakRp3k+k1yu2bObrC1mHaEkHhv1mr8qMpwvN6gtt02NsMoChSikg55IF4fCDZZgmQQSCDQu8hbgQKuNwo6uW6cztIZhk0g5ACQBrrxrV1s2FEAWlG6IQDSRu7jPtrkLOHMgCyZ3gBNeIkDfu9lT5DJtlc3nk11bvlmG6KY6pcse6YgGY18ac7H5AOmKt3ruLwjqLuZ1RiCxzEkDQcTGvb31p3kuHMLlsmdwypB8BuojYwwOXLYBImITcD6t8U+VFc29sm1cW0LF2wnRhltC402wxERrIMA6Caa8ntiX0RkOJw11irIAGaJ3dYES0DNw4Vbzg8MBqlnKNdyQOP2eyl2cHYVsypaD9oChpO/Ua9tNodqlKijBojWFB6jL9ljdBFq2yiOsYDKZ1I8Bw76k3qF2jZBuGbFx5A66MRuJIBgiPGrEJtYdzAexYOaMxBXc0SYgzx8YpV7BuTn8ntM2bccswAIOY8Z7uFckwyqpXye7lKruYk/GjU7wd9d7Wybd0lmS6p00YkSMoA3dw8ZmtDm+CuCVWxYKHLA0EaGZBMEAkgeJpLYFsxjDWGB1UyqnUCe3WS1P7mxbTBRDQsxDEbzJ8TRXNh2jEg6ADRiNFEDd3RU2Bu9lmCzh7bACPOWFWTovbuX+hXBLThSpwlszGcKyQxmJI1036nvqRXY9sbpHVyecdwEeuONJGw7eVgM/WiTmM6TH0+mmjuiwtoZQuvmjUL1W0BprjEY3DFuwwAE5j1uHceEx6KddEEFpRMK0DX9F64bQ2XbfM5t53jTVtSIgaHuFA3S3cVR7lhw503xmENMdXw07z2Ul7Lsn4LDsdMusjJqSRIPdp31x6KMvvRvNKmH3Agab9xj2UX3OQID5K87suckgQOM95/Z8Jocpbfc1mwFnWCDxMQCN8k+k99ItW3K6WLEyCyyNCJ3iN41jvpFzZyvdYNh2iTD52gz1iSAe0CkJgVIVWwzjWNHbKAzSeMwJmg7tZYElcPZMNpDCdCe7Qxr6aLGYNy2lmyUO/MBMxrPaJjWjsDog5t2H3gRmYlt8mDI0j205O0HlfcXgiT2r1ogjdu1oH6CABERwHCo7E4YtdBNi0ykjrGC2mk+gFh6O+pEGobEYRXvsGs3TMDOGIQ9XeYIiNB4z6ZAV7DvmI8mskGSesssSSZ14SWO7eeEV2tYSGWMPbGhkgjRhmCjvER4ZjTN7KtlLYe/IUDQnQDhvE0r7n24EWrss2U9c6AEKSSCdNSfRVB+SPv8ltSuqarAMT9JfX9KlYjAzmAwyMNwIdVOUj2b/trk+GV5Bs3wbYYJ1mAYBpGs6kk+rupa20LD3G+D5nEKAR0c6HgFGvAGg6nCFQIwqSTLDOBBEBT36E+qkPhWgN5ImZmJYZxv0gzuJJ+jvrg2FQTNrEEruALEdUmIncePfNC0LYzJkxUOQBmBEBSdQZkCT7aCxJuGkUsUhFgAdgG/f6aWKwCYVG47HoodGzCQdVUtoRHDxqTJpliLdwk5LgUdhUN2f16asDBlUhALl/rEBYkQRKSSRpxmf5Vw8qtrPuuIAk9sCDrpGszPbvqTt4S9lYG8Cx805B1deyddKVbw94ZpugyCF6gENwPf4VdEattcvSLdvmIUiQD1mkGG72HopIxaQvu98GNTBk6zqQI0mNKevg8QZ92UCIHUEzG/u14eHZq46K7nnpBk+Ll17utP8AUU8CLw19HIUX75LagkEbp7uw/wCGhCFZN+9q2UEiCdFMbt27U1JW7N6BNxCZMnJEjLAjXSG1rmMPfj8Kk9uSgdXPgcetx+S1RO0nQ3SG8oBgapOWGiQIH6I9ZqVt2myoGOZl849uhGnrpL4d8zEXCARoIBynTWfR7aCJS0EdrbNiGDwqmSwHmn9Xhr40m3ikVWM4o6OIOadR8HsMbqksNgbqtJvsyzuKrr6fb/8AdJOBvR+HPD4A7IOk6g6n01dDK5cVSYbFOUGYjrQwncDuO/d2CkNiFZmIbFaEMQCQBLDQLxA7OyfQ/TBYidb4I+bXU8dP/muvkt3pM3SjJmnJkjTTTNM9vroI98SlzdcxCnMzjqlcsruGm4CY8T26cbmIstlPS3wVAXMAetrEmQZ8/wDqKkGwOIMe+BoQfwY1gg667okemulvB3gjKbskjqsFClD2iN9TQ7wrAohEwVBE79QN/fUVtDo1uFjcuo245Af0dNB4VMW1MCTJjU9p4mmWIw98uct1VXSBkDHvGvo1qQRz4u3l0v4iVB4GWnUbxE8B460M6sYGJviQI0+SJ83STHrp+MHfjW8M2YGQkCBm0iTvkfs0pcPfhpuoSfMOTzfHtrWiOxTiX98XhBbqgdmkCRBjK1Hdxtv85ugBcpgGCSDroN+hP9Cn4sX8kdKmad+TSI7PGjXCXTkzOphszdXUiSYUnzdIHrpoYYgqmRWvXTmVirRIULk3xuYEcd8sK5riRplxTwDr1DrGvZUnh8LfAYPdVvikLlI60kHujT00g4XE8LtuNQJUz3HxqaJO1uGs6DXt7/TvpVJtrAE7418aVWQ3o6KhRXZBRmjoUHMmimhQqoFHNFQooUJoqFEDNRg0KFAKOaKhQChQoUB5qGahQoCzUJoUKAZqAahQoDzUAaOhQHmpVChQf//Z"/>
          <p:cNvSpPr>
            <a:spLocks noChangeAspect="1" noChangeArrowheads="1"/>
          </p:cNvSpPr>
          <p:nvPr/>
        </p:nvSpPr>
        <p:spPr bwMode="auto">
          <a:xfrm>
            <a:off x="63500" y="-1138238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QSERQUExQUFRQVFxwYFBgWFxUVFxUWGBwYGBgcFRcXHCYfFxwkGhgXIS8gIycpLCwsFx4xNTAqNSYrLCoBCQoKDgwOFQ8PFykcFBwpKSkpKSkpKSkpKSkpKSkpKSkpKSkpKSkpKSkpKSkpKSkpKSksLCwpLCwpKSwpLCwpLP/AABEIAPcAzAMBIgACEQEDEQH/xAAcAAAABwEBAAAAAAAAAAAAAAAAAQIEBQYHAwj/xABTEAACAQIDAwcFCQ0FBwQDAAABAhEAAwQSIQUxQQYHEyJRYXEUMoGRoSMkQlJyc7GywRUlMzRTVGKCkpPC0fA1g6LS0wgWF0NEY7NkdOHxGKPj/8QAGAEBAQEBAQAAAAAAAAAAAAAAAAECAwT/xAAgEQEBAQEAAgIDAQEAAAAAAAAAARECIUESMQMyQlEi/9oADAMBAAIRAxEAPwDTSKKlNSa8rYxQoxRGgJmgSdwqN/3lwv5zh/31r/NTjah9xu/Nv9U15Nit886mvWGH2xZuGEu2nPYrox9Sk07zV5Y2rybxWEyNftPaDeYx3E79GUxPtrVeaDl1cxBbC4hi7qua07GWKiAysfhESCCdYnsq3jJ4NaTf2paQw922h3wzqpjwJpeHxyXJKOjgbyrKwB74NYPz1n75f3Nv+KrdzDD3rifnl+qKl5yaa1DNSbl4KJJAA3kkADxJoTVO528Z0ey7443CiD0uCfYprMm1Vp+6lv8AKW/21/nXW1iAwlSrDuIP0V5JIrZeYbEzYxVv4txG/aVh/BXTrjJqa1TNTLaO37GHjpr1q0TuDuqk+AJmorl3yn8gwb3hBuE5LQPF2mCRxAALeiONeesPhsRjsQQoe9fuEk6yxjUkk6Aeys886a9PbP2vavjNZu27i8TbZXjxg6U7L15Y2fj8RgMTmXNavWmhlOmo3q44g8RXobG7TXEbLuXl827hXcDsm2xI9Bkeir1xhqd8qX4w9YpZuV5HtHUeIr0Dzrbd8m2cyqYe/Fpe3KRLkfqgj9YUvGGrsLw7RR56wPmc2Gb+O6Vp6PDjOew3Dog+lv1a3sLWepgPPQDUMtHlrKhmos1KoZaBbUilvSaAxQIoxRGgZ7V/AXvm3+qa8mV6y2yfe9/5p/qNXk6u34/bNbzzvAfckTE57WXxg7vRmrOuZ+0x2paI3Klwt4ZCPpIqN27yyxO0Dbt3nRUU9VQBbQGIzMdeHE7ta17mv5D28HaN7pLd67eWM9s5rapocqN8LWJPcNNNV/55Gc89H9pt81b+g1ceYf8AFcT88PqVTuen+02+at/QaunMMPemI+f/AIFp1+h7aZFZjz7YvLhLFv494t6EUj6XFaeRWLc/OMnEYa38W2zEfLaP4KxxPK1Sm2b97Fvf+ra36OiVvpmrnzD4mMRiU+NaVv2Gj+Om2K2ZHJi08a+U9J6CXtfQFpnzLYnLtMD49q4vqAf+Cut8yom+fnHnpMLZB0CtcI72OUexT6658w2DBv4m5xW2qj9diT9So3nvedoqOywntZz9tWDmBTq4w99oey5Wf4Papc7+HCbUux8JbbHxKAfZWg8jrxbk48/Bs4lR4DpI+mrxi+T2Guvnu4ezccgAs9tGaBuEkU05Q4JLWz8UltFRBYuwqKFAlGJ0AjfWflskV5gsjrL4ir/zzbd6bGrYBlcOuU9nSPDP7Mo/VrP0aCD2EGu2OxjXrr3XMtcYu3ixJP012zyy9A81PJ/ybZ9skRcv+6v2ww6g9CQf1jV0Aquc3W0+n2bhn4hMjeNslPsB9NWSK83X3WxUKOhUAoUYo6A7lIFKub6JRQKoUdFVEft/8VxHzNz6jV5QUaivV/KA+9cR8zc+o1eULY1Fdfx+2a1TnK5ssPhcJ5ThsyZCouIWLAhjlBWdQZI4xrUTzO8pns41cOWJs35XKdy3IJVh2EkZT2z3VeeeHbtldnNYzobt1kAUMCwCsHJIG4dUD01l3Nngzc2phQB5tzOe4ICx+j21Z55ulSXPOfvo/wA3b+rV35hh7yv/AD/8CVRueY/fW583a+oKu3MZikXBXgzqp6c72A/5dvtqX9T21CvPHPFjM+1Lg/JpbT/CHPtc16BXFoxgOhJ3AMpJ9teZOWmJN7aOKYa5r7hfAMVX2AVOPtat+P5Z4NthLgld+mFtNMhy5w6uwzbvja1WebXE5NqYQ9tzL+2rJ/FVix/MjibVq5dN+wwtozlQLkkKCxA6sTpVH5PYno8Xh3+Jett6nU1uZlxFx570jaK99hD7XH2VY+YHzMZ8q19FymPP5s4i/hr0aMjWye9GzD2P7KXzBYsC5i7ZOrIjgduUsD9YVL+p7aHt/l9g8FdFrEXGRyocQjsMpJA1UHippG1dt2sVsrFXrDZ7ZsXgDlZdVRwdGAO8Vj/PHjhc2pcCkHo0S2flAFiPQWI9FX7k3hTb5MvO9sNiH9DdIR7INY+MklXWE1YeUPJRsLhsHeaZxKM5B+DBBQelGU+moGwsuo7WH01u3PbsoNs5XA/AXV3cEaUPgJy+qutuWMmXMNtPNhr9gnW3cDj5NwQfantrUawDmU2p0e0ejO6/bZP1l90X6pHpr0AK49zy1ANFSqIVhRgUIo6FUFc30FoXKINE1AqhWann4wU/gcT+za/1KP8A48YL8lif2bf+pW/jRedvWmbC4hVBLNZuBQN5JRgAO+a82HkJj/zPE/un/lWvWefLBMQvR4kEkAdS3xMfHp1tnngweGv3bFxL5e0xRiqIVJG+Jcaeitc7PSMewnN3tG42UYS8J4uuQDxZoFbJzc83Q2cjXLhV8Q4hiPNtrvyoTv13njA7KsnJ3b9vG4dMRaDBHzABwA3VYqZAJG8dtVOzz14JrgthMRJYKOokSTHx900tt8Cj87HJvFXtp3HtYe/cQpbAZLbsphFBggRvqnHkdjR/0eJ/c3P8tejeVfK6zs+2ty+HKs+QZFDGYJ1kjSBVYHPhs/sxH7tf89WW59GM65vuT2Ks7Rw9x8NiFVGZiWs3FAhH4le2Kjtj8lMXcxlkvhsQA15C7NauAAFwWJJGnGtYHPfs/wD9R+7H+erhi9vWbWHGJuOEtFQ+ZtNGEqIGpY9gp8r/AImHWKs50dTuZWX0MCPtry2eS+MU/iuIkf8AZucP1a13Fc/OFDwli+6/GlEnwUk+2KtfJPl5htoA9CxDqJa24yuBukQSGHeDU53n0t8uHLPkx90sALfm3YW5aLaZbmXzW7AQSp7J7q894rB4nBXoYXcPdWRMsjfqsN4I4gwa9L8peVNjAWlu4gsEZwgyrmOYgtuHcpqstzybMbQtc9Nkn+dObf8ACsd5K8jsTtC8AitkLTdvMDlUHeSx85u7eT663/lHs0W9l4izaUwuFuJbUAkwLZVQAN53UvYPLTB4vq4e+jN8TVH9CMAT6KnanXVHlLDbCxHSLNi95w/5b9vhXpXlhsryjBYm1El7T5flAZl/xAU529ygtYOyb19itsEAkAsZYwNBqf8A4qsf8ZNm/ln/AHVz+VW23LgxHk6l7DYuxe6K6OjuKx6j+aCM3DsmvUS1Xm5xMGMKMX0rdAbnRhglwnOATBWJG7ee2k7E5xsDi7ws2Lpa4wJANu4s5RJ1ZQNwqdbfQskUdMds7bs4Sy16++S2pAJhm1YwNFBJ17qjdgcvMHjbht4e6XcKWI6O4sKCBMsoG8isYqwUKFCgF2kZZBHaIpd2kpQYxjOYZ0R38rQ5VLR0TCcoJ+P3VlAFettrD3C980/1GrySu8V24us1rWF5iLgZH8qt6FWjo27j8aqNziH76Y359/pr03aHUHgPorzHzgn754z59/YanNto2zmkH3pw/jc/8j1gWz/xq388v1xW/c0v9kYf+8/8tysA2f8AjVv55frirz90rY+fw+9LHz5+o1ZRyR5LttDECwjqjFWaWBI6onhrWq8/p964f59vqGqbzJj76L81c+gU58cntJnmCxP5zh/Vd/y0z54tquLtjBZuphrNvMBua6VEn9nLHia3yK89c9OBZNqO53XbaMp8FyH2oanN2+VrryT5o3xuD8pF4IWzdCmWc2Ules0jKCwI0B7aqvJva74PGWrwkG3cGcdqzDqfFZFajzL8t7fRLgbpCurE2CdzhiWKT8YEkjtB7RUvieZHBO7OXxMsxYw9uJYkmPc++rubqGvPu3vCzG7ygfUuVkHJjk5cx2IWxaKq7BiC5IXqjMZIBO4dla7z628uAsDgL6j1W7gqi8zA++tr5u79Q05v/J7Vra+yb2BxBtXJS7bIIKt4FWRh7DXoPm15VHH4FXczdtk27p+MwghvSpB8ZrM+fiyBjrLcWsCf1XcD6alf9n/EmcZb4RbcePXU/Z6qdeedIlefnGZcFZt/lL0+hFb7WFYcbBCho0YkA9pWJ+sK1Xn+xk3sLa+KjuR8tgo+oap+29mZNlbPux+EfET+0gH1TV48SFWfkbg/KuT+Ps72t3DcTxVUf25GHpqm8htpeT7QwtzgLqhvkv1G9jGr/wAwV8E4y0dQRbaO7rq3sIrNOUGzDhsXes8bVxlHgD1T6oNPdg1zn52nlw2HsA63LhcjutiNfS/srnzC7Hy2cRiD8NhaXwQZmj0sv7NUbnO5SeWYiywMhcNan5br0r+1wP1a3DkDsjybZ+GtkQ3Rhn+W8u0+BaPRWevHOL7WEUdFR1xUm5SU30q5SVoG+2D73vfNP9Rq8lW94r1ptr8Wv/NXPqNXku3vHiK7fj9s168XdXl/l407Txnz9z6xr1Fwry3y5/tLG/8AuLv1zU4+6VuXNN/ZGH/vP/LcrAdlLOLtD/vJ9cV6A5qxGyMN8m5/5LlYDsLXGWO+/b+uta5+6Vr3P9+LYf55vqmsUw+Ke2cyMyN2qSp9Yrauf78Vw3zzfUNU/mTshtpQwDDobhggEb07ac/qezjmc2reubTVXu3HXorhhnZhOXsJitO5xOQw2jhwFIW/ak2mO4zvRj2GBrwIB7as9rCIplUQHtCqD6wKY4/lVhLDm3exNm24glXdVYAiRoe6ufy27FeW8bgbli41u4rJcQwynQqR/WhrYuaznPN4rhMW03DpZun/AJn6D/p9h47t++zcq+SWF2vh89t0NwAizfQhhoSMrEecszI4ax3+eMXhrmGvMjSl205B11V0PA9xG+unjpPptPP0feVj/wBx/A9UXmW/tW383c+qas/OttM4nY+AvnfddGb5RtPm/wAU1WeZVfvondaufVpP1Epz9/jmH+Y/jenPMAfdsX82n1mplz83Pf1kdmHHte5/KpH/AGf7PXxjcMttfSS5+yn8ntX+ejG59qOv5K3bTwkZz9eprlzszJyf2cY8woT/AHqO59sVSOXuN6XaWLfh0zqPBDkHsWpPlBzmXcXg1wjWbSIuTKy58w6MQN5jdVz6EtzFYrLtC4nx7DetWRvomufPfsjotoC6Bpfthv106jewIfTUZzS4rJtbD/p50P6yNHtir7z+WAcNhnjrC6yg9zJJ9qj1VP6PTKuSOyfKsbh7O8PcXN8gdZ/8IavVAFefeZFAdpiRMWbhHceqPoJ9degxWPyfawcUIoUdc1IuUlaO4aJaBrtr8Wv/ADVz6jV5NtHrL4ivXGPwvSWrluYzoyzvjMCJjjvrJ0/2foIPlm7X8D//AErpx1J9pWuV5m5ycCbW1MWD8K6bg7xc64+n2V6dAqocvebe1tIK+bor6CFcDMGXflcaSJJg7xNTm5SqRyL50sNhdlizcz9NaDhFCkh8xZlObcvnQZ7ONZ9yMwTXdoYRF3m8hPgrBmPoCk+ire3MNjc2l3DR25rn0ZK0HkBzYW9nE3Xfpb5EBohbaneEB1k8WPDgNa6bJ9IgOf4+9sL8631BWec2/Ki1gMWb95XZejZIQAmWKkaEjTQ1tnOJyGO07VpFura6Ny0lS8yAI0IiqL/+Ptz88T903+epz1MyieHPtgfyeJH6lv8A1Ko3PNazYqxiVBFvE4dHWdDoNxjjlKeupk/7P1387t/u3/zVoW2+QdrF4G1hbp61pFCXFGquqhZAO8GNVP2VN5l8Chc1/OThcLgjYxLm21tmKQjMHVutAyg9YMTvjeNazflRtcYvGX76qVF24WUcY3LMcYAnvq4YrmJxysQj4d1nRs7Lp3qV09Zq28h+ZlcNdW/inW7cQyltAejVhuLFoLkcBAEjjWtk8iI5ztnnD7F2fZbzkZA3c3RMWHrJqlc3HKS1gcaL97PkFt16gDGWEDQkfTW3c43It9pWLdpLiWylzOS4YgjKV4eNZ8eYDEfnVj9m5/KpOpnkUzl1yo+6GMe+FKpAS2piQq/GjSSST6a1vmZ2QcNs579wQbzG739EghfX1iO5hTPk9zFWbTq+JvG9GvRquRD8oklmHcIrRNr4BrmGu2bRVGe01tCRCqWUqNANAJ4dlTrqZkI8vbJseVY20ja9PfUN/eOM30mtf5Wc02Bs4LEXbVu4Llu0zoTcZhKidQd+gNM+SnMxfwuMsX7l6w6WnzFV6TMYBiMygb4rUtp4LpbN21+Utsmu7rKV19dOuvMwx5g5GYvotoYR+y/bnwLAH2E1q/P5+KYf54/UNQGH5isYjqwv4aVII1u7wZ+JV+5zORl7aNi0lp7aslwuc5YAgqRplB41bZsPTMuYwffM/MXPpSvQArMObjmvxOz8Yb117LKbTJCFyZYqRvUaaGtPisd/ajoRRUJrCkuKZ38LcYyl5rYG8BLbz3y4Jp5cNcine3oJFUNRgL/5037qz/loHAX/AM6b9zZ/lQ2jtKzYy9LeyZpy5mOsRMeseuuLbewwEnECPlH45t/XBXxFUdfufiPztv3Nn+VAYDEfnX/6LX2UV7a9hVVmvAK651bMYK6GQezUeukYfb2GeMmIDZmyCG3toI3drKPFgN5ohYwGI/Oh+4t/Y1Mcfirtkw2JOoBEYZCDJiB19/GOzwMPvuzh5I8oEiZGf4oYt6gjn9Ruw08WwrCZJBA7DI3jhQQVnaNxjcAxBm0MzjydJjfp7prpr4eIpD7XcFR5TqzZR72U69X/ALmnnr69KsBwwA85oOnDwjdUZtbauGw4m/dyDQaid4MblPCaBvZ2hdeyLq4gFSQPxZc0sQokdNpqQKQ21LoEnECMmf8AFfg98XtIrjb5b7NhiMSkADN1TwIAnqcCRSG5ebL44u16VP8Ak7aocrtW4f8AqUnWB5MSTGcae7QZNtgO0x2iVX9p3UUM2JtZSoYHyZvNJCqdL3EkR48K77O2xhL6F7N5XSYJUCM2h4pMzB9VK+6GFkJ0qzLADKN4EtHUgab6Bte2leRirXkUgSZwrbhvOmIrj/vE2XN5Rbjq/wDSv8IkDTpu0Hd3dtPBtXCEIenSH1QkW4IXiJThrvpo3KTZqzOKw4gxqbQ1H6tMDs4i/wBJ0Zv2Qx3ThrkHSdD0/ZP9RXN9o3gSDftEjUjyW6YAOUnS/un+t8NTy02ZJ9+WJ7ZTeN2uXXcKM8tNmmPflgmdJKb9eOXTefWaZRKYfyl1DLew5VhI973NQf7+unQ4r8rh/wBxc/16ZLywwQAjF244QViO6Fp3a25YZQy4hSpEgykEHXs76gV0OK/KYf8Ac3f9agbOL/KYf9zd/wBauLco8MN+MsiO25ZFN35Z4Ib8fY/eWfsoH3R4v4+G/dXf9ai6PF/Hw37u7/qU1Tlhgzuxtg+Fy3R2+VeEYwuMsMe57Z+ignF4Tv4xunupU1zR5AMzSqyrm51oKKDb6geWG2rmFsJdtkaXkDyJm3DFwOw5V31R15U2lPk0ga4q0uvEEtI9MVRlLZgFuoh6UdGxAi398b0FpbrQRPwancLymxDW7JcqWbDYi45yLpetm50UCNBFq5pxiuWzeUNy7esWibbC+GyP0dvrhGtM7QRGgN9Y0BKqY41uTESOIuWmuYMoVZXt20a2QAtyxdZQjoN4ZLgVvks3or/Re42yo1uWnCkfCf7oWt3aYy+rup3g9s4q7as3EvWpN5LJBsJNu4+mUaeaFZTI7YqX23tC6rX+i6NfJbC3SCitLOuIJKkiRBtruiQWnhAVbFYodDghllrRnEa+faVcU11Br5wQXTH6ffWpK4IBBkHUEbiDuIqkYblBcbyeFtXOluXxmFtQLwFv3Nu4tc6hPEKe2uZ5XXV6KLtsi6iG3KKplsRYssrL8FlD3QVG7KOypZovGI+D8pfpFZVzyYoqDrMNb07Oq9apiPg/KX6ayrnZs53YRqGSCCd3Rk6qdOG/vpz9jPuTQLm92dEwOmkFk3+r2Ux21hwpTfuPdUnsRGF23DEZ94hdZJ3gyDBnfTLlBmF4qWLBfNkAQCM0QNAJJroLZsIMmx7xV7ltgxdWVipkAQJ0MVT2N65E3rjSXOrMZC+cdTvNW7YOJUbMuKcsMSN4Uy0aAtp4TXcWcKIm3iVIygMOjuqdI0ynzTpOlEUBcCzZdTLgsJHACd/GuYwujGTlWRMQdO6dN9X7ocEbtv3YItrMGzoViZ6sGAdeNdbfJTDvbvFLto520CsGaIUyADHnA1dGbXLELmnfupFu2SR3mPsq37f5Jm1hLL6SVBbUEzlkiN4im1/kzdsGx0iEKxSNxiSJ1HjTQ/21yLS3ZLpmDKs+dIYga6cKsexuT1m6ua7bVyqoozawFUeypXFa22H6JHsNHsfRT2a+yKzpqucmuTlhb1/OlsjMMgYAwAzbgd3D1VIJyMtNeu9RcrOpAjQRwjh/91BcuMMBdwsb3ua+td/7VaphMMA0wD26dk/zqgtl7Ps4fD/AVRm1gCSSfXSNj7Owch7K28x6siOPCeB03Hsqi84+34Ma9GhKIm5blzUsWjzlWAI7SO+q7yM5YvbxCC4ENtjlJVFQpmO85QJAMSDPbvFTFeiUEAeAroBSE3CliuKkXN9R229ijFWujLZRmJOkyCjrpqI84H0VIOdaXbqiqHkN1fwq5hnVWyHRHXEArGbtxBP6vfUd9xrVm6XOJUPZYMPc7hyu1zDzEHryVyELqOnExxvprNtr22zuAYZb96SQDl6TG4Q2iV4gqJE7wDWpUTOzNkxh8MPKEa2t6y1ki2y5ijOcplpzMTE8Am6uW2bFnEO5TEBenUWj1XMsq3Lds8BkJxS6nQnJB1qR2xhSv3PDGXXE2wSNAW6O7mIHeZPpqsbIw1lSq3HVkD2RbeMjPbtrhsqBSdWN3oM3Z0b6CrBJ4LkuLod7WIUlbua2wVx0ZY57mhIzZgwg7oIOs07bkZcLs5upLlSwCtGZb9m+SOt8Lode9yaVyBsFbd2GDpNpbbAFcypYtLqCT1twP6WYaVaqlo44n4Pyx9tZHzmXmONZVtv8AZgbeVmySAS0EEBt09nbWt4o+Z8sVjXOZtlFx99WOVkWz0bKpJEjpGmCJnqjw8KcCt3G6LrMrSraMd0jU7t+vZ3VH4zDtdliesBJJ0zcNBGm6mavcZznLll6xDSxjztAdI3VJ4G1au29GtJdzdcXLgtqVEEQSI110B1HhXUWXkf0dy2cLdUkMzDKVMGFnQ9ogmqSmy7qqpRiJtvdMErC22ZDu49X21P28X5O9tbT2zJY9R1cgt1R1gZXTXfwmkG69tR0gGV7DokkDLaYsWjtYvJBM7+w0RDNtPEqArywKhgHUHqkTv37h20abdtkg3LCkjihyj1EfbUne2opunpSWK4c25kuzkW3QEyO1gN+giqw2EaAQCQdxjQmqJVtqIcxW7eSfgy0GeHVJEVo2zbHTbMw5EypDSxMkC4Z79fsrIblphvEcN3j/I+qtu2RhOj2dh1JghE9sEju31mo6X7JyGY3R66Xs23AaJgT9tcuUGI6O0WG8cOJHHXhp9Nddh41Lyno2UkatBHHUbt/H1GoI7lBydGIvWbhYr0LBgAAZOYHX9n21ccPu8Fmo+7b1idSRw767i8rWrjW2DBVYSpnVQZEjsoM95xsEvkNi58LqzpA90BYn2Cs6wiSRA1rT+da4q4PDWp65yGOJVUIJ9BK1nGzLUuB3+P9a1fSvVWG8xfkj6BXWa5WB1R4D6K7iuLRDrQRt9G9Q+1LGKZgcPdtovww6yScwMgwY6uYR38KCRu3GUFiywASeqdw1PwqhMDywsXlZ0fRbRvMTZce5oWBOrdaCsRv1HbTS/a2gcuXE4YAWwHkA5rmY5m8zQZYEeNc/IscGOW/hAhfQFF0tdaVMWxOpQ8NzVqRDu5y9wqoHa6IjMPc33ZntyBPBkYHskdoo/8AfXCwx6RRkZ1PuTiGRXd49COe+OJppbwGN6NM1zBs4cFpVQht5AGUQkqxuSZ3QRpoac4rA4jO2S5hejNxiFKJPR5AEBOUy2fOT3EDXhfAkNkbftXzlsupOQXIyOvUZmWdeOZWn0dtSqzxj0T/ADqojCY9chW9hB5ufqKp1A6RQQmoLgsDoetruBrrbTaRKxewrRbXOO24COkIhdFIkDsJB7qlgsuI+B8sfbWe8o+QgxOPv3LjTZurbDKujK9tUC6z2FuH01fjmy2s8ZpXNGozZWmNBpPcKzfbvKkWNtsjMEsqgN1mYhcxtqRGsTGQRBNORw5WchVW01611nt65SAAyKqjKSNToum7fWb7WtvbW1bIDC2Ju5TmUuSbhDxrmUNlOvAxWn7T5ZWb+IwqWLq3Fe63SgFgYRGgEaSDO7WYqh7Quo9i9dS3Av4lACYleqxbKVA3k7o8a6RHHYHJ25ird5rFt8wK9HlgAywDCSdwAO/u76sLc2+MOa4birllRmzyEUkSAqneNYHxuNVbapuYQ9GjuCi5SQwUiSx+AeEka6+iKhDtK6d9256Xf+dUSVzZZVmCOLjWtXCrcBylgp0YA6EqIHb403ayeoCzFSSSVBOm8+nt8eNTHJPlEcPmZrFq8zgqbl1yCEGUlTJyncI0md1Tex8OMU7ZsLhbNrIWzIMhCAo8uM2oKd3EbqCrbPtsygFCymNZ4SezsXMZI07p1nBty70LAMQApyyTIVnXXVpmRp8k6gGKd7Ux+HzkWQVGe0FKtJtnWYIkzGmhMQIqB2ltQG5L2SFiGkBTcIjUllkkwZO/rEzU+w72hygxF63l1bNGoILZSWQB8ohZPcDqN9NuS+3Hwl5WQTmHu0ktmtgToDEEakb6f7IcXFUsDp1lRUkotsrlJGULcEMN5nSdOIv7P6O50pEFi6r0aQrCAR1GTiHEiDoOO+guFzloHUNlUEqxXXKwYaKMjakFp17t1MuRu1biMuElTbdbzHqkMsA6zPFtd3Gqts8q8gXFzXnCguczKTqxkZco01kaxEa072W9vCsLys5RXhrmRbZSQqssalh1gco9O6mCa56cNBwunBx6glUzk3mN62A51dRDAMNSO2pvlNyhOINhcQQ9y2SHKEKrC5HmxvICgyNNfEU/5IYe0i2brLmcknMVIC6wkADr6gjxM7gDUVuQo5pKHT0UquKg9R+Iv3lYBLYZSRJJiO3Tjw3d9SFyoXadhGcZhfldQbcgDeOHHfVQ7GIv5QTbXNJlc3CNDPfuikWMdfzAPZhZIJBDGBEGJ46+EUxuJbyqSMSPOHVzZhDHzuOp1FCxbRjEYpdZ1JG5dNe/s7a0JDyu+c3uQERl1nNO8aHqx28a4NtHE6+4aAaHNM6TunTXSuBv25EriPNygkEjraGQeMce80m5hUGcZsS2WOOhByjQkQ0TPoqCRs4u6Sk2oBAL6+YdZA4NuHrrpisW6wVtM++QCJHZHtqIsXLakQcXp1usDBI4NprP8qHR2wm/ExmERJYFBIgRIHW9OWmCcvGchiOsND4N2VhfOni/vjirYUHPatgksfOiyQVG4GFA8Ca3FUhbYkkAjVt50O+eNZBy9ixtTEXxDE2URJgqLrhU6w4QvWExrWuRXOa/Y7PjQ7IxW1OsEhbkNlzRu3Nr2gVfdqcj0OETDFrcJdDgtvycQOJJH01UdicsWw2Cu3FAdvKFR9yhgyu0qV3GQ3b28aZvy/ssZaxeB7Vvg/Xtmt2VDPaOzLk3c1u4Sy6vlIRmAGXKCJXSd+/uqt3AyrkZcsGesoBndoSJ9FWrG8rbFxdPKVYDqz0TCeGYiDUdsvZl7aDPDN7mmYwrNpx3cas8CNGMi0gAHVYkyFktwgjWAI0PGnez9tMhtnVmWVUHKVKNmBDCNVmDlIg691Fi+TtxWsjKQLwXLMnVt2YgRJ3x2EVxfZrWrqzIUkFWZdI7wpO474JqjR9j86oFkBcJaW4gJuFQESdwyhRvPHXw7o7a/OVdxNp7d5bSo2mRkVpmdZacpGnYddN1Vu1dsOnRlsr2wWU9QW3PSSyExmYFYIM90camsFtC41q5cw2AsAW9Cy2OkJneQbmadNdJ9ArOKg9nbStWZJ6QtmyiCpAQSGC66gz2icop1tvAFMPaPuQZdcwuE3GkCRBGuXQaHtpxyuuJet2CiJbuWrOW8FyBZHW0A3GZ3De1d9lWlF0Nfd7K21DIbYV3OcbwDOQa+cRrOnbVFZw+zotG5cW57oclpgJXOCC0nNviREcT2U+2Js5btxbV24wXN5qwTMgbjI0GvHjFWI2LOMN7D2Xa4UWbDt1OiCblyroVmFkyRmmqrsDYt25e6oOZTl4aOwfKDPepoH+0Nn3LmJdgGuAuYYqR5qscumgJVdw7Kv2yVvl1vXwFXo2uC35r2BqqggiATAho+FuqoYvZFyxh7N050LElAZBZWUHMAO4R4eNWXaWx7q2XfNmBeZM5ugEMikETvif5CRBr6HQUqkWtw8K6RXFQcVEY7FKrQb5t9wE9+/wBqYeonEs3SkJctKSBKuOsTMAg+JgemrEN+kICv5S7KWjRBvgkz3QD7KC49Ax98PqWgZTCltw74nj2iuty84n3ex5sGRueANIO7Xd30Jdc2a5hwY10g5uBMnjppVHMYuQAMUxKyScg1AltZGkaeqkDHDIffZkgQ2QaQdSBG8yBr2U4e47ebdsBQAWPETrvMgAgHeOFB8Q+4XMP52gM6Jpp8qfpFQcVvyGIxZ6pJc5NIOURB7MvD41c7OLGs4wngOoBGaI3b+O+nJxVzMgz2QGUESD1id8HcBu9ldDcuQMpw8jzySYj4MRu7NeyqHNlsyWzJaTOYiJ0bhVB5f8ANmMVf6fygWS5ggozglU0MBgBCoxmOFaDZJy25KkzvXzdzbu6jxGPtKSHdARqQxURxmDUlwYsOa6wtl0O0rMu9tp6MwAM43Z+JbfwANNr3NDaWc20bQgka2mmVMGBm1gg1tqY2w2ga2e6V4cY+2iOJsGCTb1BIJC6gGDqf6MVr51MYn/wgtyANpWDJAEIxJndENVw5JcnbGAwt9RirbtcMM4RuozIQgZdSBvNX5b9iAQ1qARBBXQnQenSPRRDE2IJDWo0Bgp3wD6j7aXu1VP2rs+3eGHHlaKcPcTMQpKswEx2fAPHTxFSOEw1lbHRnE2WK24dgqnRYUsV13grM8TU8lyxOUdFJIEALqTu0jXfv76CXMOZ/BayDIUTrqDPfU0Y1iOaYJcB8swwkk9dHyGS8axlHmsIn4JqfwHJhrVp7D47D5w+ZgOkQKF8xQmgIkNpxBG8RWneR22A6iEcOqpEakRp3k+k1yu2bObrC1mHaEkHhv1mr8qMpwvN6gtt02NsMoChSikg55IF4fCDZZgmQQSCDQu8hbgQKuNwo6uW6cztIZhk0g5ACQBrrxrV1s2FEAWlG6IQDSRu7jPtrkLOHMgCyZ3gBNeIkDfu9lT5DJtlc3nk11bvlmG6KY6pcse6YgGY18ac7H5AOmKt3ruLwjqLuZ1RiCxzEkDQcTGvb31p3kuHMLlsmdwypB8BuojYwwOXLYBImITcD6t8U+VFc29sm1cW0LF2wnRhltC402wxERrIMA6Caa8ntiX0RkOJw11irIAGaJ3dYES0DNw4Vbzg8MBqlnKNdyQOP2eyl2cHYVsypaD9oChpO/Ua9tNodqlKijBojWFB6jL9ljdBFq2yiOsYDKZ1I8Bw76k3qF2jZBuGbFx5A66MRuJIBgiPGrEJtYdzAexYOaMxBXc0SYgzx8YpV7BuTn8ntM2bccswAIOY8Z7uFckwyqpXye7lKruYk/GjU7wd9d7Wybd0lmS6p00YkSMoA3dw8ZmtDm+CuCVWxYKHLA0EaGZBMEAkgeJpLYFsxjDWGB1UyqnUCe3WS1P7mxbTBRDQsxDEbzJ8TRXNh2jEg6ADRiNFEDd3RU2Bu9lmCzh7bACPOWFWTovbuX+hXBLThSpwlszGcKyQxmJI1036nvqRXY9sbpHVyecdwEeuONJGw7eVgM/WiTmM6TH0+mmjuiwtoZQuvmjUL1W0BprjEY3DFuwwAE5j1uHceEx6KddEEFpRMK0DX9F64bQ2XbfM5t53jTVtSIgaHuFA3S3cVR7lhw503xmENMdXw07z2Ul7Lsn4LDsdMusjJqSRIPdp31x6KMvvRvNKmH3Agab9xj2UX3OQID5K87suckgQOM95/Z8Jocpbfc1mwFnWCDxMQCN8k+k99ItW3K6WLEyCyyNCJ3iN41jvpFzZyvdYNh2iTD52gz1iSAe0CkJgVIVWwzjWNHbKAzSeMwJmg7tZYElcPZMNpDCdCe7Qxr6aLGYNy2lmyUO/MBMxrPaJjWjsDog5t2H3gRmYlt8mDI0j205O0HlfcXgiT2r1ogjdu1oH6CABERwHCo7E4YtdBNi0ykjrGC2mk+gFh6O+pEGobEYRXvsGs3TMDOGIQ9XeYIiNB4z6ZAV7DvmI8mskGSesssSSZ14SWO7eeEV2tYSGWMPbGhkgjRhmCjvER4ZjTN7KtlLYe/IUDQnQDhvE0r7n24EWrss2U9c6AEKSSCdNSfRVB+SPv8ltSuqarAMT9JfX9KlYjAzmAwyMNwIdVOUj2b/trk+GV5Bs3wbYYJ1mAYBpGs6kk+rupa20LD3G+D5nEKAR0c6HgFGvAGg6nCFQIwqSTLDOBBEBT36E+qkPhWgN5ImZmJYZxv0gzuJJ+jvrg2FQTNrEEruALEdUmIncePfNC0LYzJkxUOQBmBEBSdQZkCT7aCxJuGkUsUhFgAdgG/f6aWKwCYVG47HoodGzCQdVUtoRHDxqTJpliLdwk5LgUdhUN2f16asDBlUhALl/rEBYkQRKSSRpxmf5Vw8qtrPuuIAk9sCDrpGszPbvqTt4S9lYG8Cx805B1deyddKVbw94ZpugyCF6gENwPf4VdEattcvSLdvmIUiQD1mkGG72HopIxaQvu98GNTBk6zqQI0mNKevg8QZ92UCIHUEzG/u14eHZq46K7nnpBk+Ll17utP8AUU8CLw19HIUX75LagkEbp7uw/wCGhCFZN+9q2UEiCdFMbt27U1JW7N6BNxCZMnJEjLAjXSG1rmMPfj8Kk9uSgdXPgcetx+S1RO0nQ3SG8oBgapOWGiQIH6I9ZqVt2myoGOZl849uhGnrpL4d8zEXCARoIBynTWfR7aCJS0EdrbNiGDwqmSwHmn9Xhr40m3ikVWM4o6OIOadR8HsMbqksNgbqtJvsyzuKrr6fb/8AdJOBvR+HPD4A7IOk6g6n01dDK5cVSYbFOUGYjrQwncDuO/d2CkNiFZmIbFaEMQCQBLDQLxA7OyfQ/TBYidb4I+bXU8dP/muvkt3pM3SjJmnJkjTTTNM9vroI98SlzdcxCnMzjqlcsruGm4CY8T26cbmIstlPS3wVAXMAetrEmQZ8/wDqKkGwOIMe+BoQfwY1gg667okemulvB3gjKbskjqsFClD2iN9TQ7wrAohEwVBE79QN/fUVtDo1uFjcuo245Af0dNB4VMW1MCTJjU9p4mmWIw98uct1VXSBkDHvGvo1qQRz4u3l0v4iVB4GWnUbxE8B460M6sYGJviQI0+SJ83STHrp+MHfjW8M2YGQkCBm0iTvkfs0pcPfhpuoSfMOTzfHtrWiOxTiX98XhBbqgdmkCRBjK1Hdxtv85ugBcpgGCSDroN+hP9Cn4sX8kdKmad+TSI7PGjXCXTkzOphszdXUiSYUnzdIHrpoYYgqmRWvXTmVirRIULk3xuYEcd8sK5riRplxTwDr1DrGvZUnh8LfAYPdVvikLlI60kHujT00g4XE8LtuNQJUz3HxqaJO1uGs6DXt7/TvpVJtrAE7418aVWQ3o6KhRXZBRmjoUHMmimhQqoFHNFQooUJoqFEDNRg0KFAKOaKhQChQoUB5qGahQoCzUJoUKAZqAahQoDzUAaOhQHmpVChQf//Z"/>
          <p:cNvSpPr>
            <a:spLocks noChangeAspect="1" noChangeArrowheads="1"/>
          </p:cNvSpPr>
          <p:nvPr/>
        </p:nvSpPr>
        <p:spPr bwMode="auto">
          <a:xfrm>
            <a:off x="63500" y="-1138238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QSERQUExQUFRQVFxwYFBgWFxUVFxUWGBwYGBgcFRcXHCYfFxwkGhgXIS8gIycpLCwsFx4xNTAqNSYrLCoBCQoKDgwOFQ8PFykcFBwpKSkpKSkpKSkpKSkpKSkpKSkpKSkpKSkpKSkpKSkpKSkpKSksLCwpLCwpKSwpLCwpLP/AABEIAPcAzAMBIgACEQEDEQH/xAAcAAAABwEBAAAAAAAAAAAAAAAAAQIEBQYHAwj/xABTEAACAQIDAwcFCQ0FBwQDAAABAhEAAwQSIQUxQQYHEyJRYXEUMoGRoSMkQlJyc7GywRUlMzRTVGKCkpPC0fA1g6LS0wgWF0NEY7NkdOHxGKPj/8QAGAEBAQEBAQAAAAAAAAAAAAAAAAECAwT/xAAgEQEBAQEAAgIDAQEAAAAAAAAAARECIUESMQMyQlEi/9oADAMBAAIRAxEAPwDTSKKlNSa8rYxQoxRGgJmgSdwqN/3lwv5zh/31r/NTjah9xu/Nv9U15Nit886mvWGH2xZuGEu2nPYrox9Sk07zV5Y2rybxWEyNftPaDeYx3E79GUxPtrVeaDl1cxBbC4hi7qua07GWKiAysfhESCCdYnsq3jJ4NaTf2paQw922h3wzqpjwJpeHxyXJKOjgbyrKwB74NYPz1n75f3Nv+KrdzDD3rifnl+qKl5yaa1DNSbl4KJJAA3kkADxJoTVO528Z0ey7443CiD0uCfYprMm1Vp+6lv8AKW/21/nXW1iAwlSrDuIP0V5JIrZeYbEzYxVv4txG/aVh/BXTrjJqa1TNTLaO37GHjpr1q0TuDuqk+AJmorl3yn8gwb3hBuE5LQPF2mCRxAALeiONeesPhsRjsQQoe9fuEk6yxjUkk6Aeys886a9PbP2vavjNZu27i8TbZXjxg6U7L15Y2fj8RgMTmXNavWmhlOmo3q44g8RXobG7TXEbLuXl827hXcDsm2xI9Bkeir1xhqd8qX4w9YpZuV5HtHUeIr0Dzrbd8m2cyqYe/Fpe3KRLkfqgj9YUvGGrsLw7RR56wPmc2Gb+O6Vp6PDjOew3Dog+lv1a3sLWepgPPQDUMtHlrKhmos1KoZaBbUilvSaAxQIoxRGgZ7V/AXvm3+qa8mV6y2yfe9/5p/qNXk6u34/bNbzzvAfckTE57WXxg7vRmrOuZ+0x2paI3Klwt4ZCPpIqN27yyxO0Dbt3nRUU9VQBbQGIzMdeHE7ta17mv5D28HaN7pLd67eWM9s5rapocqN8LWJPcNNNV/55Gc89H9pt81b+g1ceYf8AFcT88PqVTuen+02+at/QaunMMPemI+f/AIFp1+h7aZFZjz7YvLhLFv494t6EUj6XFaeRWLc/OMnEYa38W2zEfLaP4KxxPK1Sm2b97Fvf+ra36OiVvpmrnzD4mMRiU+NaVv2Gj+Om2K2ZHJi08a+U9J6CXtfQFpnzLYnLtMD49q4vqAf+Cut8yom+fnHnpMLZB0CtcI72OUexT6658w2DBv4m5xW2qj9diT9So3nvedoqOywntZz9tWDmBTq4w99oey5Wf4Papc7+HCbUux8JbbHxKAfZWg8jrxbk48/Bs4lR4DpI+mrxi+T2Guvnu4ezccgAs9tGaBuEkU05Q4JLWz8UltFRBYuwqKFAlGJ0AjfWflskV5gsjrL4ir/zzbd6bGrYBlcOuU9nSPDP7Mo/VrP0aCD2EGu2OxjXrr3XMtcYu3ixJP012zyy9A81PJ/ybZ9skRcv+6v2ww6g9CQf1jV0Aquc3W0+n2bhn4hMjeNslPsB9NWSK83X3WxUKOhUAoUYo6A7lIFKub6JRQKoUdFVEft/8VxHzNz6jV5QUaivV/KA+9cR8zc+o1eULY1Fdfx+2a1TnK5ssPhcJ5ThsyZCouIWLAhjlBWdQZI4xrUTzO8pns41cOWJs35XKdy3IJVh2EkZT2z3VeeeHbtldnNYzobt1kAUMCwCsHJIG4dUD01l3Nngzc2phQB5tzOe4ICx+j21Z55ulSXPOfvo/wA3b+rV35hh7yv/AD/8CVRueY/fW583a+oKu3MZikXBXgzqp6c72A/5dvtqX9T21CvPHPFjM+1Lg/JpbT/CHPtc16BXFoxgOhJ3AMpJ9teZOWmJN7aOKYa5r7hfAMVX2AVOPtat+P5Z4NthLgld+mFtNMhy5w6uwzbvja1WebXE5NqYQ9tzL+2rJ/FVix/MjibVq5dN+wwtozlQLkkKCxA6sTpVH5PYno8Xh3+Jett6nU1uZlxFx570jaK99hD7XH2VY+YHzMZ8q19FymPP5s4i/hr0aMjWye9GzD2P7KXzBYsC5i7ZOrIjgduUsD9YVL+p7aHt/l9g8FdFrEXGRyocQjsMpJA1UHippG1dt2sVsrFXrDZ7ZsXgDlZdVRwdGAO8Vj/PHjhc2pcCkHo0S2flAFiPQWI9FX7k3hTb5MvO9sNiH9DdIR7INY+MklXWE1YeUPJRsLhsHeaZxKM5B+DBBQelGU+moGwsuo7WH01u3PbsoNs5XA/AXV3cEaUPgJy+qutuWMmXMNtPNhr9gnW3cDj5NwQfantrUawDmU2p0e0ejO6/bZP1l90X6pHpr0AK49zy1ANFSqIVhRgUIo6FUFc30FoXKINE1AqhWann4wU/gcT+za/1KP8A48YL8lif2bf+pW/jRedvWmbC4hVBLNZuBQN5JRgAO+a82HkJj/zPE/un/lWvWefLBMQvR4kEkAdS3xMfHp1tnngweGv3bFxL5e0xRiqIVJG+Jcaeitc7PSMewnN3tG42UYS8J4uuQDxZoFbJzc83Q2cjXLhV8Q4hiPNtrvyoTv13njA7KsnJ3b9vG4dMRaDBHzABwA3VYqZAJG8dtVOzz14JrgthMRJYKOokSTHx900tt8Cj87HJvFXtp3HtYe/cQpbAZLbsphFBggRvqnHkdjR/0eJ/c3P8tejeVfK6zs+2ty+HKs+QZFDGYJ1kjSBVYHPhs/sxH7tf89WW59GM65vuT2Ks7Rw9x8NiFVGZiWs3FAhH4le2Kjtj8lMXcxlkvhsQA15C7NauAAFwWJJGnGtYHPfs/wD9R+7H+erhi9vWbWHGJuOEtFQ+ZtNGEqIGpY9gp8r/AImHWKs50dTuZWX0MCPtry2eS+MU/iuIkf8AZucP1a13Fc/OFDwli+6/GlEnwUk+2KtfJPl5htoA9CxDqJa24yuBukQSGHeDU53n0t8uHLPkx90sALfm3YW5aLaZbmXzW7AQSp7J7q894rB4nBXoYXcPdWRMsjfqsN4I4gwa9L8peVNjAWlu4gsEZwgyrmOYgtuHcpqstzybMbQtc9Nkn+dObf8ACsd5K8jsTtC8AitkLTdvMDlUHeSx85u7eT663/lHs0W9l4izaUwuFuJbUAkwLZVQAN53UvYPLTB4vq4e+jN8TVH9CMAT6KnanXVHlLDbCxHSLNi95w/5b9vhXpXlhsryjBYm1El7T5flAZl/xAU529ygtYOyb19itsEAkAsZYwNBqf8A4qsf8ZNm/ln/AHVz+VW23LgxHk6l7DYuxe6K6OjuKx6j+aCM3DsmvUS1Xm5xMGMKMX0rdAbnRhglwnOATBWJG7ee2k7E5xsDi7ws2Lpa4wJANu4s5RJ1ZQNwqdbfQskUdMds7bs4Sy16++S2pAJhm1YwNFBJ17qjdgcvMHjbht4e6XcKWI6O4sKCBMsoG8isYqwUKFCgF2kZZBHaIpd2kpQYxjOYZ0R38rQ5VLR0TCcoJ+P3VlAFettrD3C980/1GrySu8V24us1rWF5iLgZH8qt6FWjo27j8aqNziH76Y359/pr03aHUHgPorzHzgn754z59/YanNto2zmkH3pw/jc/8j1gWz/xq388v1xW/c0v9kYf+8/8tysA2f8AjVv55frirz90rY+fw+9LHz5+o1ZRyR5LttDECwjqjFWaWBI6onhrWq8/p964f59vqGqbzJj76L81c+gU58cntJnmCxP5zh/Vd/y0z54tquLtjBZuphrNvMBua6VEn9nLHia3yK89c9OBZNqO53XbaMp8FyH2oanN2+VrryT5o3xuD8pF4IWzdCmWc2Ules0jKCwI0B7aqvJva74PGWrwkG3cGcdqzDqfFZFajzL8t7fRLgbpCurE2CdzhiWKT8YEkjtB7RUvieZHBO7OXxMsxYw9uJYkmPc++rubqGvPu3vCzG7ygfUuVkHJjk5cx2IWxaKq7BiC5IXqjMZIBO4dla7z628uAsDgL6j1W7gqi8zA++tr5u79Q05v/J7Vra+yb2BxBtXJS7bIIKt4FWRh7DXoPm15VHH4FXczdtk27p+MwghvSpB8ZrM+fiyBjrLcWsCf1XcD6alf9n/EmcZb4RbcePXU/Z6qdeedIlefnGZcFZt/lL0+hFb7WFYcbBCho0YkA9pWJ+sK1Xn+xk3sLa+KjuR8tgo+oap+29mZNlbPux+EfET+0gH1TV48SFWfkbg/KuT+Ps72t3DcTxVUf25GHpqm8htpeT7QwtzgLqhvkv1G9jGr/wAwV8E4y0dQRbaO7rq3sIrNOUGzDhsXes8bVxlHgD1T6oNPdg1zn52nlw2HsA63LhcjutiNfS/srnzC7Hy2cRiD8NhaXwQZmj0sv7NUbnO5SeWYiywMhcNan5br0r+1wP1a3DkDsjybZ+GtkQ3Rhn+W8u0+BaPRWevHOL7WEUdFR1xUm5SU30q5SVoG+2D73vfNP9Rq8lW94r1ptr8Wv/NXPqNXku3vHiK7fj9s168XdXl/l407Txnz9z6xr1Fwry3y5/tLG/8AuLv1zU4+6VuXNN/ZGH/vP/LcrAdlLOLtD/vJ9cV6A5qxGyMN8m5/5LlYDsLXGWO+/b+uta5+6Vr3P9+LYf55vqmsUw+Ke2cyMyN2qSp9Yrauf78Vw3zzfUNU/mTshtpQwDDobhggEb07ac/qezjmc2reubTVXu3HXorhhnZhOXsJitO5xOQw2jhwFIW/ak2mO4zvRj2GBrwIB7as9rCIplUQHtCqD6wKY4/lVhLDm3exNm24glXdVYAiRoe6ufy27FeW8bgbli41u4rJcQwynQqR/WhrYuaznPN4rhMW03DpZun/AJn6D/p9h47t++zcq+SWF2vh89t0NwAizfQhhoSMrEecszI4ax3+eMXhrmGvMjSl205B11V0PA9xG+unjpPptPP0feVj/wBx/A9UXmW/tW383c+qas/OttM4nY+AvnfddGb5RtPm/wAU1WeZVfvondaufVpP1Epz9/jmH+Y/jenPMAfdsX82n1mplz83Pf1kdmHHte5/KpH/AGf7PXxjcMttfSS5+yn8ntX+ejG59qOv5K3bTwkZz9eprlzszJyf2cY8woT/AHqO59sVSOXuN6XaWLfh0zqPBDkHsWpPlBzmXcXg1wjWbSIuTKy58w6MQN5jdVz6EtzFYrLtC4nx7DetWRvomufPfsjotoC6Bpfthv106jewIfTUZzS4rJtbD/p50P6yNHtir7z+WAcNhnjrC6yg9zJJ9qj1VP6PTKuSOyfKsbh7O8PcXN8gdZ/8IavVAFefeZFAdpiRMWbhHceqPoJ9degxWPyfawcUIoUdc1IuUlaO4aJaBrtr8Wv/ADVz6jV5NtHrL4ivXGPwvSWrluYzoyzvjMCJjjvrJ0/2foIPlm7X8D//AErpx1J9pWuV5m5ycCbW1MWD8K6bg7xc64+n2V6dAqocvebe1tIK+bor6CFcDMGXflcaSJJg7xNTm5SqRyL50sNhdlizcz9NaDhFCkh8xZlObcvnQZ7ONZ9yMwTXdoYRF3m8hPgrBmPoCk+ire3MNjc2l3DR25rn0ZK0HkBzYW9nE3Xfpb5EBohbaneEB1k8WPDgNa6bJ9IgOf4+9sL8631BWec2/Ki1gMWb95XZejZIQAmWKkaEjTQ1tnOJyGO07VpFura6Ny0lS8yAI0IiqL/+Ptz88T903+epz1MyieHPtgfyeJH6lv8A1Ko3PNazYqxiVBFvE4dHWdDoNxjjlKeupk/7P1387t/u3/zVoW2+QdrF4G1hbp61pFCXFGquqhZAO8GNVP2VN5l8Chc1/OThcLgjYxLm21tmKQjMHVutAyg9YMTvjeNazflRtcYvGX76qVF24WUcY3LMcYAnvq4YrmJxysQj4d1nRs7Lp3qV09Zq28h+ZlcNdW/inW7cQyltAejVhuLFoLkcBAEjjWtk8iI5ztnnD7F2fZbzkZA3c3RMWHrJqlc3HKS1gcaL97PkFt16gDGWEDQkfTW3c43It9pWLdpLiWylzOS4YgjKV4eNZ8eYDEfnVj9m5/KpOpnkUzl1yo+6GMe+FKpAS2piQq/GjSSST6a1vmZ2QcNs579wQbzG739EghfX1iO5hTPk9zFWbTq+JvG9GvRquRD8oklmHcIrRNr4BrmGu2bRVGe01tCRCqWUqNANAJ4dlTrqZkI8vbJseVY20ja9PfUN/eOM30mtf5Wc02Bs4LEXbVu4Llu0zoTcZhKidQd+gNM+SnMxfwuMsX7l6w6WnzFV6TMYBiMygb4rUtp4LpbN21+Utsmu7rKV19dOuvMwx5g5GYvotoYR+y/bnwLAH2E1q/P5+KYf54/UNQGH5isYjqwv4aVII1u7wZ+JV+5zORl7aNi0lp7aslwuc5YAgqRplB41bZsPTMuYwffM/MXPpSvQArMObjmvxOz8Yb117LKbTJCFyZYqRvUaaGtPisd/ajoRRUJrCkuKZ38LcYyl5rYG8BLbz3y4Jp5cNcine3oJFUNRgL/5037qz/loHAX/AM6b9zZ/lQ2jtKzYy9LeyZpy5mOsRMeseuuLbewwEnECPlH45t/XBXxFUdfufiPztv3Nn+VAYDEfnX/6LX2UV7a9hVVmvAK651bMYK6GQezUeukYfb2GeMmIDZmyCG3toI3drKPFgN5ohYwGI/Oh+4t/Y1Mcfirtkw2JOoBEYZCDJiB19/GOzwMPvuzh5I8oEiZGf4oYt6gjn9Ruw08WwrCZJBA7DI3jhQQVnaNxjcAxBm0MzjydJjfp7prpr4eIpD7XcFR5TqzZR72U69X/ALmnnr69KsBwwA85oOnDwjdUZtbauGw4m/dyDQaid4MblPCaBvZ2hdeyLq4gFSQPxZc0sQokdNpqQKQ21LoEnECMmf8AFfg98XtIrjb5b7NhiMSkADN1TwIAnqcCRSG5ebL44u16VP8Ak7aocrtW4f8AqUnWB5MSTGcae7QZNtgO0x2iVX9p3UUM2JtZSoYHyZvNJCqdL3EkR48K77O2xhL6F7N5XSYJUCM2h4pMzB9VK+6GFkJ0qzLADKN4EtHUgab6Bte2leRirXkUgSZwrbhvOmIrj/vE2XN5Rbjq/wDSv8IkDTpu0Hd3dtPBtXCEIenSH1QkW4IXiJThrvpo3KTZqzOKw4gxqbQ1H6tMDs4i/wBJ0Zv2Qx3ThrkHSdD0/ZP9RXN9o3gSDftEjUjyW6YAOUnS/un+t8NTy02ZJ9+WJ7ZTeN2uXXcKM8tNmmPflgmdJKb9eOXTefWaZRKYfyl1DLew5VhI973NQf7+unQ4r8rh/wBxc/16ZLywwQAjF244QViO6Fp3a25YZQy4hSpEgykEHXs76gV0OK/KYf8Ac3f9agbOL/KYf9zd/wBauLco8MN+MsiO25ZFN35Z4Ib8fY/eWfsoH3R4v4+G/dXf9ai6PF/Hw37u7/qU1Tlhgzuxtg+Fy3R2+VeEYwuMsMe57Z+ignF4Tv4xunupU1zR5AMzSqyrm51oKKDb6geWG2rmFsJdtkaXkDyJm3DFwOw5V31R15U2lPk0ga4q0uvEEtI9MVRlLZgFuoh6UdGxAi398b0FpbrQRPwancLymxDW7JcqWbDYi45yLpetm50UCNBFq5pxiuWzeUNy7esWibbC+GyP0dvrhGtM7QRGgN9Y0BKqY41uTESOIuWmuYMoVZXt20a2QAtyxdZQjoN4ZLgVvks3or/Re42yo1uWnCkfCf7oWt3aYy+rup3g9s4q7as3EvWpN5LJBsJNu4+mUaeaFZTI7YqX23tC6rX+i6NfJbC3SCitLOuIJKkiRBtruiQWnhAVbFYodDghllrRnEa+faVcU11Br5wQXTH6ffWpK4IBBkHUEbiDuIqkYblBcbyeFtXOluXxmFtQLwFv3Nu4tc6hPEKe2uZ5XXV6KLtsi6iG3KKplsRYssrL8FlD3QVG7KOypZovGI+D8pfpFZVzyYoqDrMNb07Oq9apiPg/KX6ayrnZs53YRqGSCCd3Rk6qdOG/vpz9jPuTQLm92dEwOmkFk3+r2Ux21hwpTfuPdUnsRGF23DEZ94hdZJ3gyDBnfTLlBmF4qWLBfNkAQCM0QNAJJroLZsIMmx7xV7ltgxdWVipkAQJ0MVT2N65E3rjSXOrMZC+cdTvNW7YOJUbMuKcsMSN4Uy0aAtp4TXcWcKIm3iVIygMOjuqdI0ynzTpOlEUBcCzZdTLgsJHACd/GuYwujGTlWRMQdO6dN9X7ocEbtv3YItrMGzoViZ6sGAdeNdbfJTDvbvFLto520CsGaIUyADHnA1dGbXLELmnfupFu2SR3mPsq37f5Jm1hLL6SVBbUEzlkiN4im1/kzdsGx0iEKxSNxiSJ1HjTQ/21yLS3ZLpmDKs+dIYga6cKsexuT1m6ua7bVyqoozawFUeypXFa22H6JHsNHsfRT2a+yKzpqucmuTlhb1/OlsjMMgYAwAzbgd3D1VIJyMtNeu9RcrOpAjQRwjh/91BcuMMBdwsb3ua+td/7VaphMMA0wD26dk/zqgtl7Ps4fD/AVRm1gCSSfXSNj7Owch7K28x6siOPCeB03Hsqi84+34Ma9GhKIm5blzUsWjzlWAI7SO+q7yM5YvbxCC4ENtjlJVFQpmO85QJAMSDPbvFTFeiUEAeAroBSE3CliuKkXN9R229ijFWujLZRmJOkyCjrpqI84H0VIOdaXbqiqHkN1fwq5hnVWyHRHXEArGbtxBP6vfUd9xrVm6XOJUPZYMPc7hyu1zDzEHryVyELqOnExxvprNtr22zuAYZb96SQDl6TG4Q2iV4gqJE7wDWpUTOzNkxh8MPKEa2t6y1ki2y5ijOcplpzMTE8Am6uW2bFnEO5TEBenUWj1XMsq3Lds8BkJxS6nQnJB1qR2xhSv3PDGXXE2wSNAW6O7mIHeZPpqsbIw1lSq3HVkD2RbeMjPbtrhsqBSdWN3oM3Z0b6CrBJ4LkuLod7WIUlbua2wVx0ZY57mhIzZgwg7oIOs07bkZcLs5upLlSwCtGZb9m+SOt8Lode9yaVyBsFbd2GDpNpbbAFcypYtLqCT1twP6WYaVaqlo44n4Pyx9tZHzmXmONZVtv8AZgbeVmySAS0EEBt09nbWt4o+Z8sVjXOZtlFx99WOVkWz0bKpJEjpGmCJnqjw8KcCt3G6LrMrSraMd0jU7t+vZ3VH4zDtdliesBJJ0zcNBGm6mavcZznLll6xDSxjztAdI3VJ4G1au29GtJdzdcXLgtqVEEQSI110B1HhXUWXkf0dy2cLdUkMzDKVMGFnQ9ogmqSmy7qqpRiJtvdMErC22ZDu49X21P28X5O9tbT2zJY9R1cgt1R1gZXTXfwmkG69tR0gGV7DokkDLaYsWjtYvJBM7+w0RDNtPEqArywKhgHUHqkTv37h20abdtkg3LCkjihyj1EfbUne2opunpSWK4c25kuzkW3QEyO1gN+giqw2EaAQCQdxjQmqJVtqIcxW7eSfgy0GeHVJEVo2zbHTbMw5EypDSxMkC4Z79fsrIblphvEcN3j/I+qtu2RhOj2dh1JghE9sEju31mo6X7JyGY3R66Xs23AaJgT9tcuUGI6O0WG8cOJHHXhp9Nddh41Lyno2UkatBHHUbt/H1GoI7lBydGIvWbhYr0LBgAAZOYHX9n21ccPu8Fmo+7b1idSRw767i8rWrjW2DBVYSpnVQZEjsoM95xsEvkNi58LqzpA90BYn2Cs6wiSRA1rT+da4q4PDWp65yGOJVUIJ9BK1nGzLUuB3+P9a1fSvVWG8xfkj6BXWa5WB1R4D6K7iuLRDrQRt9G9Q+1LGKZgcPdtovww6yScwMgwY6uYR38KCRu3GUFiywASeqdw1PwqhMDywsXlZ0fRbRvMTZce5oWBOrdaCsRv1HbTS/a2gcuXE4YAWwHkA5rmY5m8zQZYEeNc/IscGOW/hAhfQFF0tdaVMWxOpQ8NzVqRDu5y9wqoHa6IjMPc33ZntyBPBkYHskdoo/8AfXCwx6RRkZ1PuTiGRXd49COe+OJppbwGN6NM1zBs4cFpVQht5AGUQkqxuSZ3QRpoac4rA4jO2S5hejNxiFKJPR5AEBOUy2fOT3EDXhfAkNkbftXzlsupOQXIyOvUZmWdeOZWn0dtSqzxj0T/ADqojCY9chW9hB5ufqKp1A6RQQmoLgsDoetruBrrbTaRKxewrRbXOO24COkIhdFIkDsJB7qlgsuI+B8sfbWe8o+QgxOPv3LjTZurbDKujK9tUC6z2FuH01fjmy2s8ZpXNGozZWmNBpPcKzfbvKkWNtsjMEsqgN1mYhcxtqRGsTGQRBNORw5WchVW01611nt65SAAyKqjKSNToum7fWb7WtvbW1bIDC2Ju5TmUuSbhDxrmUNlOvAxWn7T5ZWb+IwqWLq3Fe63SgFgYRGgEaSDO7WYqh7Quo9i9dS3Av4lACYleqxbKVA3k7o8a6RHHYHJ25ird5rFt8wK9HlgAywDCSdwAO/u76sLc2+MOa4birllRmzyEUkSAqneNYHxuNVbapuYQ9GjuCi5SQwUiSx+AeEka6+iKhDtK6d9256Xf+dUSVzZZVmCOLjWtXCrcBylgp0YA6EqIHb403ayeoCzFSSSVBOm8+nt8eNTHJPlEcPmZrFq8zgqbl1yCEGUlTJyncI0md1Tex8OMU7ZsLhbNrIWzIMhCAo8uM2oKd3EbqCrbPtsygFCymNZ4SezsXMZI07p1nBty70LAMQApyyTIVnXXVpmRp8k6gGKd7Ux+HzkWQVGe0FKtJtnWYIkzGmhMQIqB2ltQG5L2SFiGkBTcIjUllkkwZO/rEzU+w72hygxF63l1bNGoILZSWQB8ohZPcDqN9NuS+3Hwl5WQTmHu0ktmtgToDEEakb6f7IcXFUsDp1lRUkotsrlJGULcEMN5nSdOIv7P6O50pEFi6r0aQrCAR1GTiHEiDoOO+guFzloHUNlUEqxXXKwYaKMjakFp17t1MuRu1biMuElTbdbzHqkMsA6zPFtd3Gqts8q8gXFzXnCguczKTqxkZco01kaxEa072W9vCsLys5RXhrmRbZSQqssalh1gco9O6mCa56cNBwunBx6glUzk3mN62A51dRDAMNSO2pvlNyhOINhcQQ9y2SHKEKrC5HmxvICgyNNfEU/5IYe0i2brLmcknMVIC6wkADr6gjxM7gDUVuQo5pKHT0UquKg9R+Iv3lYBLYZSRJJiO3Tjw3d9SFyoXadhGcZhfldQbcgDeOHHfVQ7GIv5QTbXNJlc3CNDPfuikWMdfzAPZhZIJBDGBEGJ46+EUxuJbyqSMSPOHVzZhDHzuOp1FCxbRjEYpdZ1JG5dNe/s7a0JDyu+c3uQERl1nNO8aHqx28a4NtHE6+4aAaHNM6TunTXSuBv25EriPNygkEjraGQeMce80m5hUGcZsS2WOOhByjQkQ0TPoqCRs4u6Sk2oBAL6+YdZA4NuHrrpisW6wVtM++QCJHZHtqIsXLakQcXp1usDBI4NprP8qHR2wm/ExmERJYFBIgRIHW9OWmCcvGchiOsND4N2VhfOni/vjirYUHPatgksfOiyQVG4GFA8Ca3FUhbYkkAjVt50O+eNZBy9ixtTEXxDE2URJgqLrhU6w4QvWExrWuRXOa/Y7PjQ7IxW1OsEhbkNlzRu3Nr2gVfdqcj0OETDFrcJdDgtvycQOJJH01UdicsWw2Cu3FAdvKFR9yhgyu0qV3GQ3b28aZvy/ssZaxeB7Vvg/Xtmt2VDPaOzLk3c1u4Sy6vlIRmAGXKCJXSd+/uqt3AyrkZcsGesoBndoSJ9FWrG8rbFxdPKVYDqz0TCeGYiDUdsvZl7aDPDN7mmYwrNpx3cas8CNGMi0gAHVYkyFktwgjWAI0PGnez9tMhtnVmWVUHKVKNmBDCNVmDlIg691Fi+TtxWsjKQLwXLMnVt2YgRJ3x2EVxfZrWrqzIUkFWZdI7wpO474JqjR9j86oFkBcJaW4gJuFQESdwyhRvPHXw7o7a/OVdxNp7d5bSo2mRkVpmdZacpGnYddN1Vu1dsOnRlsr2wWU9QW3PSSyExmYFYIM90camsFtC41q5cw2AsAW9Cy2OkJneQbmadNdJ9ArOKg9nbStWZJ6QtmyiCpAQSGC66gz2icop1tvAFMPaPuQZdcwuE3GkCRBGuXQaHtpxyuuJet2CiJbuWrOW8FyBZHW0A3GZ3De1d9lWlF0Nfd7K21DIbYV3OcbwDOQa+cRrOnbVFZw+zotG5cW57oclpgJXOCC0nNviREcT2U+2Js5btxbV24wXN5qwTMgbjI0GvHjFWI2LOMN7D2Xa4UWbDt1OiCblyroVmFkyRmmqrsDYt25e6oOZTl4aOwfKDPepoH+0Nn3LmJdgGuAuYYqR5qscumgJVdw7Kv2yVvl1vXwFXo2uC35r2BqqggiATAho+FuqoYvZFyxh7N050LElAZBZWUHMAO4R4eNWXaWx7q2XfNmBeZM5ugEMikETvif5CRBr6HQUqkWtw8K6RXFQcVEY7FKrQb5t9wE9+/wBqYeonEs3SkJctKSBKuOsTMAg+JgemrEN+kICv5S7KWjRBvgkz3QD7KC49Ax98PqWgZTCltw74nj2iuty84n3ex5sGRueANIO7Xd30Jdc2a5hwY10g5uBMnjppVHMYuQAMUxKyScg1AltZGkaeqkDHDIffZkgQ2QaQdSBG8yBr2U4e47ebdsBQAWPETrvMgAgHeOFB8Q+4XMP52gM6Jpp8qfpFQcVvyGIxZ6pJc5NIOURB7MvD41c7OLGs4wngOoBGaI3b+O+nJxVzMgz2QGUESD1id8HcBu9ldDcuQMpw8jzySYj4MRu7NeyqHNlsyWzJaTOYiJ0bhVB5f8ANmMVf6fygWS5ggozglU0MBgBCoxmOFaDZJy25KkzvXzdzbu6jxGPtKSHdARqQxURxmDUlwYsOa6wtl0O0rMu9tp6MwAM43Z+JbfwANNr3NDaWc20bQgka2mmVMGBm1gg1tqY2w2ga2e6V4cY+2iOJsGCTb1BIJC6gGDqf6MVr51MYn/wgtyANpWDJAEIxJndENVw5JcnbGAwt9RirbtcMM4RuozIQgZdSBvNX5b9iAQ1qARBBXQnQenSPRRDE2IJDWo0Bgp3wD6j7aXu1VP2rs+3eGHHlaKcPcTMQpKswEx2fAPHTxFSOEw1lbHRnE2WK24dgqnRYUsV13grM8TU8lyxOUdFJIEALqTu0jXfv76CXMOZ/BayDIUTrqDPfU0Y1iOaYJcB8swwkk9dHyGS8axlHmsIn4JqfwHJhrVp7D47D5w+ZgOkQKF8xQmgIkNpxBG8RWneR22A6iEcOqpEakRp3k+k1yu2bObrC1mHaEkHhv1mr8qMpwvN6gtt02NsMoChSikg55IF4fCDZZgmQQSCDQu8hbgQKuNwo6uW6cztIZhk0g5ACQBrrxrV1s2FEAWlG6IQDSRu7jPtrkLOHMgCyZ3gBNeIkDfu9lT5DJtlc3nk11bvlmG6KY6pcse6YgGY18ac7H5AOmKt3ruLwjqLuZ1RiCxzEkDQcTGvb31p3kuHMLlsmdwypB8BuojYwwOXLYBImITcD6t8U+VFc29sm1cW0LF2wnRhltC402wxERrIMA6Caa8ntiX0RkOJw11irIAGaJ3dYES0DNw4Vbzg8MBqlnKNdyQOP2eyl2cHYVsypaD9oChpO/Ua9tNodqlKijBojWFB6jL9ljdBFq2yiOsYDKZ1I8Bw76k3qF2jZBuGbFx5A66MRuJIBgiPGrEJtYdzAexYOaMxBXc0SYgzx8YpV7BuTn8ntM2bccswAIOY8Z7uFckwyqpXye7lKruYk/GjU7wd9d7Wybd0lmS6p00YkSMoA3dw8ZmtDm+CuCVWxYKHLA0EaGZBMEAkgeJpLYFsxjDWGB1UyqnUCe3WS1P7mxbTBRDQsxDEbzJ8TRXNh2jEg6ADRiNFEDd3RU2Bu9lmCzh7bACPOWFWTovbuX+hXBLThSpwlszGcKyQxmJI1036nvqRXY9sbpHVyecdwEeuONJGw7eVgM/WiTmM6TH0+mmjuiwtoZQuvmjUL1W0BprjEY3DFuwwAE5j1uHceEx6KddEEFpRMK0DX9F64bQ2XbfM5t53jTVtSIgaHuFA3S3cVR7lhw503xmENMdXw07z2Ul7Lsn4LDsdMusjJqSRIPdp31x6KMvvRvNKmH3Agab9xj2UX3OQID5K87suckgQOM95/Z8Jocpbfc1mwFnWCDxMQCN8k+k99ItW3K6WLEyCyyNCJ3iN41jvpFzZyvdYNh2iTD52gz1iSAe0CkJgVIVWwzjWNHbKAzSeMwJmg7tZYElcPZMNpDCdCe7Qxr6aLGYNy2lmyUO/MBMxrPaJjWjsDog5t2H3gRmYlt8mDI0j205O0HlfcXgiT2r1ogjdu1oH6CABERwHCo7E4YtdBNi0ykjrGC2mk+gFh6O+pEGobEYRXvsGs3TMDOGIQ9XeYIiNB4z6ZAV7DvmI8mskGSesssSSZ14SWO7eeEV2tYSGWMPbGhkgjRhmCjvER4ZjTN7KtlLYe/IUDQnQDhvE0r7n24EWrss2U9c6AEKSSCdNSfRVB+SPv8ltSuqarAMT9JfX9KlYjAzmAwyMNwIdVOUj2b/trk+GV5Bs3wbYYJ1mAYBpGs6kk+rupa20LD3G+D5nEKAR0c6HgFGvAGg6nCFQIwqSTLDOBBEBT36E+qkPhWgN5ImZmJYZxv0gzuJJ+jvrg2FQTNrEEruALEdUmIncePfNC0LYzJkxUOQBmBEBSdQZkCT7aCxJuGkUsUhFgAdgG/f6aWKwCYVG47HoodGzCQdVUtoRHDxqTJpliLdwk5LgUdhUN2f16asDBlUhALl/rEBYkQRKSSRpxmf5Vw8qtrPuuIAk9sCDrpGszPbvqTt4S9lYG8Cx805B1deyddKVbw94ZpugyCF6gENwPf4VdEattcvSLdvmIUiQD1mkGG72HopIxaQvu98GNTBk6zqQI0mNKevg8QZ92UCIHUEzG/u14eHZq46K7nnpBk+Ll17utP8AUU8CLw19HIUX75LagkEbp7uw/wCGhCFZN+9q2UEiCdFMbt27U1JW7N6BNxCZMnJEjLAjXSG1rmMPfj8Kk9uSgdXPgcetx+S1RO0nQ3SG8oBgapOWGiQIH6I9ZqVt2myoGOZl849uhGnrpL4d8zEXCARoIBynTWfR7aCJS0EdrbNiGDwqmSwHmn9Xhr40m3ikVWM4o6OIOadR8HsMbqksNgbqtJvsyzuKrr6fb/8AdJOBvR+HPD4A7IOk6g6n01dDK5cVSYbFOUGYjrQwncDuO/d2CkNiFZmIbFaEMQCQBLDQLxA7OyfQ/TBYidb4I+bXU8dP/muvkt3pM3SjJmnJkjTTTNM9vroI98SlzdcxCnMzjqlcsruGm4CY8T26cbmIstlPS3wVAXMAetrEmQZ8/wDqKkGwOIMe+BoQfwY1gg667okemulvB3gjKbskjqsFClD2iN9TQ7wrAohEwVBE79QN/fUVtDo1uFjcuo245Af0dNB4VMW1MCTJjU9p4mmWIw98uct1VXSBkDHvGvo1qQRz4u3l0v4iVB4GWnUbxE8B460M6sYGJviQI0+SJ83STHrp+MHfjW8M2YGQkCBm0iTvkfs0pcPfhpuoSfMOTzfHtrWiOxTiX98XhBbqgdmkCRBjK1Hdxtv85ugBcpgGCSDroN+hP9Cn4sX8kdKmad+TSI7PGjXCXTkzOphszdXUiSYUnzdIHrpoYYgqmRWvXTmVirRIULk3xuYEcd8sK5riRplxTwDr1DrGvZUnh8LfAYPdVvikLlI60kHujT00g4XE8LtuNQJUz3HxqaJO1uGs6DXt7/TvpVJtrAE7418aVWQ3o6KhRXZBRmjoUHMmimhQqoFHNFQooUJoqFEDNRg0KFAKOaKhQChQoUB5qGahQoCzUJoUKAZqAahQoDzUAaOhQHmpVChQf//Z"/>
          <p:cNvSpPr>
            <a:spLocks noChangeAspect="1" noChangeArrowheads="1"/>
          </p:cNvSpPr>
          <p:nvPr/>
        </p:nvSpPr>
        <p:spPr bwMode="auto">
          <a:xfrm>
            <a:off x="63500" y="-1138238"/>
            <a:ext cx="1943100" cy="2352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hQSEBQUEhQWFRQVGB8YFxcVFxoYHhgdFxgYHxgaGBwYHSYeGBwkHRgXHy8gIycpLCwtGh4yNTAqNSYrLCkBCQoKDgwOFw8PFCkYFxgpKSkpKSkpKSkpKSkpKSkpKSkpKSkpKSkpKSkpKSkpKSkpKSkpKSkpKSkpKSkpKSkpKf/AABEIAMAAwAMBIgACEQEDEQH/xAAcAAABBQEBAQAAAAAAAAAAAAAFAAMEBgcCCAH/xABTEAABAwICBwUDBQoKBwkAAAABAgMRAAQSIQUGBxMxQVEiMnGBsWGRoRQjUnOyJUJTYnKTs8HR8BUkMzV0kqLS4fEmNENUY8LDCBcYNmSCg6PT/8QAGAEBAQEBAQAAAAAAAAAAAAAAAAECBAP/xAAhEQEBAQACAwACAwEAAAAAAAAAAREhMQISQTJRQmGBIv/aAAwDAQACEQMRAD8A3GlSpUFfuR2j4n1punbnvK8T601XNW3yuH3ghKlK4JBUfACT6U6RUHTI/i731S/sKqCqf98mjvwjn5pVGNA69Wl4rCw8FL+goFCvEBXHyrz1qfoVF3fM27hUlLhIJTEiEk5SCOVStadDq0ZpAttOElspW2vgcwCJjnXtfCM69Baxa1W9ihK7lRSlZwpISVZxPKlq9rUxfIUu2UVJQrCSUlMGAedZxtivt9o6xc4bwhZH5TQP66n7CP8AU7j64fYTWfX/AJ1d5adiqt6Y2jWVq8pl50pcTEgIUYkSMwI4VY68164E3OlLwp5LWfJoEH4JqeE2ra3zV/XC2vcfyZzHgjF2SmMUxxHsPuole6QQy2px1YQhIlSlZACsZ2E3MXdwj6TIV/UWP1KNSduenzvGbRJ7ITvFjqSSEA+ABPnV9ecTeFtRtk0eV4cbgExjLZw/tjyq5W16hxtLiFBSFDElSTII6ivP93qAEaGRf41bxRBKMsOBSike2eBn21c9iWllLtLhlRJDSgpPsDgMgeaSfOl8Z3DVts9pFg64ltu4BWtQSlOFQkngMxFEdN6029ng+UuhvHOGQTOGJ4A8JFed9Sf5ztfr0/ao/tLvl32lww12sBDCB+MT2j/WPuTV9JprctF6XbuGg6yoLbVMKAImDB4gc6lYqi6I0Ym3YbZR3W0hI9sDj5mT51NivOq5CqcYPbT+UPUVyBTjA7Sfyh6ik7FhpUqVdLBUqVKgAXPeV4n1poU7dd4+J9abSK5q2VQdOH+LP/VL+wqiEUP1g/1S4+pc/RqpB5n1P00m0vWbhaVKS2SSExJlJGU5c6Ou2Vxp3SK3Wm8CCQFKJkNoSABJ5qjkOtCNRNCt3d+yw9O7WTOEwckkiD4ip+tGjl6H0kU2zqhhCVoVzhQnCqMlDiCOddH3+2F1232wbs7NCe6hRSPBLYA+AqZsHT/E3/rv+mmhG1zSvynR2j34jeyojoShMj3zRrYMP4i/9f8A9NFYv4r9aM86EpKjwAJPkJrz1qDam5u7tRzJtn1ea0kD4qrcddLvdaOul9GVj+sMI9aw/ZnrTb2Lj67gLO8bCE4E4vvpVOY6Cp4dVad2NXGHSqB9Ntaf7Mj0qNtafxaWf/FCE+5CaibPbkI0raqHDe4f6wKf11I2rNxpe59pSfehNb/kjY7HV5N3oVi2UooSthqSkCRklWU0tUtn7WjQ8W3Fub1IBx4csOKIwj8apeitLIttEMPuTgbtmirCJPcQMvfXzQGvFtpBLotyuW0yrGnD3sUR14GvLn/GnnbQmkvk9029E7tWIeImPjFWHZfeA6YZU72itS8z9NaVQfGT8aqdvbqccShAlS1BKR1KjAHvNHdMaOVozSQSDJYWhYP0oCVe45ivZh6aApV8ZdCkhScwoAg+wiR8K7iuZ6PgpxgdpPiPWmwKdYHaT4j1qztB+lSpV0sFSpUqABdd8+J9TXKa6uu+fE+pqO/eIbTicWhCeErUEiekqIrmbnR6h2sR/idz9S5+jVXQ0/bf7wx+db/vU3c6Rtnm1tl9opcSUGHUTCwQYz4wao836j6bRZ3zT7oUUNzISATmkgQDHMin9ctPnSd+XGm1DHhbbRxUYyExzJrU17KtEAwXCCDEG4TIPSOtH9DakaP0eoOISlK+AcdcBI6hJUYHlXpfKds4zzatow22jdGsHi2FJV44E4viTUTZptHt9H2zjTyXVKW7jBQARGBI5qGfZrVNadVbTSLbZfWcDZJSpDgA7UAycxyFVc7I9Fcnlfn0fsqSyzKIWue0Ni+0Rc7gLTC22zjAE41E5QTyQaC7MNnVvf2rjtxvJDmBOBUZBKSeR5mrmxsq0eWVMIdcKVrS4Ql1JJKErA4DhCzR7RGjrTRVuGt6G0FRUC84kElXHjEjhTZJkXHn+4thZ6VKBOFi5EE8YQ4CJ8qtW3HRCkXyH47LzYE/jN5Ee7CfOrxfbM9H37zlyl5ai4rEotOIKZgdAYq0axav292xuLmCnikyApJAjEk8jV9uYYyPSe0NhegW7RJPygpS0tOEwEoVOKeBkBPxoxsQ0YU2l28Rk4QhJ67tKiT71/CpFvsKtiuTdOLQD3QET4FQ/ZWkaP0Q2ywlhpOBtKcIA5TMnxzJnrUtmcGPNez8fdS0+tTVs27aMwXjLwGTrWE+LZ/uqTV20RsdtLW4bfQ68VNqCgFKRBI4T2QaOa4amsaSbbQ6tSd2oqSWymcxBGYOX7BV9puphjZppPf6LtlEyUp3Z8WzhHwAq0RQLVDVRvR7KmWnFrSVlfzmGQSACBhAyy9aPV5Xtp8FOMd5PiPWuJrtnvJ8R60gPUqVKulgqVKlQAbrvHxPrVQ2jaqu6QswyypCVBwL7ZIEAKngDnmKt933j4n1rhArn3K38eWtbNUXdHvJaeKCpSMYwEkQSRnIGcpNWHVXZVdXCGLpCmt2pQUApRBhK88sPsNTdvH84M/UD7a607ZgPuTafkH7aq9b5cSssF02Puq9/S1/pjWl7fP5C1+sX9lNZppj+dnv6Wv9Ma0vb7/IWv1i/sppe4fEe1P+iK/P9OKzbVfVV6/eU0xgxJTjOM4RAIHGOOYrR2P/ACgrxP6cVXNjmmWba+cXcOJaSWSkKWYE40GPcDT5RYNT9QrrRdwq8uA3umWXCcKwok4DAiOZyqmaM0ZdaavlytO8IK1KWThQkHIACTGYAAredIXLWkbC5RbOodCm1NygyAopkA+9PvrAtSNZ1aNvQ4pJKc23UcDEiY/GBE+VJd39lStX79/RGlQhSowOBDwB7K0kjP25HEDVn2+n5+1+rX9sVdjqZozSavlgBdLsEqS4oZgAQRyI5iqRt9/1i1+qV9upLtFHt9A3bdoL5vElkKKd4hcFJBjMAyBPOtd2Q69uXiFsXCsTzQCkrPFaJjte0EjPnIoZq20Dqo/P0XT7lgj0qpbF3ynSzY+khaT/AFZ/VVvMoue3u+i3tm/pOKV/UTHqusm0JcKZu7dSpGF1tXHliSfSr5t6vMV4w39BrF5rUf1JFVTX/Rvye+KBlDTR/wDpR+sVfHoqZtNslW2ln8JIC1B5MH6ef2prQtq+sWLQ7JQY+VFBy6YcZ+MDzoJtqsd4zZXg+/QEKP5SQtHqv4VSNLacVdW1jbpklhCkR1Utw4f7OEVM3BsGxXRRb0dvVTifWVCfop7KfQnzrRGO8nxHrQ7QejRb2zLI4NoSj3DM+Zk+dEWe8nxHrXlvLQ7SpUq6GCpUqVAAuu8fE+tcoru67x8T602iuat/GEbeD90GvqB9tytR2Zp+5Np9X/zqrLtu/wDODX1CftrrUtmn802f1f8Azrr0v4xmMC0oPuq7/S1fpjWlbfz81aflufZTWb6cG60q8ViAm6Uo+G9Jn3Z1ddtusLFwm1Sw6h0pxrOBQUAFBOGSOByOXGt3uCY2P9ED+/8At6z3UzU5zSTy2mloQUIxkrxRAUkR2Qc+1WjPNFOqIkcUg+Reyqs7GtOMWt48u4dS0kslIKpgnGgxkDyBqTqjVtm+prmjrdxp1aFlbmMFGKAMKRHaAM5VXtpeyr5SVXNoAH+K2+Ac9qeQX6+znZrvXO3uGXm7O6Qq43S1NhBJViSgkEAj2VnezTaS+u9wX10S0pBCd5hSkLyKZMCMpHHnWZvaqpqPrg7o267WLdFWF5szyMEweC05+lWbb04FXFqQZBZJB6gry+EUB2s3TDuk1qt1JUClONSCClSwO0QRkcoBPWiG1tlSE6NSvvJtEhU8iIBn08q39lRZtWT/AKKP/kPfbqmbHB912fyV/YNF7LWthrVpVtvEl9wrSGxxAU5OI9BArjYXosrv3Ho7LTRE/jOGAPcFHyqfKIW0u4D2nVJUQEpU02STAAATiJPTMmudsl2y7pBLjDiHEqZTJbUFAFJUIkewD30OuNHq0lpl1tCgkvPuQoyQAkqgmM+Ca+686gOaN3WNxDgdxRgBEYMPGeuL4VYjStL2vyvVdtX3zbCFjxZ7J/sg1muy/RYf0rbpPBBLh9u7BI+MVouqtzj1We/EbeT7iSPWqVsVH3WR9W59mpOqr0OKdZ7yfEetNgU4z3k+I9a8Z20N0qVKulgqVKlQALrvnxPrXKBXd13leJ9TQ5ej2iZOOTxhboHuCo91czapa97LP4SuEvfKN1hbCMO7x8CTM4x1q1ataF+SWjNvix7pOHFGGcyeEmOPWuho1n/ifnHv71fP4LZ/4n5x7+9V3eEU/X3ZGm+dL7LgaeIGMKBKVwICss0qiM85qt6J2BubwG5uEbuc0tBRUodJUAE+Odap/BTPVz869/erh7RjeE4C5i5S498e1wqzyvRiNrNqom50eqzbUGkkJSk4cQSEEQIkTkOtZx/4fFf74n8yf/0rQ7ewXiGIEJzn514kdI7Wf+FNu2juUJkwZ+edGeHL77PPj7OtJbBXNStkSrC8RcG4S4EhQwhspnEkjiVGhmtew4uPKcs3UISsyW3MQCSeOEpB7M8iMvbV9VYHsxjGXaBdckHLh24jj7qZFo7lIVw/DOcYH43XF5AcKvtf2KbqfsR3LyXbxxDmAhSW2wcJI4Y1KAkT96Bn1o1tF2ar0k804l5Le7QUwpJVMqJnI+2jS7VeGRjxSct8sZZRnPj5j2yOXWHQThxKE5S8tOWfGVGPvfeelNu6M+tv+z+vF85dpw88DRJ+KoFabq5qszY2+5txHMqVmVKjvKI8shwqI3buEKnGCAnDDy8ye9OeUfGnXLVQAKS5mBil5WRzmOo4e+pbb9FR1J2Su2V8m5dfbcCQrspSoGVJInPxo5tJ1GXpJppLa0tqbWVSsEiFCCBh9sUbt7AFIKnHUqPEB4mKc+QI/DPfnT+yp7XdMVXVzZ+9b6LubJbqFKexYFAKwpxpSM5E8QT50M1A2UP2F6m4ceaWkIUmEYp7QgcRFX35Aj8O7+d/wr7/AAen8O9+d/wq+1BGu2T2k+I9aHsWgSoHeuK9ilyD4iKIMd5PiPWszsHKVKlXSyVKlSoAF0e2rxPrXCBXVz31eJ9aruldaFM3jVvgBS4EkrJOQJUFZewBPvrm+thj+n7ltzCpwKBcWjJtOWBxlMn2QtVS7bStwq2tlleFT3FamwMJWkYMSfolRgKHVHWg91p5qErWynuh5fbVKN4784qOgLSPMin03SkfNoZbJYcQnCp1yUl0JwTxChKQOg3daR9b1quUhvEpKi4UJnABG9SVYoA4gZdPZRzVvSzjrr6FrSoMqCZSAMWIAhQI5RI8Z6UG0062ziwspKGlJYErUDiCQpMRPa7RSk8ZjrSa0ui3LqmmQko3qe0tXaDQQoDpi4mOgVHOmC6vLhJPsqgbTdcn7PDuF4JIElKVTKVHn7QKt+jtI7+3LmQBK0jCZBCFlIM+2JrMtsjOJwccikxyPZPTOczU8ZyUOZ2laQWyhaXkyVKB+bRnGCOX4xqRqVtLv7i6wPOJUjAowEJTmBlmBVXscSbZYAR812hIJ7wE+PARNfdnzwTdyfoH9+FemRFnvds9yFkIZgJMEKKTmARyT1z8vbUBzbXfxkhsdkZlM9ZVx5x4Uwxom3V2lLWCpRJhsqBxEjilR5H9dNL0HbK3gTcNj5sJAJwkqTPDEBnwpwOnds2kuSmxP/CTTR20aS+m3+aTTz2oxLqcDiVDdEylQIlJTzmPvvhVXRq47uVuFBwBWEq9o/zq8C/K2kaVSG1L3WFZSCQgGMRESOVGtJ69aRbY3yRblMwAUqKokgE5x/nUS5tgphII7oSR5EfsqU9bY7dKOH+VTg13fa06UTghdv2zGTRy7M81GjOhLzSLjZU882lQ4BLI6c5NVnUF1dwwtbqivC8oJnjAAgetPbQNZjbN4GyUj78jiSR2UA8shJPSmGrpoQ3uIfKHWlDohvDlnOc9Y4dKsjHeT4j1rItlOuZff3DkhWGUnEVBUcRnnPPyrXbfvJ8R61izKo7SpUq92SpUqVAAuu+rxPrQjSerLb6w4pS0qAgYYy4zxB4z8KLXPfV4n1r5vABnXM2qGl9XrZkoxFyFKySnBhSkLJMgjuy4MuOYrnR7DYaQsrfCXHWsCV7syoYMBlI4QgAyfpczRrTejg+W4WBhkGQc0koJjLI9ge89KZt9CpRbMNJUkbpxDiiAYUUmVQPbWkV3SFzbXBUo79IdzATgjEtCRxPMpCFScgcuJijLeqLTrUh1zA6kLIhGZWjv93JRB+JFMI1YUltSApmFAyClcAmCQkfeiUpPH71I4CrLZoS22hAVkhISP/aAB6UtDTFiGWVJBJzUqTHFaio8Paay/aeFG+jsJRgBxEqBMDnGXUA+xXStZue4f35isd2iaOfuNJvNNJKkqDGIYZhOFQKwTww4v7VXxKprt6IKUERHaKTIPsPXyp/V1wMXGJHbyMjgYjPjxqK5oZ23dQhXYWVApKgQFAjKecDMGK6/hTeyltkS4o9oLXmZknCSQJjIeNbxD+n9Bj5Q8pg4E4nFAI4ANNoVlHDNSh5UPu3LlnFjUFhGEEmFjtpBEE8ePGpKr9EAgqxKBKieEEAJGWZkyelQH9IKWFpOSVlJg5ns5ATyABHCrBynTYiC0kZyS2Sg+Zzq7ahq39tdg4oOHtKUVGcKv386oCbNJUQCoCYBUAPLxq96kaRbtrV1tzNayVciCIjkeWH486UWx+3hAkzwqWw382B7P1VU9YdbmtygtqlQIMRn4Efvxo9qtrE3csSspQ6nJSSrhPdM8Mx6Gsonaq6IRbNltE4ccnEZzPGq1tNt0myUsjtb8wfOP1VYUaxtt3KWllKUKSVlcmJJhKcssxnPhVf2qqUiyZRHZW8ok88lLIj40+iubI0fdRg9MX2DXotjvJ8R61gGyC2H8ItmcwlRggj73rwrf7fvJ8R61ny7aHqVKlXsyVKlSoAN13j4n1NBX9LvJcKRarUkTCwpMHIEZcRJJHkaM3XePifU0KVdrxFOFogRxWJgkg5csvfnXO0r15cPuOJeNrdJUABgQ8kDs9sEgZGT2KaXavLxktXqMS8wl9OQcPaKcskowpMce0Y4mrI5cLnsoZUPygJHI04t9U5IbiMiSMzOYgezOaorT2jnUqwpTeEBcg78QfnSRMgwnLh9FcHhU+x02+2jB8juFYAYK1oJVmDBPM9ojwTRAXbkiW2on6Y7vXxjlUlpyR2kIB5AFOfT9VBza3qnWlFbS2jMYVxJzGeXEZ1W9IaxoTpRduuIDQcKjlhyT2STyOZ8xVpbfK2ySAkyOCgrmM5HnWKbWgV6RfbQ3iVum1E5kjCAScuAgRTxnJRfXrSbbweAUkLaCUNrgHEXgSoA5z2UxwESapCWRbXDjraApDLhQnED3gRMgeyen7bVs/1WAtN4+AiXUuJK4ghqQBE9SufLpUPWbQWFalNHeNrcLpCTASVE8cRzy5D316IFDac8kFLbFuhJEQlB4DIcVU1o562dZWq4U/vivGnA3iwjhAUpUHFHPpVfvbJbchSIBMgmDw6EV9TfFIbwwMIyPOZzP78q1gttvqs1ug8pSgkq7KXU4SqVwowCcxCesyfIfdXDKAmFQTIMZgpMgKMzhJkmPhT+r2uCUKG+t03KAThC81IJ7XZ4gJCiTwovf69JcCmk2dsEEQMLYUT7BGY8ayAdjo5t1AMyBIBkAqInMDkSpSe9xri1YLGaYDpVKcyDBAIBSBnl7Y8aas7ndSiHEqc7IJ7ISnrmJjEJn2V3prRzrr+BrthRSDhKlAED75Shlln4TyoCLzbmJMqGAdYxKwEZBKeKcScJjpRXXrTyLthlEBJSuZmQoKTktMcsRjPoapaV4HIDim0dwgkEjgFkQTxMnI+dFL3RUvIS1C0NpSkBRSDMElJjIk550oueyjRSW30OFcqWgwmQYxDrzMDhWw2/eT4j1rOdTUlNwneFvGrJKUQMEoKlIjgYGGSOOWfKtGt+8nxHrXne1g9SpUq92SpUqVABuu8fE+tAHVoDkksAhWZKTijpPXjVgue8rxPrQTfLxHtOZE9kNZGJOR8P1da5520iQjIzbYTMQhWcCPQj3064tKTkbcJSSIggiYkcMjB+NdrdJJhTyQTP8l15DpEc67LihxW4ZkRuoz4ST8aqIjqWgmR8mAxZSFGREgePA5UkutggKNsIPAYpkcIkccvhUreKyG8ck5AlnLpJyiJzpB4rjCtYy5s8YznzAige0fhDao3cyJ3cgcomedZFtYvQzfuwFJU40hBIESkCTBnn2UkdBWw2TmJKiVKV3e8jBz6c660lohDsEhGIc1NIc+0KS5VedrzXR9DVuG1DDuoUlSQoYgtYJGIHjlnUM66vHJSGT1+bj7JFehlasTxLREQB8mayznp8KbGqnGSxn/6RrL4Vv3iYwvVPQBv1vrcgNtNlXEwDnhAz4dk1OvNnpRcpaLiDvGgpOcZkhPsHEmBPSeNba3q8UpUlC0JCgMksNjhxmBBBEiD1rr+BnJBLqCR1YRkJkAZyIjrU9xgWl9APaMCSvdrKycMKKhGH75GRzHlEg0Q1euHHN4lq4+TNBClhCTiIk/iZ4ZPAma2650GXUgOlpcD75hBzkyQFSBIIEeyojeqWEJw/J0ngoi0bAV0yEEHzOfKnsMT0rcF/cY14iwAjeSMwFgqKjM5dogHM8prt7SCbdko3SFuKOa1FSVjgUnCDCUxBHXKZrbW9WIQUjcDEe0E2zYCwAclCc8yDPs9tMHVBMyUWpnvTaI7WZ9vh14U9hh+sFk04tl4KA3yJcCQBC0iDCQQIJgeRqzaQ1OLVuhYyK3cQx9jCgJCpUZggjw5VpB1QByUm1UkSEg2qOyCZCRnyk+JNTbjQ7jicK1MKT9FTMpiBlBV1H+FPYVPVXRjZuLd5heJKcQIJ/CBRy68APAVpFv3k+I9aEaJ0JuTmlmB3d20GyOI5GOBj30YZ7yfEetYt2qOUqVKuhkqVKlQArnvHxPrQRbahihDmavwsZSTKeh9lHLjvK8T60AuLIBUqQzmThJKgTkePKf21zztXe5UUmEu5mf5XoMsxyPSuQytIyQ6Qoc3swZ/wmfbXKQ2pULDME5wszkIHHoDUjdWuSZRkZHa5wJPHofjVDKGlBU4XjBkHegg55GD6UlIUkyEPRM5OJj3TwqQWbYEHsTkR2ukRzz4Ckpi2ynD2eHaPj186inLZRKVkhYlQycIPMcOgpjSTRUswlSsuT2DOMgRNSW0NhCi3BClCYM54hNR9KhmTi3YcMQXPIZ++ga3eGEhCjB5v5gxwzM5AAjxr4hopUYQ4QJA+f5eE5UycJIKvkxSVEzKuPZCo5TnX11tGEAC3AmQJV3SMj4yBVQ6lviAl08P9vyEZjPh6z7a7ats4KHYVKSouggZjPjlmnlTBt2wrDDGEkEDEQYMcvL0p5l3dlKUFkYlGU4jwkDLqZmop/RjawpRWlacuCnMY9sCnNJJJwwHD1KF4YmOPX/OvlheYyoFSCQT3Tnx5jlkRTOlwMTeINkZ98kdOEZeRp9HD6VYinC8RxlLg6+PD/KvqmlAEBLx7WXzgnhxHUezrUVbKTEpYIAwg7wjIHIfvzrrdoBlAYkAEfOHmYXMHLjFVHe4OEJIfyP4QT9KffI8BXSELCc03Bk8CtPj158PKo4t0QcKWCkwT86clR1nMST0mk60gkkJaP/yHI85z6znyqKnWmILTIegiTiUkgTyMfq60XY7yfEetAdGtjGkFCBEqEO4iCroOeQFHmO8nxHrT6DlKlSroZKlSpUAN8dpXifWgrt1Cu04CAe7uifcaLXCziV4n1rhJzrmaCVkSBjSD9T9KMMchlArhT6QFJUtJVnBSzHdPa+Aij1cmroBOGJBW12ImWOEGD8SKcCkpw4lNyFHPddIyHSi5NKmiDaPAtkApMEThSUjMjlTd0fnSSo4QBKN1i9x5nMe6iVKaaAaF9gwtQSCIBYzHEke3h8KRvRObmcjixyHIeNHAaVNAMTiCS7JIESznmcpPDLOuDeD6YKhmD8nIjOffxPnVgmlNNA7R87zNSVSjF2WsEyYkny4e2utLPhMSoCZ7zePpU8GkSKmgCX5HfRExO44Hj+quw4jCO0328kncxPaHHL2HjRvFSmrpgCpYGIBTPZEkbrIYcvU12Vg5At4k5uDdd7FAHuxUaxV1ipoCaPdRvEwpoq4QlspPPhyFWBnvJ8R600DTrJ7SfEetPqDdKlSroR//2Q=="/>
          <p:cNvSpPr>
            <a:spLocks noChangeAspect="1" noChangeArrowheads="1"/>
          </p:cNvSpPr>
          <p:nvPr/>
        </p:nvSpPr>
        <p:spPr bwMode="auto">
          <a:xfrm>
            <a:off x="63500" y="-885825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CEAAkGBhQSEBQUEhQWFRQVGB8YFxcVFxoYHhgdFxgYHxgaGBwYHSYeGBwkHRgXHy8gIycpLCwtGh4yNTAqNSYrLCkBCQoKDgwOFw8PFCkYFxgpKSkpKSkpKSkpKSkpKSkpKSkpKSkpKSkpKSkpKSkpKSkpKSkpKSkpKSkpKSkpKSkpKf/AABEIAMAAwAMBIgACEQEDEQH/xAAcAAABBQEBAQAAAAAAAAAAAAAFAAMEBgcCCAH/xABTEAABAwICBwUDBQoKBwkAAAABAgMRAAQSIQUGBxMxQVEiMnGBsWGRoRQjUnOyJUJTYnKTs8HR8BUkMzV0kqLS4fEmNENUY8LDCBcYNmSCg6PT/8QAGAEBAQEBAQAAAAAAAAAAAAAAAAECBAP/xAAhEQEBAQACAwACAwEAAAAAAAAAAREhMQISQTJRQmGBIv/aAAwDAQACEQMRAD8A3GlSpUFfuR2j4n1punbnvK8T601XNW3yuH3ghKlK4JBUfACT6U6RUHTI/i731S/sKqCqf98mjvwjn5pVGNA69Wl4rCw8FL+goFCvEBXHyrz1qfoVF3fM27hUlLhIJTEiEk5SCOVStadDq0ZpAttOElspW2vgcwCJjnXtfCM69Baxa1W9ihK7lRSlZwpISVZxPKlq9rUxfIUu2UVJQrCSUlMGAedZxtivt9o6xc4bwhZH5TQP66n7CP8AU7j64fYTWfX/AJ1d5adiqt6Y2jWVq8pl50pcTEgIUYkSMwI4VY68164E3OlLwp5LWfJoEH4JqeE2ra3zV/XC2vcfyZzHgjF2SmMUxxHsPuole6QQy2px1YQhIlSlZACsZ2E3MXdwj6TIV/UWP1KNSduenzvGbRJ7ITvFjqSSEA+ABPnV9ecTeFtRtk0eV4cbgExjLZw/tjyq5W16hxtLiFBSFDElSTII6ivP93qAEaGRf41bxRBKMsOBSike2eBn21c9iWllLtLhlRJDSgpPsDgMgeaSfOl8Z3DVts9pFg64ltu4BWtQSlOFQkngMxFEdN6029ng+UuhvHOGQTOGJ4A8JFed9Sf5ztfr0/ao/tLvl32lww12sBDCB+MT2j/WPuTV9JprctF6XbuGg6yoLbVMKAImDB4gc6lYqi6I0Ym3YbZR3W0hI9sDj5mT51NivOq5CqcYPbT+UPUVyBTjA7Sfyh6ik7FhpUqVdLBUqVKgAXPeV4n1poU7dd4+J9abSK5q2VQdOH+LP/VL+wqiEUP1g/1S4+pc/RqpB5n1P00m0vWbhaVKS2SSExJlJGU5c6Ou2Vxp3SK3Wm8CCQFKJkNoSABJ5qjkOtCNRNCt3d+yw9O7WTOEwckkiD4ip+tGjl6H0kU2zqhhCVoVzhQnCqMlDiCOddH3+2F1232wbs7NCe6hRSPBLYA+AqZsHT/E3/rv+mmhG1zSvynR2j34jeyojoShMj3zRrYMP4i/9f8A9NFYv4r9aM86EpKjwAJPkJrz1qDam5u7tRzJtn1ea0kD4qrcddLvdaOul9GVj+sMI9aw/ZnrTb2Lj67gLO8bCE4E4vvpVOY6Cp4dVad2NXGHSqB9Ntaf7Mj0qNtafxaWf/FCE+5CaibPbkI0raqHDe4f6wKf11I2rNxpe59pSfehNb/kjY7HV5N3oVi2UooSthqSkCRklWU0tUtn7WjQ8W3Fub1IBx4csOKIwj8apeitLIttEMPuTgbtmirCJPcQMvfXzQGvFtpBLotyuW0yrGnD3sUR14GvLn/GnnbQmkvk9029E7tWIeImPjFWHZfeA6YZU72itS8z9NaVQfGT8aqdvbqccShAlS1BKR1KjAHvNHdMaOVozSQSDJYWhYP0oCVe45ivZh6aApV8ZdCkhScwoAg+wiR8K7iuZ6PgpxgdpPiPWmwKdYHaT4j1qztB+lSpV0sFSpUqABdd8+J9TXKa6uu+fE+pqO/eIbTicWhCeErUEiekqIrmbnR6h2sR/idz9S5+jVXQ0/bf7wx+db/vU3c6Rtnm1tl9opcSUGHUTCwQYz4wao836j6bRZ3zT7oUUNzISATmkgQDHMin9ctPnSd+XGm1DHhbbRxUYyExzJrU17KtEAwXCCDEG4TIPSOtH9DakaP0eoOISlK+AcdcBI6hJUYHlXpfKds4zzatow22jdGsHi2FJV44E4viTUTZptHt9H2zjTyXVKW7jBQARGBI5qGfZrVNadVbTSLbZfWcDZJSpDgA7UAycxyFVc7I9Fcnlfn0fsqSyzKIWue0Ni+0Rc7gLTC22zjAE41E5QTyQaC7MNnVvf2rjtxvJDmBOBUZBKSeR5mrmxsq0eWVMIdcKVrS4Ql1JJKErA4DhCzR7RGjrTRVuGt6G0FRUC84kElXHjEjhTZJkXHn+4thZ6VKBOFi5EE8YQ4CJ8qtW3HRCkXyH47LzYE/jN5Ee7CfOrxfbM9H37zlyl5ai4rEotOIKZgdAYq0axav292xuLmCnikyApJAjEk8jV9uYYyPSe0NhegW7RJPygpS0tOEwEoVOKeBkBPxoxsQ0YU2l28Rk4QhJ67tKiT71/CpFvsKtiuTdOLQD3QET4FQ/ZWkaP0Q2ywlhpOBtKcIA5TMnxzJnrUtmcGPNez8fdS0+tTVs27aMwXjLwGTrWE+LZ/uqTV20RsdtLW4bfQ68VNqCgFKRBI4T2QaOa4amsaSbbQ6tSd2oqSWymcxBGYOX7BV9puphjZppPf6LtlEyUp3Z8WzhHwAq0RQLVDVRvR7KmWnFrSVlfzmGQSACBhAyy9aPV5Xtp8FOMd5PiPWuJrtnvJ8R60gPUqVKulgqVKlQAbrvHxPrVQ2jaqu6QswyypCVBwL7ZIEAKngDnmKt933j4n1rhArn3K38eWtbNUXdHvJaeKCpSMYwEkQSRnIGcpNWHVXZVdXCGLpCmt2pQUApRBhK88sPsNTdvH84M/UD7a607ZgPuTafkH7aq9b5cSssF02Puq9/S1/pjWl7fP5C1+sX9lNZppj+dnv6Wv9Ma0vb7/IWv1i/sppe4fEe1P+iK/P9OKzbVfVV6/eU0xgxJTjOM4RAIHGOOYrR2P/ACgrxP6cVXNjmmWba+cXcOJaSWSkKWYE40GPcDT5RYNT9QrrRdwq8uA3umWXCcKwok4DAiOZyqmaM0ZdaavlytO8IK1KWThQkHIACTGYAAredIXLWkbC5RbOodCm1NygyAopkA+9PvrAtSNZ1aNvQ4pJKc23UcDEiY/GBE+VJd39lStX79/RGlQhSowOBDwB7K0kjP25HEDVn2+n5+1+rX9sVdjqZozSavlgBdLsEqS4oZgAQRyI5iqRt9/1i1+qV9upLtFHt9A3bdoL5vElkKKd4hcFJBjMAyBPOtd2Q69uXiFsXCsTzQCkrPFaJjte0EjPnIoZq20Dqo/P0XT7lgj0qpbF3ynSzY+khaT/AFZ/VVvMoue3u+i3tm/pOKV/UTHqusm0JcKZu7dSpGF1tXHliSfSr5t6vMV4w39BrF5rUf1JFVTX/Rvye+KBlDTR/wDpR+sVfHoqZtNslW2ln8JIC1B5MH6ef2prQtq+sWLQ7JQY+VFBy6YcZ+MDzoJtqsd4zZXg+/QEKP5SQtHqv4VSNLacVdW1jbpklhCkR1Utw4f7OEVM3BsGxXRRb0dvVTifWVCfop7KfQnzrRGO8nxHrQ7QejRb2zLI4NoSj3DM+Zk+dEWe8nxHrXlvLQ7SpUq6GCpUqVAAuu8fE+tcoru67x8T602iuat/GEbeD90GvqB9tytR2Zp+5Np9X/zqrLtu/wDODX1CftrrUtmn802f1f8Azrr0v4xmMC0oPuq7/S1fpjWlbfz81aflufZTWb6cG60q8ViAm6Uo+G9Jn3Z1ddtusLFwm1Sw6h0pxrOBQUAFBOGSOByOXGt3uCY2P9ED+/8At6z3UzU5zSTy2mloQUIxkrxRAUkR2Qc+1WjPNFOqIkcUg+Reyqs7GtOMWt48u4dS0kslIKpgnGgxkDyBqTqjVtm+prmjrdxp1aFlbmMFGKAMKRHaAM5VXtpeyr5SVXNoAH+K2+Ac9qeQX6+znZrvXO3uGXm7O6Qq43S1NhBJViSgkEAj2VnezTaS+u9wX10S0pBCd5hSkLyKZMCMpHHnWZvaqpqPrg7o267WLdFWF5szyMEweC05+lWbb04FXFqQZBZJB6gry+EUB2s3TDuk1qt1JUClONSCClSwO0QRkcoBPWiG1tlSE6NSvvJtEhU8iIBn08q39lRZtWT/AKKP/kPfbqmbHB912fyV/YNF7LWthrVpVtvEl9wrSGxxAU5OI9BArjYXosrv3Ho7LTRE/jOGAPcFHyqfKIW0u4D2nVJUQEpU02STAAATiJPTMmudsl2y7pBLjDiHEqZTJbUFAFJUIkewD30OuNHq0lpl1tCgkvPuQoyQAkqgmM+Ca+686gOaN3WNxDgdxRgBEYMPGeuL4VYjStL2vyvVdtX3zbCFjxZ7J/sg1muy/RYf0rbpPBBLh9u7BI+MVouqtzj1We/EbeT7iSPWqVsVH3WR9W59mpOqr0OKdZ7yfEetNgU4z3k+I9a8Z20N0qVKulgqVKlQALrvnxPrXKBXd13leJ9TQ5ej2iZOOTxhboHuCo91czapa97LP4SuEvfKN1hbCMO7x8CTM4x1q1ataF+SWjNvix7pOHFGGcyeEmOPWuho1n/ifnHv71fP4LZ/4n5x7+9V3eEU/X3ZGm+dL7LgaeIGMKBKVwICss0qiM85qt6J2BubwG5uEbuc0tBRUodJUAE+Odap/BTPVz869/erh7RjeE4C5i5S498e1wqzyvRiNrNqom50eqzbUGkkJSk4cQSEEQIkTkOtZx/4fFf74n8yf/0rQ7ewXiGIEJzn514kdI7Wf+FNu2juUJkwZ+edGeHL77PPj7OtJbBXNStkSrC8RcG4S4EhQwhspnEkjiVGhmtew4uPKcs3UISsyW3MQCSeOEpB7M8iMvbV9VYHsxjGXaBdckHLh24jj7qZFo7lIVw/DOcYH43XF5AcKvtf2KbqfsR3LyXbxxDmAhSW2wcJI4Y1KAkT96Bn1o1tF2ar0k804l5Le7QUwpJVMqJnI+2jS7VeGRjxSct8sZZRnPj5j2yOXWHQThxKE5S8tOWfGVGPvfeelNu6M+tv+z+vF85dpw88DRJ+KoFabq5qszY2+5txHMqVmVKjvKI8shwqI3buEKnGCAnDDy8ye9OeUfGnXLVQAKS5mBil5WRzmOo4e+pbb9FR1J2Su2V8m5dfbcCQrspSoGVJInPxo5tJ1GXpJppLa0tqbWVSsEiFCCBh9sUbt7AFIKnHUqPEB4mKc+QI/DPfnT+yp7XdMVXVzZ+9b6LubJbqFKexYFAKwpxpSM5E8QT50M1A2UP2F6m4ceaWkIUmEYp7QgcRFX35Aj8O7+d/wr7/AAen8O9+d/wq+1BGu2T2k+I9aHsWgSoHeuK9ilyD4iKIMd5PiPWszsHKVKlXSyVKlSoAF0e2rxPrXCBXVz31eJ9aruldaFM3jVvgBS4EkrJOQJUFZewBPvrm+thj+n7ltzCpwKBcWjJtOWBxlMn2QtVS7bStwq2tlleFT3FamwMJWkYMSfolRgKHVHWg91p5qErWynuh5fbVKN4784qOgLSPMin03SkfNoZbJYcQnCp1yUl0JwTxChKQOg3daR9b1quUhvEpKi4UJnABG9SVYoA4gZdPZRzVvSzjrr6FrSoMqCZSAMWIAhQI5RI8Z6UG0062ziwspKGlJYErUDiCQpMRPa7RSk8ZjrSa0ui3LqmmQko3qe0tXaDQQoDpi4mOgVHOmC6vLhJPsqgbTdcn7PDuF4JIElKVTKVHn7QKt+jtI7+3LmQBK0jCZBCFlIM+2JrMtsjOJwccikxyPZPTOczU8ZyUOZ2laQWyhaXkyVKB+bRnGCOX4xqRqVtLv7i6wPOJUjAowEJTmBlmBVXscSbZYAR812hIJ7wE+PARNfdnzwTdyfoH9+FemRFnvds9yFkIZgJMEKKTmARyT1z8vbUBzbXfxkhsdkZlM9ZVx5x4Uwxom3V2lLWCpRJhsqBxEjilR5H9dNL0HbK3gTcNj5sJAJwkqTPDEBnwpwOnds2kuSmxP/CTTR20aS+m3+aTTz2oxLqcDiVDdEylQIlJTzmPvvhVXRq47uVuFBwBWEq9o/zq8C/K2kaVSG1L3WFZSCQgGMRESOVGtJ69aRbY3yRblMwAUqKokgE5x/nUS5tgphII7oSR5EfsqU9bY7dKOH+VTg13fa06UTghdv2zGTRy7M81GjOhLzSLjZU882lQ4BLI6c5NVnUF1dwwtbqivC8oJnjAAgetPbQNZjbN4GyUj78jiSR2UA8shJPSmGrpoQ3uIfKHWlDohvDlnOc9Y4dKsjHeT4j1rItlOuZff3DkhWGUnEVBUcRnnPPyrXbfvJ8R61izKo7SpUq92SpUqVAAuu+rxPrQjSerLb6w4pS0qAgYYy4zxB4z8KLXPfV4n1r5vABnXM2qGl9XrZkoxFyFKySnBhSkLJMgjuy4MuOYrnR7DYaQsrfCXHWsCV7syoYMBlI4QgAyfpczRrTejg+W4WBhkGQc0koJjLI9ge89KZt9CpRbMNJUkbpxDiiAYUUmVQPbWkV3SFzbXBUo79IdzATgjEtCRxPMpCFScgcuJijLeqLTrUh1zA6kLIhGZWjv93JRB+JFMI1YUltSApmFAyClcAmCQkfeiUpPH71I4CrLZoS22hAVkhISP/aAB6UtDTFiGWVJBJzUqTHFaio8Paay/aeFG+jsJRgBxEqBMDnGXUA+xXStZue4f35isd2iaOfuNJvNNJKkqDGIYZhOFQKwTww4v7VXxKprt6IKUERHaKTIPsPXyp/V1wMXGJHbyMjgYjPjxqK5oZ23dQhXYWVApKgQFAjKecDMGK6/hTeyltkS4o9oLXmZknCSQJjIeNbxD+n9Bj5Q8pg4E4nFAI4ANNoVlHDNSh5UPu3LlnFjUFhGEEmFjtpBEE8ePGpKr9EAgqxKBKieEEAJGWZkyelQH9IKWFpOSVlJg5ns5ATyABHCrBynTYiC0kZyS2Sg+Zzq7ahq39tdg4oOHtKUVGcKv386oCbNJUQCoCYBUAPLxq96kaRbtrV1tzNayVciCIjkeWH486UWx+3hAkzwqWw382B7P1VU9YdbmtygtqlQIMRn4Efvxo9qtrE3csSspQ6nJSSrhPdM8Mx6Gsonaq6IRbNltE4ccnEZzPGq1tNt0myUsjtb8wfOP1VYUaxtt3KWllKUKSVlcmJJhKcssxnPhVf2qqUiyZRHZW8ok88lLIj40+iubI0fdRg9MX2DXotjvJ8R61gGyC2H8ItmcwlRggj73rwrf7fvJ8R61ny7aHqVKlXsyVKlSoAN13j4n1NBX9LvJcKRarUkTCwpMHIEZcRJJHkaM3XePifU0KVdrxFOFogRxWJgkg5csvfnXO0r15cPuOJeNrdJUABgQ8kDs9sEgZGT2KaXavLxktXqMS8wl9OQcPaKcskowpMce0Y4mrI5cLnsoZUPygJHI04t9U5IbiMiSMzOYgezOaorT2jnUqwpTeEBcg78QfnSRMgwnLh9FcHhU+x02+2jB8juFYAYK1oJVmDBPM9ojwTRAXbkiW2on6Y7vXxjlUlpyR2kIB5AFOfT9VBza3qnWlFbS2jMYVxJzGeXEZ1W9IaxoTpRduuIDQcKjlhyT2STyOZ8xVpbfK2ySAkyOCgrmM5HnWKbWgV6RfbQ3iVum1E5kjCAScuAgRTxnJRfXrSbbweAUkLaCUNrgHEXgSoA5z2UxwESapCWRbXDjraApDLhQnED3gRMgeyen7bVs/1WAtN4+AiXUuJK4ghqQBE9SufLpUPWbQWFalNHeNrcLpCTASVE8cRzy5D316IFDac8kFLbFuhJEQlB4DIcVU1o562dZWq4U/vivGnA3iwjhAUpUHFHPpVfvbJbchSIBMgmDw6EV9TfFIbwwMIyPOZzP78q1gttvqs1ug8pSgkq7KXU4SqVwowCcxCesyfIfdXDKAmFQTIMZgpMgKMzhJkmPhT+r2uCUKG+t03KAThC81IJ7XZ4gJCiTwovf69JcCmk2dsEEQMLYUT7BGY8ayAdjo5t1AMyBIBkAqInMDkSpSe9xri1YLGaYDpVKcyDBAIBSBnl7Y8aas7ndSiHEqc7IJ7ISnrmJjEJn2V3prRzrr+BrthRSDhKlAED75Shlln4TyoCLzbmJMqGAdYxKwEZBKeKcScJjpRXXrTyLthlEBJSuZmQoKTktMcsRjPoapaV4HIDim0dwgkEjgFkQTxMnI+dFL3RUvIS1C0NpSkBRSDMElJjIk550oueyjRSW30OFcqWgwmQYxDrzMDhWw2/eT4j1rOdTUlNwneFvGrJKUQMEoKlIjgYGGSOOWfKtGt+8nxHrXne1g9SpUq92SpUqVABuu8fE+tAHVoDkksAhWZKTijpPXjVgue8rxPrQTfLxHtOZE9kNZGJOR8P1da5520iQjIzbYTMQhWcCPQj3064tKTkbcJSSIggiYkcMjB+NdrdJJhTyQTP8l15DpEc67LihxW4ZkRuoz4ST8aqIjqWgmR8mAxZSFGREgePA5UkutggKNsIPAYpkcIkccvhUreKyG8ck5AlnLpJyiJzpB4rjCtYy5s8YznzAige0fhDao3cyJ3cgcomedZFtYvQzfuwFJU40hBIESkCTBnn2UkdBWw2TmJKiVKV3e8jBz6c660lohDsEhGIc1NIc+0KS5VedrzXR9DVuG1DDuoUlSQoYgtYJGIHjlnUM66vHJSGT1+bj7JFehlasTxLREQB8mayznp8KbGqnGSxn/6RrL4Vv3iYwvVPQBv1vrcgNtNlXEwDnhAz4dk1OvNnpRcpaLiDvGgpOcZkhPsHEmBPSeNba3q8UpUlC0JCgMksNjhxmBBBEiD1rr+BnJBLqCR1YRkJkAZyIjrU9xgWl9APaMCSvdrKycMKKhGH75GRzHlEg0Q1euHHN4lq4+TNBClhCTiIk/iZ4ZPAma2650GXUgOlpcD75hBzkyQFSBIIEeyojeqWEJw/J0ngoi0bAV0yEEHzOfKnsMT0rcF/cY14iwAjeSMwFgqKjM5dogHM8prt7SCbdko3SFuKOa1FSVjgUnCDCUxBHXKZrbW9WIQUjcDEe0E2zYCwAclCc8yDPs9tMHVBMyUWpnvTaI7WZ9vh14U9hh+sFk04tl4KA3yJcCQBC0iDCQQIJgeRqzaQ1OLVuhYyK3cQx9jCgJCpUZggjw5VpB1QByUm1UkSEg2qOyCZCRnyk+JNTbjQ7jicK1MKT9FTMpiBlBV1H+FPYVPVXRjZuLd5heJKcQIJ/CBRy68APAVpFv3k+I9aEaJ0JuTmlmB3d20GyOI5GOBj30YZ7yfEetYt2qOUqVKuhkqVKlQArnvHxPrQRbahihDmavwsZSTKeh9lHLjvK8T60AuLIBUqQzmThJKgTkePKf21zztXe5UUmEu5mf5XoMsxyPSuQytIyQ6Qoc3swZ/wmfbXKQ2pULDME5wszkIHHoDUjdWuSZRkZHa5wJPHofjVDKGlBU4XjBkHegg55GD6UlIUkyEPRM5OJj3TwqQWbYEHsTkR2ukRzz4Ckpi2ynD2eHaPj186inLZRKVkhYlQycIPMcOgpjSTRUswlSsuT2DOMgRNSW0NhCi3BClCYM54hNR9KhmTi3YcMQXPIZ++ga3eGEhCjB5v5gxwzM5AAjxr4hopUYQ4QJA+f5eE5UycJIKvkxSVEzKuPZCo5TnX11tGEAC3AmQJV3SMj4yBVQ6lviAl08P9vyEZjPh6z7a7ats4KHYVKSouggZjPjlmnlTBt2wrDDGEkEDEQYMcvL0p5l3dlKUFkYlGU4jwkDLqZmop/RjawpRWlacuCnMY9sCnNJJJwwHD1KF4YmOPX/OvlheYyoFSCQT3Tnx5jlkRTOlwMTeINkZ98kdOEZeRp9HD6VYinC8RxlLg6+PD/KvqmlAEBLx7WXzgnhxHUezrUVbKTEpYIAwg7wjIHIfvzrrdoBlAYkAEfOHmYXMHLjFVHe4OEJIfyP4QT9KffI8BXSELCc03Bk8CtPj158PKo4t0QcKWCkwT86clR1nMST0mk60gkkJaP/yHI85z6znyqKnWmILTIegiTiUkgTyMfq60XY7yfEetAdGtjGkFCBEqEO4iCroOeQFHmO8nxHrT6DlKlSroZKlSpUAN8dpXifWgrt1Cu04CAe7uifcaLXCziV4n1rhJzrmaCVkSBjSD9T9KMMchlArhT6QFJUtJVnBSzHdPa+Aij1cmroBOGJBW12ImWOEGD8SKcCkpw4lNyFHPddIyHSi5NKmiDaPAtkApMEThSUjMjlTd0fnSSo4QBKN1i9x5nMe6iVKaaAaF9gwtQSCIBYzHEke3h8KRvRObmcjixyHIeNHAaVNAMTiCS7JIESznmcpPDLOuDeD6YKhmD8nIjOffxPnVgmlNNA7R87zNSVSjF2WsEyYkny4e2utLPhMSoCZ7zePpU8GkSKmgCX5HfRExO44Hj+quw4jCO0328kncxPaHHL2HjRvFSmrpgCpYGIBTPZEkbrIYcvU12Vg5At4k5uDdd7FAHuxUaxV1ipoCaPdRvEwpoq4QlspPPhyFWBnvJ8R600DTrJ7SfEetPqDdKlSroR//2Q=="/>
          <p:cNvSpPr>
            <a:spLocks noChangeAspect="1" noChangeArrowheads="1"/>
          </p:cNvSpPr>
          <p:nvPr/>
        </p:nvSpPr>
        <p:spPr bwMode="auto">
          <a:xfrm>
            <a:off x="63500" y="-885825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4" name="Picture 14" descr="http://www.google.com/url?source=imglanding&amp;ct=img&amp;q=http://3.bp.blogspot.com/-QUp-el0g3VE/TstvN0sahrI/AAAAAAAAAeM/hn1xq0Ah_NY/s1600/black_tuesday_journal28.jpg&amp;sa=X&amp;ei=y1MpT7LEKcbg0QGZmuXOAg&amp;ved=0CA0Q8wc&amp;usg=AFQjCNErEhysw5XDkw9ACN3-16lTF5Xe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"/>
            <a:ext cx="1981200" cy="2406829"/>
          </a:xfrm>
          <a:prstGeom prst="rect">
            <a:avLst/>
          </a:prstGeom>
          <a:noFill/>
        </p:spPr>
      </p:pic>
      <p:pic>
        <p:nvPicPr>
          <p:cNvPr id="40962" name="Picture 2" descr="http://www.gold-eagle.com/editorials_02/images/lancaster102102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841051" cy="2590800"/>
          </a:xfrm>
          <a:prstGeom prst="rect">
            <a:avLst/>
          </a:prstGeom>
          <a:noFill/>
        </p:spPr>
      </p:pic>
      <p:pic>
        <p:nvPicPr>
          <p:cNvPr id="40966" name="Picture 6" descr="http://commonamericanjournal.com/wp-content/uploads/2009/10/stock_crash_07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0"/>
            <a:ext cx="3962400" cy="261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google.com/url?source=imglanding&amp;ct=img&amp;q=http://4.bp.blogspot.com/-A667bo15Rho/Tvh86Qr7Y1I/AAAAAAAABbQ/rWq4AbCRut0/s1600/blacktuesday.jpg&amp;sa=X&amp;ei=mlMpT6-NI8nd0QHMq4ynAg&amp;ved=0CA8Q8wc&amp;usg=AFQjCNFDweUYIPt3yI6o4JOffs4HmSBT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6781801" cy="560139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4343400" y="914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stock market crash marked the start of a </a:t>
            </a:r>
            <a:r>
              <a:rPr lang="en-US" sz="2000" i="1" u="sng" dirty="0" smtClean="0">
                <a:solidFill>
                  <a:srgbClr val="FF0000"/>
                </a:solidFill>
              </a:rPr>
              <a:t>12</a:t>
            </a:r>
            <a:r>
              <a:rPr lang="en-US" sz="2000" u="sng" dirty="0" smtClean="0">
                <a:solidFill>
                  <a:srgbClr val="FF0000"/>
                </a:solidFill>
              </a:rPr>
              <a:t>-year</a:t>
            </a:r>
            <a:r>
              <a:rPr lang="en-US" sz="2000" dirty="0" smtClean="0">
                <a:solidFill>
                  <a:srgbClr val="FF0000"/>
                </a:solidFill>
              </a:rPr>
              <a:t> economic and social disaster</a:t>
            </a:r>
            <a:r>
              <a:rPr lang="en-US" sz="2000" dirty="0" smtClean="0"/>
              <a:t> known as the Great Depression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Tough times just continued to get tougher.</a:t>
            </a:r>
            <a:endParaRPr lang="en-US" sz="1800" dirty="0"/>
          </a:p>
        </p:txBody>
      </p:sp>
      <p:pic>
        <p:nvPicPr>
          <p:cNvPr id="36866" name="Picture 2" descr="http://www.worldfinance.com/wp-content/uploads/2012/07/Depression-659x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2667000" cy="1537876"/>
          </a:xfrm>
          <a:prstGeom prst="rect">
            <a:avLst/>
          </a:prstGeom>
          <a:noFill/>
        </p:spPr>
      </p:pic>
      <p:pic>
        <p:nvPicPr>
          <p:cNvPr id="36868" name="Picture 4" descr="http://hcchistory136.wikispaces.com/file/view/hooverville.jpg/375487980/560x473/hoovervil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56381"/>
            <a:ext cx="2514600" cy="1976476"/>
          </a:xfrm>
          <a:prstGeom prst="rect">
            <a:avLst/>
          </a:prstGeom>
          <a:noFill/>
        </p:spPr>
      </p:pic>
      <p:pic>
        <p:nvPicPr>
          <p:cNvPr id="7" name="Picture 2" descr="Image result for overproduction great depressi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6601"/>
            <a:ext cx="5062702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1450</TotalTime>
  <Words>1234</Words>
  <Application>Microsoft Office PowerPoint</Application>
  <PresentationFormat>On-screen Show (4:3)</PresentationFormat>
  <Paragraphs>145</Paragraphs>
  <Slides>35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HOOVER AND THE CRASH 23-1</vt:lpstr>
      <vt:lpstr>A COLLAPSING ECONOMY</vt:lpstr>
      <vt:lpstr>SIGNS OF WEAKNESS</vt:lpstr>
      <vt:lpstr>PowerPoint Presentation</vt:lpstr>
      <vt:lpstr>PowerPoint Presentation</vt:lpstr>
      <vt:lpstr>THE STOCK MARKET CRASHES</vt:lpstr>
      <vt:lpstr>OCTOBER 29, 1929</vt:lpstr>
      <vt:lpstr>PowerPoint Presentation</vt:lpstr>
      <vt:lpstr>THE GREAT DEPRESSION BEGINS</vt:lpstr>
      <vt:lpstr>TROUBLED INDUSTRIES</vt:lpstr>
      <vt:lpstr>CRISIS IN BANKING</vt:lpstr>
      <vt:lpstr>PowerPoint Presentation</vt:lpstr>
      <vt:lpstr>PowerPoint Presentation</vt:lpstr>
      <vt:lpstr>describe what the woman in this photograph is feeling?</vt:lpstr>
      <vt:lpstr>THE DOWNWARD SPIRAL</vt:lpstr>
      <vt:lpstr>HUMAN COST</vt:lpstr>
      <vt:lpstr>THE UNEMPLOYED</vt:lpstr>
      <vt:lpstr>In what year does unemployment reach it’s highest percentage? </vt:lpstr>
      <vt:lpstr>GROWING POVERTY</vt:lpstr>
      <vt:lpstr>PowerPoint Presentation</vt:lpstr>
      <vt:lpstr>HOOVERVILLES</vt:lpstr>
      <vt:lpstr>PowerPoint Presentation</vt:lpstr>
      <vt:lpstr>HOBO SIGNS</vt:lpstr>
      <vt:lpstr>PowerPoint Presentation</vt:lpstr>
      <vt:lpstr>IMPACT ON FAMILIES</vt:lpstr>
      <vt:lpstr>HOOVER RESPONDS</vt:lpstr>
      <vt:lpstr>GOVERNMENT AID</vt:lpstr>
      <vt:lpstr>PowerPoint Presentation</vt:lpstr>
      <vt:lpstr>PowerPoint Presentation</vt:lpstr>
      <vt:lpstr>PRIMING THE PUMP</vt:lpstr>
      <vt:lpstr>THE BONUS ARMY</vt:lpstr>
      <vt:lpstr>THE GREAT WAR VETERANS</vt:lpstr>
      <vt:lpstr>Where do we go?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HOOVER AND THE CRASH 23-1</dc:title>
  <dc:creator>Home</dc:creator>
  <cp:lastModifiedBy>Amanda Clemenza</cp:lastModifiedBy>
  <cp:revision>112</cp:revision>
  <dcterms:created xsi:type="dcterms:W3CDTF">2012-01-31T21:19:13Z</dcterms:created>
  <dcterms:modified xsi:type="dcterms:W3CDTF">2019-02-05T16:05:19Z</dcterms:modified>
</cp:coreProperties>
</file>