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58" r:id="rId4"/>
    <p:sldId id="273" r:id="rId5"/>
    <p:sldId id="274" r:id="rId6"/>
    <p:sldId id="259" r:id="rId7"/>
    <p:sldId id="260" r:id="rId8"/>
    <p:sldId id="276" r:id="rId9"/>
    <p:sldId id="271" r:id="rId10"/>
    <p:sldId id="261" r:id="rId11"/>
    <p:sldId id="268" r:id="rId12"/>
    <p:sldId id="275" r:id="rId13"/>
    <p:sldId id="262" r:id="rId14"/>
    <p:sldId id="263" r:id="rId15"/>
    <p:sldId id="264" r:id="rId16"/>
    <p:sldId id="265" r:id="rId17"/>
    <p:sldId id="269" r:id="rId18"/>
    <p:sldId id="266" r:id="rId19"/>
    <p:sldId id="267" r:id="rId20"/>
    <p:sldId id="270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543-113E-452A-8BAB-F2CDF58B9B8F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C1A89-A3C5-45E3-9722-E6C3376EE7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201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C1A89-A3C5-45E3-9722-E6C3376EE7C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C1A89-A3C5-45E3-9722-E6C3376EE7C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C1A89-A3C5-45E3-9722-E6C3376EE7C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C1A89-A3C5-45E3-9722-E6C3376EE7C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C1A89-A3C5-45E3-9722-E6C3376EE7C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C1A89-A3C5-45E3-9722-E6C3376EE7C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C1A89-A3C5-45E3-9722-E6C3376EE7C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C1A89-A3C5-45E3-9722-E6C3376EE7C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C1A89-A3C5-45E3-9722-E6C3376EE7C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C1A89-A3C5-45E3-9722-E6C3376EE7C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C1A89-A3C5-45E3-9722-E6C3376EE7C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C1A89-A3C5-45E3-9722-E6C3376EE7CF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C1A89-A3C5-45E3-9722-E6C3376EE7C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C1A89-A3C5-45E3-9722-E6C3376EE7CF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C1A89-A3C5-45E3-9722-E6C3376EE7C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BFDB254-3BBE-43D3-BB7B-739F660C7411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9D41FE3-7DCC-4344-AC57-D6526F9A1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254-3BBE-43D3-BB7B-739F660C7411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1FE3-7DCC-4344-AC57-D6526F9A1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254-3BBE-43D3-BB7B-739F660C7411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1FE3-7DCC-4344-AC57-D6526F9A1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254-3BBE-43D3-BB7B-739F660C7411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1FE3-7DCC-4344-AC57-D6526F9A1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254-3BBE-43D3-BB7B-739F660C7411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1FE3-7DCC-4344-AC57-D6526F9A1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254-3BBE-43D3-BB7B-739F660C7411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1FE3-7DCC-4344-AC57-D6526F9A1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FDB254-3BBE-43D3-BB7B-739F660C7411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D41FE3-7DCC-4344-AC57-D6526F9A1F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BFDB254-3BBE-43D3-BB7B-739F660C7411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9D41FE3-7DCC-4344-AC57-D6526F9A1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254-3BBE-43D3-BB7B-739F660C7411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1FE3-7DCC-4344-AC57-D6526F9A1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254-3BBE-43D3-BB7B-739F660C7411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1FE3-7DCC-4344-AC57-D6526F9A1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254-3BBE-43D3-BB7B-739F660C7411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41FE3-7DCC-4344-AC57-D6526F9A1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BFDB254-3BBE-43D3-BB7B-739F660C7411}" type="datetimeFigureOut">
              <a:rPr lang="en-US" smtClean="0"/>
              <a:pPr/>
              <a:t>11/2/2016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9D41FE3-7DCC-4344-AC57-D6526F9A1F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m/url?sa=i&amp;rct=j&amp;q=&amp;esrc=s&amp;source=images&amp;cd=&amp;cad=rja&amp;uact=8&amp;ved=0ahUKEwi5kLXU_onQAhXGdSYKHXYVB2sQjRwIBw&amp;url=http://mentalfloss.com/article/58705/11-ways-school-was-different-1800s&amp;psig=AFQjCNF0j6px3hBODAYd_Ydm4oqvzG8JmQ&amp;ust=1478173263076275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csmonitor.com/var/ezflow_site/storage/images/media/images/01-05-11-huck-finn/9289523-1-eng-US/01-05-11-huck-finn_full_600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/url?sa=i&amp;rct=j&amp;q=&amp;esrc=s&amp;source=images&amp;cd=&amp;cad=rja&amp;uact=8&amp;ved=0ahUKEwjxjdzBgIrQAhWFTCYKHaEpD4sQjRwIBw&amp;url=http://www.nydailynews.com/news/national/rare-test-1912-shows-students-quizzed-article-1.1425918&amp;psig=AFQjCNERG5NwlDLqPgOzPYe5HweJFe41EQ&amp;ust=147817375304794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://www.google.com/url?sa=i&amp;rct=j&amp;q=&amp;esrc=s&amp;source=images&amp;cd=&amp;cad=rja&amp;uact=8&amp;ved=0ahUKEwjOzOr5gIrQAhXDQyYKHSubA1sQjRwIBw&amp;url=http://www.dailymail.co.uk/femail/article-2381482/Were-children-smarter-century-ago-Test-eighth-graders-Kentucky-dated-1912-ignites-debate-kids-intelligence-today.html&amp;psig=AFQjCNERG5NwlDLqPgOzPYe5HweJFe41EQ&amp;ust=1478173753047949" TargetMode="Externa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jpeg"/><Relationship Id="rId7" Type="http://schemas.openxmlformats.org/officeDocument/2006/relationships/hyperlink" Target="http://facilitationstrategies.wikispaces.com/The+role+of+a+facilitato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url?sa=i&amp;rct=j&amp;q=&amp;esrc=s&amp;source=images&amp;cd=&amp;cad=rja&amp;uact=8&amp;ved=0ahUKEwj4uu3s_onQAhWCJCYKHQl-C2EQjRwIBw&amp;url=http://mentalfloss.com/article/58705/11-ways-school-was-different-1800s&amp;psig=AFQjCNF0j6px3hBODAYd_Ydm4oqvzG8JmQ&amp;ust=1478173263076275" TargetMode="Externa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ved=0ahUKEwjQ4tOghIrQAhUIVyYKHVhOCC0QjRwIBw&amp;url=http://www.vahistorical.org/collections-and-resources/virginia-history-explorer/civil-rights-movement-virginia/beginnings-black&amp;bvm=bv.137132246,d.eWE&amp;psig=AFQjCNEkstfzc6eWY4DRbifnVJ8Rs2fdXA&amp;ust=1478174734498772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google.com/url?sa=i&amp;rct=j&amp;q=&amp;esrc=s&amp;source=images&amp;cd=&amp;cad=rja&amp;uact=8&amp;ved=0ahUKEwiyuY6ShIrQAhXFZCYKHckGBqQQjRwIBw&amp;url=http://aventalearning.com/content168staging/2008AmHistB/unit09/html/section_4_page_4.html&amp;bvm=bv.137132246,d.eWE&amp;psig=AFQjCNEkstfzc6eWY4DRbifnVJ8Rs2fdXA&amp;ust=147817473449877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source=images&amp;cd=&amp;cad=rja&amp;uact=8&amp;ved=0ahUKEwiVzfC-_4nQAhVFWCYKHWSmBZUQjRwIBw&amp;url=http://slideplayer.com/slide/9822112/&amp;psig=AFQjCNFXboidWKqXDMo8rTP_LS1I8UEaOA&amp;ust=147817346412218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lideplayer.com/slide/5105579/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google.com/url?sa=i&amp;rct=j&amp;q=&amp;esrc=s&amp;source=images&amp;cd=&amp;cad=rja&amp;uact=8&amp;ved=0ahUKEwi2l8Xw_4nQAhVDQyYKHf_KAWsQjRwIBw&amp;url=http://slideplayer.com/slide/3442759/&amp;psig=AFQjCNFXboidWKqXDMo8rTP_LS1I8UEaOA&amp;ust=147817346412218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EDUCATION AND CULTURE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5</a:t>
            </a:r>
            <a:endParaRPr lang="en-US" dirty="0"/>
          </a:p>
        </p:txBody>
      </p:sp>
      <p:pic>
        <p:nvPicPr>
          <p:cNvPr id="4" name="Picture 4" descr="http://poweroftheword.americanwritersmuseum.org/wp-content/uploads/2012/05/Huckleberry-Fi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28600"/>
            <a:ext cx="2209800" cy="2875767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4191000" y="5105400"/>
            <a:ext cx="3733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5181600"/>
            <a:ext cx="358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>
                    <a:lumMod val="95000"/>
                  </a:schemeClr>
                </a:solidFill>
              </a:rPr>
              <a:t>Education expanded in response to the needs of industry</a:t>
            </a:r>
          </a:p>
          <a:p>
            <a:endParaRPr lang="en-US" sz="140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As more people learned to read, popular books and newspapers boomed.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362" name="Picture 2" descr="http://www.csmonitor.com/var/ezflow_site/storage/images/media/images/01-05-11-huck-finn/9289523-1-eng-US/01-05-11-huck-finn_full_38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81000"/>
            <a:ext cx="3619500" cy="2409826"/>
          </a:xfrm>
          <a:prstGeom prst="rect">
            <a:avLst/>
          </a:prstGeom>
          <a:noFill/>
        </p:spPr>
      </p:pic>
      <p:pic>
        <p:nvPicPr>
          <p:cNvPr id="1026" name="Picture 2" descr="Image result for education 1800s education requirement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69423"/>
            <a:ext cx="2895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1895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following are questions from a six-hour 1895 eighth-grade final exam from Salina, Kansas.</a:t>
            </a:r>
          </a:p>
          <a:p>
            <a:pPr lvl="1"/>
            <a:r>
              <a:rPr lang="en-US" sz="1800" dirty="0" smtClean="0"/>
              <a:t>Grammar:</a:t>
            </a:r>
          </a:p>
          <a:p>
            <a:pPr lvl="2"/>
            <a:r>
              <a:rPr lang="en-US" sz="1600" dirty="0" smtClean="0"/>
              <a:t>“Name the Parts of Speech and define those that have no Modifications.”</a:t>
            </a:r>
          </a:p>
          <a:p>
            <a:pPr lvl="1"/>
            <a:r>
              <a:rPr lang="en-US" sz="1800" dirty="0" smtClean="0"/>
              <a:t>Arithmetic:</a:t>
            </a:r>
          </a:p>
          <a:p>
            <a:pPr lvl="2"/>
            <a:r>
              <a:rPr lang="en-US" sz="1600" dirty="0" smtClean="0"/>
              <a:t>Find the cost of 6720lbs. Of coal at $6.00 per ton.”</a:t>
            </a:r>
          </a:p>
          <a:p>
            <a:pPr lvl="1"/>
            <a:r>
              <a:rPr lang="en-US" sz="1800" dirty="0" smtClean="0">
                <a:solidFill>
                  <a:srgbClr val="C00000"/>
                </a:solidFill>
              </a:rPr>
              <a:t>U.S. History:</a:t>
            </a:r>
          </a:p>
          <a:p>
            <a:pPr lvl="2"/>
            <a:r>
              <a:rPr lang="en-US" sz="1600" dirty="0" smtClean="0">
                <a:solidFill>
                  <a:srgbClr val="C00000"/>
                </a:solidFill>
              </a:rPr>
              <a:t>“Who were the following:  Morse, Whitney, Fulton, Bell, Lincoln, Penn, and Howe?”</a:t>
            </a:r>
          </a:p>
          <a:p>
            <a:pPr lvl="1"/>
            <a:r>
              <a:rPr lang="en-US" sz="1800" dirty="0" smtClean="0"/>
              <a:t>Orthography:</a:t>
            </a:r>
          </a:p>
          <a:p>
            <a:pPr lvl="2"/>
            <a:r>
              <a:rPr lang="en-US" sz="1600" dirty="0" smtClean="0"/>
              <a:t>“Give two uses of silent letters in spelling.  Illustrate each.”</a:t>
            </a:r>
          </a:p>
          <a:p>
            <a:pPr lvl="1"/>
            <a:r>
              <a:rPr lang="en-US" sz="1800" dirty="0" smtClean="0"/>
              <a:t>Geography:</a:t>
            </a:r>
          </a:p>
          <a:p>
            <a:pPr lvl="2"/>
            <a:r>
              <a:rPr lang="en-US" sz="1600" dirty="0" smtClean="0"/>
              <a:t>“Describe the process by which water of the ocean returns to the sources of the rivers.”</a:t>
            </a:r>
            <a:endParaRPr lang="en-US" sz="1600" dirty="0"/>
          </a:p>
        </p:txBody>
      </p:sp>
      <p:pic>
        <p:nvPicPr>
          <p:cNvPr id="21506" name="Picture 2" descr="http://t0.gstatic.com/images?q=tbn:ANd9GcRJNqJlxgGJBhPUHBLcNCZ0XoUH9JeLCmame6Q_tNsaqfmccW1vj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685800"/>
            <a:ext cx="3495675" cy="130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 descr="data:image/jpeg;base64,/9j/4AAQSkZJRgABAQAAAQABAAD/2wCEAAkGBhQSEBUUEhQWFRUWFhwXFRgXFRccIBwcHB0aIh8eHx4YGyYgGBkvGhobIC8hJScqLC0tGCAxODAqNSYrLSkBCQoKDgwOGg8PGiwkHyQ0KiwsLCwsLCwsLCw1LDEsLCwsLCwsLCwsLCwsLywsLCwsLCwsLCwsLC8sLCwsLSwsNP/AABEIAHsBmgMBIgACEQEDEQH/xAAbAAACAwEBAQAAAAAAAAAAAAAABQMEBgcCAf/EAD0QAAIBAwMEAQMDAwMCBAUFAAECAwQREgATIQUGIjFBFCNRMmFxBzNCJFKBFmIVQ3KRgqGx0fAXNERTc//EABYBAQEBAAAAAAAAAAAAAAAAAAABAv/EACYRAQACAQMEAgIDAQAAAAAAAAABEfAhQeExYYGhUZFxwbHR8SL/2gAMAwEAAhEDEQA/AOtdw9dNOIlRNyaeURQqWxGRBYljYkIFUk2BPwBzqmndJhaUVrU6LGIzlFIXN3JFmjxzSxw5IIOfvV3uHoIqVjIcxyQyCWGQAHFwCOVPDKVYgrxcH2DzpRXdlyzCdnqIxLOsKFlpyFVYXZx4mYksSxBOdrW40F+PvikIJ3GAVWYlopVtgodh5IPMIwYp+q3xog75pHYKsjXLKovDMOXF0uSgADD9JPDehc6U9V7Akmnkm+pW7iRRlBkVSWLbKBt0HAHyVRYXZr5E3Fg9mzZEioT9VMw/07f/AMcf/wC/OR/9v3045Vaj/qDRNYiVrEKwOzNbFmxD3wthl4lvQPsjU0nelIueUtghsxKSW/ubZxONnAk8SVuAbX96TJ2DKIRGKlOKZae/05/xkzy/v/8AFv8Am/xqCf8ApvKzSP8AVrnICHY012I3llW53gSRjgPgKAAFsb3dGkrO4RtwmBc3qDaFXDR+lLFmDLkoCqTa172HzcLKPuGsaqeF4YBtJDJLjK5IWUuDjeOzMojJ/f40061092enmjGTQSFit7ZK6MjWvwGAbIXP+Nvm+vNL0SRK2oqd1SJo44wm0brt5lSW3PLmRrjEfHqxvDZSp+/qURoZpVDNGsjYJMyBXYqrZGMYqWFrsBz/ADqw/fFGFDNLiMipyjkBTFghLgreJQ5AyYAcjnSeH+n8qxFPqU/tRRA/Tt/5UzSg23/ZLEf/AD1KOxZBUPMKlAZGfMfTK3gzBhjnIcZAcrPYjy5U21Rq6urSKNpJGCoilmY+gB7OlEnetKo5dw2e3gYZs8ypcLt4ZglASOOfi+ir6JJUQ1UFQ/25WIhKgBkTFbX+GIkBPPse9U27QkM61DToZRKkjWgIUiOKRFAXduv912JJPwOLcwME7xpC0QEwO8EMZxe33ASgJxsjMAbK1ibHjUFZ3ekNY0E/iu3CyOFkbmV3Sz4qRGMlAyJt5j1qh0bsV6d0IqFIwjEo+nW7GLgFGLnauuIYWb1cFSeLPXe05KiSZ1nVBLHDHYwlrbMjSXvui9yxHoW4/wCbpZstzd50iF8pCMA5J25LERm0mDY2kxP6sSbWN/Wvtb3hSxZB5CCrmMrtSk5hM7AKhLeByFr3HrSmf+n2cZiaf7SioEIEYDJ9QGByYsQ4XNrDFb8XJtzLT9nzCZZXqVZhUrUOBT43tBs4j7viMbm5vzb/AJgddG6rvCQMuMkT7ci3uL2VgQflSjKw+fKx5B0x0p6D090M8sgCvUS7hQG+ICIii44LYxgm3F2IFwLltoDRo0aA0aNGgNGjRoDRo0aA0aNGgNGjRoDRo0aA0aNGgNGjRoDRo0aA0aNGgNGjRoDRo0aA0aNGgNGjRoDRo0aA0aNGgSd6yMvTqpo3dHWF2VkNiCqk8H49fz/Gm8bcC55tqh3DU0yQN9XiYm8SrqWDfNsQCW4BNgDwCfQOpOnJTyLFPCI2G3jFIoB+21jZT8KcV4/7R+NBhmqzLQ1tXNLU7kU06FIKhotlYnIAVQwQtgA5LglsvfqzOt7mkgmqJGUCKOWn3yzyNjFItiyi+KYtbLEWIu3JGr1W/TZd6okSJzA2M7NESylbfrXHIgDm5Frc+tOIuk07bjiFPvqN0mMAuLcBwRc8cWPrSMzuvOeGcpe7alpVTajsm0ajJsCFnyKkZv4lVxuCDkxYArbmbuTueogqCkaRGNIo5nLF8iGlwZRbgG3IJv8Ai34fz9FgeZZnhjaVBZJCgLKPfBIuOedeK3t6mmYtLBFIzKFYuiklVOQBuOQG5A/OkdUZCo7qqY2lSFIyRJVsTLJMw+wI2AH+0MHtYWC/APy16X3XNPUeMcYgEhhYlwHV9tXBF28rliuGINgGub2Ftei9Pad4tiAy4M7jaHKykqxJtY5FSDzzjzq/T9v00colSCJZAoQOEUNiBYC4F7BRb+ONUln+o91VKVToqQ7MU9PExLSF2E5jAIsAoIyb8+hpZX93SI8dQ3OArImRXZY2Mc8UaMwLFV5a9/YBPOnbVfTZJpoWWLclkEc2cJAeRQCqMzoFd7WKi97WI0zHatIAB9NDYB1A2ltaT9Ytb03z+dSAhm7vqIXiWojjQbpjlkF2UAtGIyyo7GnLK5sXLKGVQTZgRH3v1OSKpVyx2YaWapMaNIhd4nhABdHAx8rcqwsXuGuLaOHtmkUIFp4QIycAEXxJIJtxx5Kp/lR+NWJ+kQvIJHiRpApQMygnFva3P+J+R86EMtW91VccppglO8ucSq95FS0yTFSVGTAhoSD5cgg8XsI+/urVKB443VF+ikmYrmGzR4wMXVwVF2/BuLgg34c0/T6DeECQxbkREoAi4VlCWIbHEOEZOL3AZeLHXkz9P6hIEZYqhlViucRIKEhWKM62dLgAlSR60z0FU3d9UJXplihaoEkgU3YIypFDIB5MCGO8FJvxiWxP6dOq7rrqaTEIPqcgbnMKRC8gIZWAcXS37g3BGrE/atI4IemhYMwc3jU3YDEMePePF/xxq1XdJhmRUmiSRVIZVZQQCOAQD6NiR/zpPQYqb+pEkcUc0sSqj0qzD9VnkMbuYxJcrGwIU4uOVLMD42L2PuKaKlqpaiNC1OrSARsPNAmSkrk5jJsRyTe1/mwsf+F0Mc0cWzCsjRsI12hyiDEgeNrBZLW/Dn86v0HR4YI9uGJI4z7VFABvxyAOeOP4GkkMb1vrtUwNMWiVmekbci3bGKolKFeHDKQUIyDeSnjA+r/Ug31tHRGWVIDBI5IlcPK8e2ApkDbnCsXNmu3ySAdOl7VpAmAposAysF21sGX9J9cWHr8fGvvUI6aok+mmVJHCiYI6XsL4hgSLA344N+dM9foZzrvWW6YjCJ2qP7s5WV3ldVQRXjBLXRPInNySpZRi5bXufuip3Cpjh2mqJqVcXkD3SJ3V7gcCyEEAXFwQfjTar6NQZRU8kEJLCTaRogRaw3LHG3rG9zzYfjVFeg0lFvS1Ajbed7HYuwVl5jAQMzKI0JJt+lTfgcJUl6Z3lU7fG3bGmSJCsjveSmEzcmQGZvjyK2F3LcEFz2n1RqioklOSrLRUc2GblUaQT5Y3Nl9KDYC+IPvV+k7doJo0kSmgZLLgTCBwlwtgygi1yB+x/Gr3T+36eAkwwRxkqEOCBfEel4HoXPH76s7oQ9sdREHT5ZpXkbCap/uSu5ISaRVUGVif0qqgD5/cnVNe6a1zTi1PHvyoVb9d43hlk/SstxZo8c7gNe4C2I06h6J0+KojRIIUmOUkdohfxsGYECwYZi/z5fvq3D2tSImCU0KrmJMRGoGY9Na3sXNv5OsxGn0cst0DvOrmWHwhciOB6gk7fFQCQVyc2xGPwcySBjbn1Sd71VqeSeOGOGZgC67rhPNExc8beRL4uQVuFU2vfWmj7To1ZGWmhDJcIREoK3JJtxxySf8AnXmXoVHDGrGCFEhDMlox4C+ZxAH5XKw+Vv8AGr+T8G6tf1r7qr01YtsNAFCSXlGIsG3PIt/JJuT++rOWg+6NVun9QjnjEkTZISQDYjlSQeCAeGBH/GrOgNGjRoDRo0aA0aNUJetwrI0ZfzQxhhi3G6SE9DkEgi44Fje2gv6NLYu4oGn2FcmS5FsHtdb5WbHE2KkHnggj3xploDRqCatRWRWPLtiosTyFLW4HHiCeban0Bo0aNAaNGjQGjRo0Bo0aNAaNGjQKO5uoPDDlFC8shYKmCZ4X9uRcEqBzYG54HzcQ9sMI4IYUgnjQRtYyqoIxYDzs3i7Fi4AFrX9etXOu17wwl0EfjyzSuVRVAJLEgEn1awHz+2vvQOqfU0sM+IXdjV8QwYDIA2uPf/560jcYrrPQJpPqaqkjdJy0kMsbriKiFgBfn268sjfyp9jXnr8VX9bM0cVSEvKl0yN1alshVg4xXeAsoW6sCxYZAabv3fUolVMYImhpJXSQJK2ZRFVmdQyBSQrXxuL2Nj60zk70pQcdwlihYAI5vZBIVFlsZNshsB5WN7akz/z2ai4ljYelzp5IlZmv0bIWaZhuHioJBYhhhYNcfm2n/YdHKqsZlqVZo0WYTlcd1bh2SxJYt7LggHxsL3t86T36Cm5VbcSGKOVQonLgSsFXIGID9RxupN/fo6aP3vRqiu0uKsWHlHICuL4MXBW8SiQhSXAAJGtT1lns51TdAnjiONPVJLFSKqFMxedah2uCHs/BBueCC3761/bFLP8AWSPMtSHymDliohdGkLRMvJLEJioAAKgMG+MnHXuuPTS0wwQwzSiF5CxBRmBw4CkEMwxuSLFhqJO61RZJKjFIxM8cJQO7SCO+bYKuXBV72BFkLXsdS/2TrmfBRQdvGeqrGm+oWMViTxxlVRJSkcQVsimbWkjvbIDxU2sec5Q0VW2CSRVqo8lKzgGVbC0qz5OsmTGxTJvHIjIKONbs99UeWImyJxthHKwOYUoAVQglg64i/N+PRtYi7qpmlSISeclgoKuOSgcKSVssmBDYEhrfGkRXpb6sPS9GngdFhgm+3VzMysZMJFaoQo4kElw4isQzAqRuKeSdOu8aKd5pcFna9LajaJmAjqQz8tiwxvePybxxVh+QXfd3XzR0xmCZWdFYnLFFZgDI+IJwUcmw1Tg71RVj+osNxZZBJDlJFtRWJkzUcLiy+xwbj8Eo6J08vPaVAY5K5jE6s9RkCwYBxtxi63/x3Ff/AOXxbWT+ilhp6nZWphpvo3k25bq1PMSpwgkuGKEZXAJUFRzzbW2qO+KRAC8jAkuuOzNleNQzAoEyBCMG5Hog6+dQ7komtDMwZJFJs8TlGVUEhORXAqIyGPNtBkKrplQXYqlYKKSRrIpYyq5iT7gWRs1TcD254azWsb69TdPryZyoq/qQsm225GI2jaNcVLiwMgIsAALSEtfG51uum9ZgkiZo2skXD5I6FLKG5DgEDBla9vR1TPe9JiG3G5fALszZFim4AEwyN4/Icc/GhDJdQ6SZXjZKatSLbqjiWfJWaOIKBi90BdDZSeWu3oglv1pKh+n0amOVpGwE9r3U7L3LoGXMblv8gA2LE2Wxv9S72iVYTARKZXg9LJYJO4VWLBCEJBuA1r20dz9zvSzxRr9OFkjkfOeYxgGPDxviRyH9/FjxpPTXKWGT6dS1ZeKWRKzdU0I8jJYEIVqCVyxK/wC7jm99MuyaKYVaPLBOjijEdRJLchpxJdipLEMDywK8WKji1g86X31TyxRu+UTPGHKMjnEmMyYFguOe2C+N7lebc6lpO96SQqEkJyKAHalA+4bRksUACs3irE2YggE2OtXrn4Z6xn5Yuv6fWNKSkM/1S/WgzXshD/2MGZsR4YqvF1INwPZuU3SSZaRzDVmMVLyWlBvEGgYEBUJKJulbXJN8iPHk6eTvqjXO81gilmJjktiGwLA42dc/G6ki+vUfe1Ib/cYWDEloZlsVTNl8kFn2/PH9WPNray0w0VDVFVZ460vHFEU8pf7gqnJJBazNskXve68a0faVJOKmRplqRJ9xZS5XZf7hMbJ7LnCwFgMVFj8XsVf9QIAYtk5hpo45LpKrBZUdkdVKXkDYWFhY883FtaHpvUo6iJZYmyRxdTYj/wBwQCDcEEEXBGryjmdR26+9Ipp6kWPUGyjzGRlZGhIZX58V4HoEC/I0ypaWsZ0Z1qBUb1O6vdgmxtR7qNziDkJbqRcsVI+COiaNTg5cqg6dWbaJLHVmHyGcVxKztHFhIySOcHBV1LKcMzlYAkjRd4dNkdaNzFJKYxIHC+RDNAwUnGwb7lgTa38DWz0aTqsTU25dS9OqI4ljSGqwMVFmGMhAdRKJTiXu4H2gUDKDYG9lOm3YdDMk+dRDMJGo4EMkn+6MyK4JyPlfAj8jnnk63ejVtHLIenVEUZMcFVk8VWJFDOoJNSrRW5sp2zIRiASCRwTq3TdHrGhQqJQ4qJoGD5IPp5ycZFXM/ourAXJAyW410jRqQWxPRenzL1Bs1qRg7hWyGy0BUbYJJJYiwGNgwbI3sTerX0FR9dJJEtRl9UoiYtIYwjUxVjiWx2961+PYB10DRoMb2bSTLKpZZkT6VBUCZmOVSG8mGRORsGuy8G6+/hBN0aZsiUrSWFdf7k/++9N/nxxcr+/vnXUdGrMkOaikrnGUazrVmRisjlhHsNCcVa5xBD4grbIOC3o31FSUkwLvHT1cZb6DItnkzRysZ7+ZLDBjf/Fufeun6NBy/wD8MqUgVaSKojlM1cf/ADFXzE+yzZHH28difR/g69ddpZ3p/wDS01ZHmJWUO5JSTaULZBJ4eQNnLWDZmxyUnp2jUW3MXoakSSGCKojllqnlDkMFxkpGEZfyI4nIuCPEj4tr23TZzhtx1aRM1HuoXlDbgkbfb9V8dq2TA4sbWueddL0avHpJ1c56bSVSyUpCVBVHZCku5xH9RLi4kD8MsWF1cEMuI4I1v6GqMiBijx3JGLgBhYkcgEixtcc+iNT6NQGjRo0Bo0aNAaNGjQGjRo0FTqUMrKuzIkbBrnOIyArY8WDoQb2N7/H76q9H6IaZY445PtIjhlKC7OzBsri2IuX8QLeQ9W1B3b1hoIQEEgaQldxIZJNsWJLkIrc2FlBFixF+L6Oya/e6dSOzMzNTx5F8gzMFXInMAt5c5eje/N9IC1uzJmWpieqUQVUrySrHAVfFwqlA7SsACq2JwvybEcWlTsxkkmMUyrFJdghgVmVigSwfIHa4BwFjfjIC4OU7hrZqWpmiR6mQwyr1Bb1E1jS2tNGfOzBWUhVP+4fg3vzVVSssE8DsTUJVziOaWcxhAIzEMMvE4WNhaxka3oLqVFeMzsu+Z/pk/YcpWNfqU+3BBD/+3bkQSrID/f4JxAI17HYsglMoqFDM0ud6ZWGEkmYCh3OMiksA/IN+VNtUKr+oUvBjjQK8RZbhjg/0hqBm1wCeMcAPRDFhcLpzU9dmjoqZyY2mmwBsjclkZzjGHuzWX0XUAXYkBba1Nx1y0r3+jXr3REqqWSnckB1sGHtWHKuP+4MAw/caW9S7RyjphDII3puFLxCVWUriwZSy3J4NwwNx86Rjv+pYI4ihVGjpGN3e96u4X4C2VwTywyFhcE3DTqXX6lOmySlYo6iNghF81BMireytdSVYNiSSCbXPsyruB5l7HZ1qEeZJEnMN1enBFogAQcZF5NrgrhiQLetfeidkvTSBvqTIhwd84lMhdUCkiUsSEbFSVsTx+rk6SQd2VFGJ2lCzRCoq1F3kzBijaQWLlgkfgy484gg3+NavpNdNNHMlQqqw/SYpLFkZbhrK7NGb5AHLnG4t6CdNfJWteHyGhq2pog86LUK2UjCLJHHkMWQOv+JW9m9rwdJo/wCnBjjCw1O0/wDqbskVgv1OJO0of7QUouPkeL/JuEnRK+tgo4awB2j+lj3FqKp5N2R2jAkW5dorKWJFxfIDEWvpuvXqxJ2ixh3nqI4WYvO0Yyp2fJVPKjw5UWve97m4p3e6T+nkkbXWojAzlkCrTWAaWFYj6m9DHLm5Nzckm+pafsedWv8AWC/06UyMKezRoq+WBMxClnAZiVJ8QARYEeukd3TVOBVYUxWAzq7sLmcf4N8AG1rg5m48bXKul7xqY6YOscRSKBJpBJLM7sDLKjKrNzlZLqzXvwLc8Owfdv8AaL0sdQgmH37ENHFgUfbCFhd2yJxVrnnLIktfih0zsCSB1YVEfjKsxH05GTrC0RJO9ckhsiTclr3Jvwu633dLLHVRjxCxtJFJE0i/26gR2yDXkuLXICrcMvmOdN+9A5qqJU32DtMGSGokhyAjJFysijgi/OpM6X8rWyvT/wBPJUVVWqFv9OZb098mpiCpX7v27qqhgcvVxa+n3UegtLWQT5pjCkilGiyLbmNyGzAUjBbeJ+fzxnKLuOrpnp6acxzSXjjlYFiQ0glK5OLAEBVHCktZm8eLw0veVe+Em3AVekaoSJA7MxyjUDJmUZZMSAB5evZBF5Q16t2VJLV/UrUKCGyjDwF8AYmjZA26tkORewA8veVhatP/AE/kZaYGpU/TR06plBcZQOGzUGXwLABWtzYcMBcFge6z9DHMuLvJMsAuroqu8u35q3mhU/qQm+Qxv86UT9SqKqphpncRhJ5opjE0q5mOON1ZWSQMl1kHiS1mHOQGpHXTMtcz6L+kdp1UsU0LoKfdR1Z3hBMeUhkwjwqirpkzekQej8Y6b9e7LleWSq3txgHZI9m7WanaIxK5k8ELEuAABkxyy4IvdS7qeOvjgVUaNnjjcjIlTIsjAlrhVPgLLZiRckrxf31ruGaGrWBVT76D6ckMbuHUSK1m9CNtwWtwG/28qvTwtzE35LundoTuKeeWYLMmwSpp7ALCsoCEbxs+Uz3fIjhbAAcvO3uhy0yRoZldV3S4EWOTSSZg3zYqBdhbm9weLaz/AP1zUmEzrDCYnxMOUlj/AHliYEKWLGzK1wFCm6kHgmHpPWauKV1mKMslaadiryMyO8KNePcuNoMCcD/uJ4tY27ZqodA0X1l+k0s9OtW4eSVVUCFZHZyzxxnNvIkqHfjEceFwBfSahntS9PqmlqZZKiSHNkqWCF5PamIsIxGGuuKqCMR7N7zj2cug6NYQd1zQqPBcZJ6qFMmlc76yPtLdmvg1mAAHjiAOCLNOkdxzy1JUpHsiSWAtmAwki+QC5LBrN42BUAG7XNhOjT30a57WUtVJX1a0zzBkmpyjtUvtRqURpAYmchwRfgL7YWItr6/ddURFO8UQBNUI1Sab9UKTXzFgrgmIWuOL3tf1L0tYi5qHQdGsTRd41DskLrAkszRiJhuFFDwPLZlJBZgUKgBlvcHi1j4PctQJyqpFnJ9KpO/K8Y3BPkVFrcNGf02y+TccamKmkjWL8tzovrBw9+z5RK0cd91YZwmbC7VL05YMSNtLpkoOTN5CwxLaKieQdBq2Ekucf1eD7smY25psPPLPgKByfQt61mZ0tabzRrAmtq6PNrFUlZVghnlaocFY5HkYedyDioxMllAZrj9Jjn72rJVyhSCNP9GSX3Hb/VGPgAYjgsw98i3o6qbW6Fo1ne3u5HmmqIpQqNFyqBXBKZuocMSVlRgqkFTwSykXFznOqd61LUZdBGn1FFLUwMuZaPDbBVuRk+MoIcWAYEFT7IdF0azVTO1KtNSxtlJO7qJJGlYLijyN+qQufWKrucA+/GxzvRO850oVbxk+mpoJZzIzl5N0uDixPBAQm7ZZHx8bX0HR9GlPdMn+hqirMGWCQgozKQwQkWKkEG9tZeLuedZXgiQNM5XAySOynCmicizMoUksBZTYeTEMbghvtGqtFU7sSsbAsgLBXDWyHoMvv5sw92vrCdD7vmRKOLiTMRI7OXZwZWlUFmLcWwBA8mYZfpsCXYjV0XRrNdr9xy1LskiIrQhkqAMvGUOwCqSeVKLn+bOh/wAtJqz+oEyNOEjifBWaI+YU4VCwkZcl+GuSFADKVGXsOy032jXP+qd1VLwz0/2450iq2aRTKBjBhjhiwZXO6pvl44k2NwA5rutTxUtHsiN3nMcd5WewLRFgxxBLcrz/ADpx7Tn00+jWEk75qFgL4RFhT1chAzAyppQnu5OLA39XBHv8aPt/qksm8s4jDxTYAxlrENHG4/Xzez2/fG9hewRrngONGjRoK3Uq+OGJpJmCoLXJBPsgAWAJJJIFh+dV+lRU7pFLAi4rHtwsI8cY+PFQQCqeC8f9o1W7qp4niVJ4ZZkLj+yHLIQGIf7bB1t6utyCR/I89tb0cEENQJHk2mLSNi1sWAVXYHmXBhcgEEoxv6uEZ7moWlZWdQ4Jp2Z43UX+Yy7qFubjxvzce76YVfQqeTHchjbBGRMkBxVhZlF/SleCPxrF1MMslP1KmWlmZ6qeURF0xjxdEUSF24Cggtb9RxFhyNeT0icTSrMtU5RWVGQ/akhMCqAeblg4JwAyzN72JIl6LWp90mk6ZPJ9iCFnQKb/AE5WwC4oQWQArtkAEcFSPi2m7dvUxiSEwRGKMhkQouKkXsQLWB5P/udc+PTZ1ghjjjq0H0lIrKpmW0izqZbWbxO3le3sfnjUjdOqchGUrRCrzCDbPmj7+UZJkbhDGQqu1wBkCBrUo1lb0np1LGVeCBFmAiKCIEyAchAiqS9uTYA25OrPShR1FM0UKRtACYnj27AHgsrIwFm8rkEXufzpf1ynkjr6ar23ljSGSFxGMmjLmMhwo5YeBU259ce9J+9jUTRhqWnqELJMysq2JkCxYMUV1KuQCFdzdQjDE5LqR3Gsh7UpEIK00IIZmFo1/U4xY+vZXgn5Gp6LocEMRiihjSNr5IqgA3FjcD3xx/A1ga2Gs3ZmWOoeF5Q8niyybe5zEFL4SriQRjiwRSh5trV9u1u0sFK61BZo5HRpsS2KMAA5BurWcWBB4Fib8aCulZ01ovpMIzEshj2dh8NxQXK4lLZAKWt/H5GmFJ0ijnC1KQxPuYyrJgLt42VrkXvgbX92NtZWGKUVBYwT2/8AFHnvtN/bNMyBv4z4/PN9UOk0dVGkCbFSOKA8AgJtMVnDeQx8fYt5Ag8/COn0ct7H2xSK0bCnhVo1wiIjUFQb+Km3A5PA/J1Rg7Hp1qRKI4sEjVIotlbIVdnyU/ByYn18A+xrJp0qcvGZoZ5Y46tZM7SCQhkqQQyZ2LK7R/cSwIKm3idVW6bVrT07JFWGXbEkjM8rncSWMEYtJaNttL35BFwFJY6sDoEnaFExYmlgJYtkdtOcmDNfjm7AE/vzq7UdHhd45HiRni/tMVBKf+k/4/8AGucL0edZGTZrEjMtQymEi4lacvG92awUw4qHN1HmCPetD3lSTvNCLVJiMTC9MVySfJCrG5FvEEBz4i7XAB1m9IX5aCt7bpppNyWnid/HyaNSfH9PJF+Lm34vqm/RaAulMYIco4maOPaFljLANjxYDK1wPm2sZVJXieVkhqbNuh1BPkFnhayyFwCTAJVSyqFDBbk3OvXV+kO2bQwVigUdQafyfJZWkRox4t4+SkqjE2AF7Xtqjc9UWkgpsJljWBjjgVBDMxviEAJdy3NgCSedV+jwUMxDQRxlqdyBeIq0buAzcOoZWIIJ/N9VO4qeTfoatYnlSAvuoo813UChwpsWKnggc2Y2B0u7vaWoiU09NUKXZwWxKknaYIWTJW/VZVLlQpGViLXdEjVqqnt+mkl3XgiaQFSHZFLXQ3U3IvcH1+NXJKdWZWZQWQkqSBdSQQbH44JH/OuaVMVeWd0jqGzjjMl8kkUKKbcRLvty5Kr2FlYNuC9m1ru2GaKNIsKkq7SMjTBbooIIDc3QEsQim5svNvWrSWtv2nRnO9NCdxg0n218mBvc8cnLn+edWU6JAJjMIYxKfb4jL1a9/wA4i1/xxq7o1FQ0tGkYYRoqBmZ2xAF2Y3Zjb2xPJOqUfbVKsu6tPEJMssggvkf8v2b9/emejQUqfosCLikUajc3bBBbO98//Vfm/vRF0WBZmnWGMTMLNIEGR9Dk2ueAB/wNXdGgqU/SIY5JJUiRZJf7jhQC9vWR+f8AnVQ9p0hVUNNDiuWK7a2Gf67C3GVzf83Om2jQKX7SoyrKaWEhsMgY152xZPj/ABHA/A1U6z2VBPhikUdpI2k+0pzWK+KH1ZRfj8W41odGgUy9p0bY5U0JwUIl418VU5ADjgBuR+5Opv8Ap+n2Wg2I9liS0eAxJJuSV9G550w0aCjU9EgkRI5IY3SMgorICFIBAsD64JH8HVeLtKjVHRaaELIFV1Ea2YJ+kEW5A+Pxpto0FOh6PDCWMMSRlv1FVAvyT8f9zE/yTque1qSzr9PFaT+4NtbNc5G4t6LeRHyedNNGgpVnRoJo1jliR0UgqrKCAV9EX9ED51CvbFKMLU8Q2wBHaNRiAcgBYeg3kB+edM9GgWxdvQATqUDLUOXmVgCGJVVNxa1rKP5+b6ik7Qo2BVqWEglWIMa8lRZT69heB+3Gm+jQUIOiRJNJKqgNJGkbWAAxTLEWA/7j7/jVUdnUYtjSwAqAEO0njiSy244sxJH8n86c6NAv6N0swo2b7kjsXkkxC5NYD0vAAVVUfsuq8vZ9ExYtSwEsSWJiXksQxvxzdgG/kX040aBRP2jRuCHpYWBdpCDGpuzizN69kcH8/Orc3RoHEYaJCISGiBUWQj0V/wBpA9W1c0aBS/adGWdjTQkyZbh21u2RBa/HIJAJ/Opk7fpwbiCMHMS3wF81GIf1+oKbA+7aYaNAaNGjQJ+5+41o4lYqXeSRYokF+Xa/sgHFQAWJseB6JsNW+jdQE8CSq8bhhfKMkqfzYnn3xz+NRda6QZtplfbkhkEsbFchfFlIZbjJSjsOCDyDfjUXReivThVEoZPutINsDKSWTMsDl4KCXAXnhhzxygIKvv2SF2WaOFMKxKeT7jcRygGOUeHIIJuPjE88HU8/fJinAnRVgZqgJIm67EU+IJwWMn2X9X4S/o6udZ7HhqZ5ZnvlLStTED8Emz/+sAkA/AJ14qe0GtTiKZUEFPJB5RFstxFXL+4tuUDW5vc86bZm3vsu+Z/i3Ud5UqZfcLYqWuqOwNo93EMFxL7Xnje+PNtepe4l2IJlsonkiQCVZFP3CBawQkPzxewP5A51nf8A9NGLRlqkMI0EYvB5BPpjAyqxlOCm5kAA/UTfPizuft2RqWnhMyZQyQuX2TZtllYAKJfG+Iucj88fizX8coY0HWI6iNmgOVhdSyuoNxdSCyjJCP8AJbjWT6N/UwOYvqFiVZYjKTDI0hisyLjKoQFLs4AP5BHFr6dds9rmjWYLIpMlmCrGUjV7G7CPcNixN2ClRxwBqCn7LK9M+iMq5YhRKsOPKsGUlS5y5Av5c8+tTcXKvvWkivnIQQ8iWEUpOUShnFlQk2Ug3tYg8X16qO8KVOdwt45ApG7D+3uBclXEOY/MKTci3HOlKdkTZ7hqULGWeU/6c2vNEI7ACbhQBfm5P5+de+m9kyxK0f1RMUkaiVBCoJdYViLKxY4IVRCUseV4YAkabLpZhQ9500qqQzqWaJcXikUhphdAbrxf4Pr99eJe+aUKGVne7xqAkMpJ3WZUZRj5oSjWZbg48X40qp+wJVaMmqUhWpmcfTgZGmuFsd04Arjcc8i4IBtqKm/pzIjFvqlLkwsWNPcs8MjOrOd67kh2U8j0tsQuOrpedMtNjmLvWnEeUsijykvgsrBUjkZMn+2DGoK2LMAoINiQL6m/6up2laGNjJMC6hArgM6LkUDsoTLEg/q9c/B0nTsCQCX/AFK3nSaKb7HtJZJJPEGXxdTLIATcEEXXjm3R9nvHOsgmXBalp8No3s0IhCZbvwovlbk/A1IWeqfpncrlao1MYjFKAXZGLL/bDsOQPNQbG1xyOfYEFH3JUMKeSSKCOKoK4q1RaRVYXBsVCu/6QUU8ZfNtN4OkjZkilKuJWkysmF1kLcGxNyFOOV+bX40npuz5QKaOSoEkNLIrxXhtIcFZUDybmLWDckRgmw/e7f65Tb74WaTvGAqTI4DBZpPBJmG3DIUYgmMXYcAqObni4sTdpe5KeSbZWS8lmsCrC+BAcAkAMykgMoN1+QNKouyAUhEsmTRVMk4ZUxyErs7RkF2umTD5/wAF441Y6P2u0E7uJg0RkkkRNlA4MhuVaW5LoGLECwPIBJAGkEpT3lS7+xuEybhisIpSMwL4lgmIa3IF+fjVUd6RmZOV+neBpVk8w2QlSLDAre5ZwAPZPFteJ+0ZGaRhOoY1i1cf2SQpVAmDAy+YKD2CpBN/20tP9N3wjX6oXijKq304/XvrMGIMmJXJQpS3IJ5HFkbZt/a57/po6TuumlKCOQsX9Wjk48mXz8ftnNWXztypGqfV+7NmqENlCJGJZncSgBGYjxKoVLcGwJ5NlHJ1AeymaaCVpkziYNlHBtn9RLIpWTxhZbKUYP6Jvc31L1ztFqmaR94IrwpGoEd2Vo5NxHyL2YZ+1x5HFxoieTvikUDKRgSzJhszZhlUMVMeGYOJDcjkG/rU3VO7aamk25pMWCh28JCFVmxDMVUhUy4LEgD5tqhF2jIKpKlp1L7xllAhIDfZ2Qq/dJQBbm5yJJ+Bxqv1/os1TWPGCY4JaQRSvtZZAu2SI2YwfBj5FWHl+RpvnwbZ8rsne1OZVjikVjumOTJJgAQHuFYRlWkBT9Nxxz+Ly0ne1JKpZJSQAhH25QWEhITAFAZLlSBiDyCPjVJO0JQB/qEuKxqofYb/ACDDD+98ZHyv/wAaqR/0/kVYgKoBoIoEiYQemhZyGYGU5KyyMpXj4II0gMz3vThrmRRFtq18Zc8mkMYBXb4GQx95BrggalHe9JiG3TyWBBjlBXBlVs1KXiAZ1BLgDyHxpL3F27UgbqymaTGGOwgF7rULKXsJQMAAfD3YAZE8n51P+nLzq2VSMnMjyXguu45jKuiGTwKrGEBJY2LWKk31YD3p3cYMVTJOFjWnmkRiCzDFADl6vex5AHx8680/e9I7hFlOTMqi8Uq8uMkuWQBQw/STYN8E6jh7YkFNWRNMpaqaVshEQE3FCnx3Tla35Gqb9mTEkipQXanbiA8bAt//AHeyeb/H76nHK88Lx77owmZlOJKhftS3bNSyFVwyYMqkqQCDY2udQ9J73ieJ2mIjKGXLESMAkbsoYnDxJxuFNifQB0q6d/TqWJ0f6pDaSCST/TkF2hDi5beuWYOSzNkb/tYCak7BkjNQVqEIqjI06NTlkZnYlWxaawIU4H/coF7EA6ZntJ7NK3W4hDvMxWO+Pkjg5ZY44lcsi/iBa5JFr30m6h3spMSUg3JJZHjs6TKEZFyZZLRlo29cECwbL0NSR9nWoVphM145BLE9iwQpIJI1CuxJjWwXEtfEWuOLeIe0XWpSczKWE7zSjZIDFoliAX7vgBGo5ORJueBxoK/c/e0lJPImMBSOn+o85ijP5EFEGBBfx455uBxfTSDvCnZVJZkJLgq0cgKtGmbqfGwYJc2+bG19em6Cx6h9UXQrsiIRmLkWYtkHz4Nz/t0rn7JkM7SLUAIZZZlQw3IaWHbN2EguouWAAB5sSdTWl3MaXvWkkUskha2FhtS5NuKWTFSmUl1ViMQf0t+DqOn75pXlCKz87WL7UmJM18BljYE29G34+DZZF2HKpjZapQ8KU6xH6fi8KSIclMvmrJK4IBUjgg8czVfZUryGQVXmTA5LQA3kgZiCcXXwIYjAWI4s3FjrS0zyZjvCl8PuHzNh9uTj7m15eP2/u3TytyDqrT98wOwOW3HjMWMqSo32XVCVBSzLdre73sACb2Uy/wBOZGSNTVA7ZLrlT3Ak3zNmq7oCm5wJ948Arc3kqP6eO4wapGC7+3aGzKZpUlBLblmKyIv+NiOLD3qLocyd7UigFpGBLlMNmbMMqZlTHhmDh5C45Hq+nFJVLLGkkZDI6h0YfKsLg/8AsdZs9nyGcTmdN3dMj2gOJ+wYVAXeuoAYsbliSbcAaadC6TLTxxRtMHSOBIgBFjdkuM75n2uIx+LXvzbVQ10aNGoDRo0aA0aNGgNGjRoDRo0aBT3LTI0DPLJNHHEGlbZleMkKp4LIQxHs2BFzbUHRS1L0+Lf3pXCAvxJM+TG5Hy7gFrX/AAum1ZAjoVlUMh9qwuD+1vnn418oK9J4kliYNG4yVhfkH550CXvWqcdOlkieSNgqsCt1YXZeDcXXg2Po/wAaSdd6jKJqyRZJA9NLSpAgdgpWQx5ZIDi+Rd0uwNsRaxGtp1DpsU8ZjmjWRD7V1BBt+Qfeo5OiwNIsjRIXQAIxUXAF7WP7XNvxc6psuBr65l3c9RBUzxQtUO0mFZTWnnAAhv8AURGz/wBsqqgLwLzj8C3SKaiSPLbRUzYu2IAuze2NvbH5OoqyaJGVpLZXEanG5+4QLcAkAkD9uP21MzyMlB1ycrHPTAN9fMRCJ5JsURYmKMEF8Q22zELa+Y/4oQ95VERtZMBuAqzSOdxq14AdyRxZBw1iBx4jHgjdP0aA7V4kOzbZ8R9uwsMf9vHHHxpanQ+ntI0H08JdEJZDEOEmJv7FiGZTe3yD86b58GzwevTJRSyzLEk0RKkZ3W9wFJCFmUkMp27lrkC5uDqCDvBh0+WpkjAeKV4ip8QSsu2CeWwHIJ5a3PJ07HQ4Ng0+zHskWMeAxNzc3Ho88/zop+h06RvEkMaxyXMiBFxa4schaxuBY396DPVPctUkjQAU7SxxyzlrviyRlLLjkTE5z5JZgoANmysKsPelVK6mKKERvJFGubSFhvQLKGOIt43sVH6vyvs6Q9q0m2sf08WCXwXBbDL9VuPke/z86rCioZKlo9qNplYSt9r/ADQKA2WOOYV1Fr3AYfB1YCH/AK3qtvdMUGMccLyjKS7ZyPGwTiym6ZLe97gfuJP+uJ8FkWFHE6TmnRSQ6tC1sXubOWHNhjZhjzfLV3p3bNGK5yiwkxRxYxCEDau0jq6t6OTFzx8qPkHTk9t013OxF9y+54DyyILX/kgE/kgHUGMru8JjjJCUyaJVyYTBQfq44WDQMwwkAfm5LAgre1iblL3LPuzQRqm4r1MpMjysrCEwjFbm6ZGUerqgH6WvrSP2rSNe9NEbqUN41N1LZEevWfl/POqsfRKBpHgEEOaWkddq1t0EZXtY5BCDYm+Nj605Uo6Z3tPNNGRFGsDyQpyXL2ngEoP+3gnE+7jni3Nvr3dskMk+2iFKVInmDFsnEpYeBBstgt7kNkfHxtfTo9uU2eexFnmsmWC3zUWVr2/UF4B+BqSq6NBJIskkSM62CsVBIsbgX/Abkfg86uiM/wBvyyAVlTNJkUknRQXkRAsTG1wzsi8KPIKCBlfK+k6dyVVRNThMUlWoZOd1I3VqQygvGGLEAkEXseAbLcjWs6QtI2/FTolixMwEZCsWLKxJIxkuVZSRflSDoXs6iC4ilhA8TxGo5UEL6HsKSP4NtTg5Zyj/AKhSyxGYRRqkWwJ0LMWYzMFJjbgYi9xcHPkeNrmOt76qBTlkESuaeaQHFiA0VQsXrLkFWvb4I+dbF+gU5dHMMeSBVQ4DgKbqB+wPI/HxqH/pSku7fTQ3kDCQ7a+Qc3YHjkE8kfJ50FPvCSRKLJZGV1khyaO63vLGrD2SFIJ4vf8AfS7uqOeOrhnDl4M44hCks0bK7MbMQj4TqWK5Kw4VePm+lqejQSRCGSJGiW1kZQVGPrg8ca+L0OATb4hj3Ta8mIy4Fhz+ceL/AI40GU7QrpDJREyySfVULTzh5GYCQGEgqDxGLyuuK2FgOPHXzqHfc0FS0MiJ4yOhxVycWjDU7ctbzkJi/wDUpA/I11F0eGFmaKJEZ/1FVAJ5J5t+5J/knUslDGzFmRSxxuSov4Elef2JJH4J0kZeTuuoV2ukRWKohpZhdwxeYRfcUngIHmUBSCWAJyHAKOt7xq56SYWihY0ctSrI81wsfhYEYEPmCcgbAAXBvrezdDgeXdaGMyceZUX4BA5+bAkD8XOq0naFG0aRtSwmOPLBTGtly/VYW4B+R86LCj0fuN3rGp5AFAjyiuGvIAI7sr3KNYswZOGWynkNwo6j39NG1QEjjcRxzPGfMKdiWOMgt/mSHucVAVgVu1iRr6XokEbmSOKNHIsWVQDayj4/ZVH/AMI/Gqk3Z9E7MzUsDFyxYmNbkvYtfjm5AJ/OrukM7Xd0VLCWlIiSYCp+4GlxxiSJhjYqwkO+vIbjAt+Bq7N3BLB0ulmVTIzRRbjENIQDFkXKqQ8nIF7cgMWscSC3n7To3BD00LBnLteNTdiMSx49leCfkcasTdEgeJImhjMaWwTEWWwIFh8eJI4+CRqbfRyxlL3ZNDJNLxNTNUsB5yMwH0izDby4Ed1Nl/778WsbM3etRGt3SEjZhqmZMyFgkfGQEFrlkXzz4DAHxW2tMnbVKGDCniDB9wEIvD2xy9fqx4v+ONe6ToFPErJHDGquMXUILFefEj/byePXJ/OqEvafdElW7KwQbeYlsrDkv9kjJvTQ/c5Hp1tpLUdarHrRg8fjUVUSKdxUxjiUjcCv9w3ItwLXPPxrfRUyqSVVVLWLWAF7AAXt78QB/AGqEva9K0planiMjEkuUW5JXE82+V4P5GoR3Zzp3fFRUYvFDGECxCQPIAQ0sKSKQb3IydUxwJbkg8Y6i6d3rVyYHZg/tQVDgSEWimv/AJSFcWXFjezBuF8fetOvatICGFNCCqbakRrwliMRxwLEj+CRr0O2aW8R+nivCLQ/bXwF72XjgXANvyNNxkG7vqYkbbjjIRauZ9ySZidipKMoJ55U8X4X1awA01766pNHhHE4RZIalnNmy+3FcYMrqUNz7/YabHtCjsR9NDZgyn7a8hjkwPHILC5/J51Zr+hwTqqzQxyKn6Q6g24txf14m2ptSxOtshR93VKRiJ1jMmNMUYbjlhLHIbYkgySAwtc5ILMWNgpuz7R7kmq5HZ8Fj+np5FQKcg00Zc3bLkDkWt+PXN2Z7So/X00P+H/lr/5YIT4/xBIH4BOp6Ht+ngYNDBHGwTbBRFFluTjwP03JNv31qZu0jSGYPfMyrKGjj3IH2pl8wFeSZEgN+fBkfdPF7C3zfX2TvKoSZ4HWHOPeBcZ2YxwxTIwUtdQVksykm1rhjfWgou31CSrORUNOfulo1AYWChcRxiFHzfkk/PHqXtalaMRtTxMgYsFZFIyYWJ5HsrwfyONTZd1GXuN9mhkCp/qnjVwb+O5Ez3HPNiLc+xpCO/qpkR1ihsIN6S5k5xnMTKtuB4jIEk88WOtpP0aB4lheKNolxxQqMVx/TYfFvi3rVM9n0RXH6WDHDC20tsA2WNrfpy8rfnnWri2dmR6p3jIs0dVcbKCuURB3UsYDgDJc4cspb9F0B9nnTN+5a0SRw7VPm8jrk0jAYKgcMUQuUJXMWLfAPo2D/wD6WpNxpfpodxssm21uchZr8c3HB/Pzopu1qSPb26eJdokx2jUYlhZiOOCQAP4FtYVkoe+6hzHfaiIMpqI5EkUoI4VkCli1gpJNpRkpUKwHtdT03edVJiiRxCRpzDk6yoLfTCcNhcsPxYkEi3CkkDS/9KUmAT6aHFTkF21sDjj+P9nj/HGvEPaFGhBWlhUj0RGo9KV/H+0lf4NtWd6GVqO7JqpYWS0KpPQ7oDSZMZ9tiAQVG3i4WzBg3l6sNdCGlB7Ro7ofpYbxhRH9tfEKSVA44sSbfi/Gm+qM33rQlxSsI3kWKqSRwgJOOMgvYEEgMV/+vxrEdP6ZVwwRLHDVj/TRfUp5XJSdclQO2Oe1n4gi68fjXW9GoMT1KJoujSDKpGJBQu9psd1SB4EFeDiqk3tYHngLIukytUIAlaKZp5nRTLMuKbUZXM55IDUK5UN6B9AG2uhVtDHMhSVFkQ2urAEG3IuDweedTKthb8aDlXS4qxcd6CraAmFpoxllzFKre5MpCJtsuRiWxyC292m6XPFOzJDVBmlomV8mc7aYCQSMjWYjElhyD8XuDrpmjRbc1ip6j6ZL09YJiYkqizllZ1zykVFe8qE8kqyggx/7WAadjRz7qmojmVhQwRO0qnmSN5shlc3Pkpvfm/zrbaNW0czjpKqxjKVaFYKiNpACwJNSjRYjP7g2svXOJIvfge+nUlW08W/HUpjgYDCxwGMkm4HMpLRo6lWKuGOGKjlQNdJ0ahLE930VQ802CzkmnT6JomYBJwz5Z4my3vF5MMSqsPyDb7W6Zj9eDE6GSocjIOM1KKAVJPrLL1/9tavRqUtuS9L6PNHGjLT1UckUNCq2Eg845X37gNZxizXvcEMbe9afsulnWZ2nFSJMWWbcK7TMHJVk9lyV9EWAUAEXtrZ6NatHNo+nzIwnMdY96iqjdS8rExMJdmyM9sbsvkBccXtbiu1LV/aLRVJH01GlTZSXbAVG4PfmQ8kbMAbkXtexGuo6NTgYPpFHUpWU5xqHjCKjb5OSALLZ80ODE3VXjYE3KEElTr31GiqDVyHGfP6qFoXVm2/psU3UNjiP0zXUi5ZkIvxbc6NBhOnRNTdCnsJKeQJORkCHDFnwIyPJN0tzyT+dLqKiaVooyKsBqomaJWqkEUTQMALlgcDMMri3LH4B10eppkkQpIqujCzKwBBH4IPBGo+n9NigTCGNIkvfGNFUX/NlA5/fRZcypaasOStFWIrtTEgGW4xqH3snV7s20wJYBQwHA8Rr7WdOqEikESV2TJWRr5Tmw3FNOBdvEYA4n9zf2ddV0aqb25tU0M0ckjQx1rY1LCIZzf2npSDYuSADUm+RBINj6Gq/S+nVDvHFNHWLE1QC2JnjURNS4kErIWFpwL3N7ktYAnXUdGgr0VTmpODpZ2WzgAnEkZCxN1Nrg/II4GrGjRqA0aNGgNGjRoDRo0aA0aNGgNGjRoDRo0aA0aNGgNGjRoDRo0aA0aNGgNGjRoDRo0aA0aNGg//Z"/>
          <p:cNvSpPr>
            <a:spLocks noChangeAspect="1" noChangeArrowheads="1"/>
          </p:cNvSpPr>
          <p:nvPr/>
        </p:nvSpPr>
        <p:spPr bwMode="auto">
          <a:xfrm>
            <a:off x="63500" y="-566738"/>
            <a:ext cx="3905250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652" name="AutoShape 4" descr="data:image/jpeg;base64,/9j/4AAQSkZJRgABAQAAAQABAAD/2wCEAAkGBhQSEBUUEhQWFRUWFhwXFRgXFRccIBwcHB0aIh8eHx4YGyYgGBkvGhobIC8hJScqLC0tGCAxODAqNSYrLSkBCQoKDgwOGg8PGiwkHyQ0KiwsLCwsLCwsLCw1LDEsLCwsLCwsLCwsLCwsLywsLCwsLCwsLCwsLC8sLCwsLSwsNP/AABEIAHsBmgMBIgACEQEDEQH/xAAbAAACAwEBAQAAAAAAAAAAAAAABQMEBgcCAf/EAD0QAAIBAwMEAQMDAwMCBAUFAAECAwQREgATIQUGIjFBFCNRMmFxBzNCJFKBFmIVQ3KRgqGx0fAXNERTc//EABYBAQEBAAAAAAAAAAAAAAAAAAABAv/EACYRAQACAQMEAgIDAQAAAAAAAAABEfAhQeExYYGhUZFxwbHR8SL/2gAMAwEAAhEDEQA/AOtdw9dNOIlRNyaeURQqWxGRBYljYkIFUk2BPwBzqmndJhaUVrU6LGIzlFIXN3JFmjxzSxw5IIOfvV3uHoIqVjIcxyQyCWGQAHFwCOVPDKVYgrxcH2DzpRXdlyzCdnqIxLOsKFlpyFVYXZx4mYksSxBOdrW40F+PvikIJ3GAVWYlopVtgodh5IPMIwYp+q3xog75pHYKsjXLKovDMOXF0uSgADD9JPDehc6U9V7Akmnkm+pW7iRRlBkVSWLbKBt0HAHyVRYXZr5E3Fg9mzZEioT9VMw/07f/AMcf/wC/OR/9v3045Vaj/qDRNYiVrEKwOzNbFmxD3wthl4lvQPsjU0nelIueUtghsxKSW/ubZxONnAk8SVuAbX96TJ2DKIRGKlOKZae/05/xkzy/v/8AFv8Am/xqCf8ApvKzSP8AVrnICHY012I3llW53gSRjgPgKAAFsb3dGkrO4RtwmBc3qDaFXDR+lLFmDLkoCqTa172HzcLKPuGsaqeF4YBtJDJLjK5IWUuDjeOzMojJ/f40061092enmjGTQSFit7ZK6MjWvwGAbIXP+Nvm+vNL0SRK2oqd1SJo44wm0brt5lSW3PLmRrjEfHqxvDZSp+/qURoZpVDNGsjYJMyBXYqrZGMYqWFrsBz/ADqw/fFGFDNLiMipyjkBTFghLgreJQ5AyYAcjnSeH+n8qxFPqU/tRRA/Tt/5UzSg23/ZLEf/AD1KOxZBUPMKlAZGfMfTK3gzBhjnIcZAcrPYjy5U21Rq6urSKNpJGCoilmY+gB7OlEnetKo5dw2e3gYZs8ypcLt4ZglASOOfi+ir6JJUQ1UFQ/25WIhKgBkTFbX+GIkBPPse9U27QkM61DToZRKkjWgIUiOKRFAXduv912JJPwOLcwME7xpC0QEwO8EMZxe33ASgJxsjMAbK1ibHjUFZ3ekNY0E/iu3CyOFkbmV3Sz4qRGMlAyJt5j1qh0bsV6d0IqFIwjEo+nW7GLgFGLnauuIYWb1cFSeLPXe05KiSZ1nVBLHDHYwlrbMjSXvui9yxHoW4/wCbpZstzd50iF8pCMA5J25LERm0mDY2kxP6sSbWN/Wvtb3hSxZB5CCrmMrtSk5hM7AKhLeByFr3HrSmf+n2cZiaf7SioEIEYDJ9QGByYsQ4XNrDFb8XJtzLT9nzCZZXqVZhUrUOBT43tBs4j7viMbm5vzb/AJgddG6rvCQMuMkT7ci3uL2VgQflSjKw+fKx5B0x0p6D090M8sgCvUS7hQG+ICIii44LYxgm3F2IFwLltoDRo0aA0aNGgNGjRoDRo0aA0aNGgNGjRoDRo0aA0aNGgNGjRoDRo0aA0aNGgNGjRoDRo0aA0aNGgNGjRoDRo0aA0aNGgSd6yMvTqpo3dHWF2VkNiCqk8H49fz/Gm8bcC55tqh3DU0yQN9XiYm8SrqWDfNsQCW4BNgDwCfQOpOnJTyLFPCI2G3jFIoB+21jZT8KcV4/7R+NBhmqzLQ1tXNLU7kU06FIKhotlYnIAVQwQtgA5LglsvfqzOt7mkgmqJGUCKOWn3yzyNjFItiyi+KYtbLEWIu3JGr1W/TZd6okSJzA2M7NESylbfrXHIgDm5Frc+tOIuk07bjiFPvqN0mMAuLcBwRc8cWPrSMzuvOeGcpe7alpVTajsm0ajJsCFnyKkZv4lVxuCDkxYArbmbuTueogqCkaRGNIo5nLF8iGlwZRbgG3IJv8Ai34fz9FgeZZnhjaVBZJCgLKPfBIuOedeK3t6mmYtLBFIzKFYuiklVOQBuOQG5A/OkdUZCo7qqY2lSFIyRJVsTLJMw+wI2AH+0MHtYWC/APy16X3XNPUeMcYgEhhYlwHV9tXBF28rliuGINgGub2Ftei9Pad4tiAy4M7jaHKykqxJtY5FSDzzjzq/T9v00colSCJZAoQOEUNiBYC4F7BRb+ONUln+o91VKVToqQ7MU9PExLSF2E5jAIsAoIyb8+hpZX93SI8dQ3OArImRXZY2Mc8UaMwLFV5a9/YBPOnbVfTZJpoWWLclkEc2cJAeRQCqMzoFd7WKi97WI0zHatIAB9NDYB1A2ltaT9Ytb03z+dSAhm7vqIXiWojjQbpjlkF2UAtGIyyo7GnLK5sXLKGVQTZgRH3v1OSKpVyx2YaWapMaNIhd4nhABdHAx8rcqwsXuGuLaOHtmkUIFp4QIycAEXxJIJtxx5Kp/lR+NWJ+kQvIJHiRpApQMygnFva3P+J+R86EMtW91VccppglO8ucSq95FS0yTFSVGTAhoSD5cgg8XsI+/urVKB443VF+ikmYrmGzR4wMXVwVF2/BuLgg34c0/T6DeECQxbkREoAi4VlCWIbHEOEZOL3AZeLHXkz9P6hIEZYqhlViucRIKEhWKM62dLgAlSR60z0FU3d9UJXplihaoEkgU3YIypFDIB5MCGO8FJvxiWxP6dOq7rrqaTEIPqcgbnMKRC8gIZWAcXS37g3BGrE/atI4IemhYMwc3jU3YDEMePePF/xxq1XdJhmRUmiSRVIZVZQQCOAQD6NiR/zpPQYqb+pEkcUc0sSqj0qzD9VnkMbuYxJcrGwIU4uOVLMD42L2PuKaKlqpaiNC1OrSARsPNAmSkrk5jJsRyTe1/mwsf+F0Mc0cWzCsjRsI12hyiDEgeNrBZLW/Dn86v0HR4YI9uGJI4z7VFABvxyAOeOP4GkkMb1vrtUwNMWiVmekbci3bGKolKFeHDKQUIyDeSnjA+r/Ug31tHRGWVIDBI5IlcPK8e2ApkDbnCsXNmu3ySAdOl7VpAmAposAysF21sGX9J9cWHr8fGvvUI6aok+mmVJHCiYI6XsL4hgSLA344N+dM9foZzrvWW6YjCJ2qP7s5WV3ldVQRXjBLXRPInNySpZRi5bXufuip3Cpjh2mqJqVcXkD3SJ3V7gcCyEEAXFwQfjTar6NQZRU8kEJLCTaRogRaw3LHG3rG9zzYfjVFeg0lFvS1Ajbed7HYuwVl5jAQMzKI0JJt+lTfgcJUl6Z3lU7fG3bGmSJCsjveSmEzcmQGZvjyK2F3LcEFz2n1RqioklOSrLRUc2GblUaQT5Y3Nl9KDYC+IPvV+k7doJo0kSmgZLLgTCBwlwtgygi1yB+x/Gr3T+36eAkwwRxkqEOCBfEel4HoXPH76s7oQ9sdREHT5ZpXkbCap/uSu5ISaRVUGVif0qqgD5/cnVNe6a1zTi1PHvyoVb9d43hlk/SstxZo8c7gNe4C2I06h6J0+KojRIIUmOUkdohfxsGYECwYZi/z5fvq3D2tSImCU0KrmJMRGoGY9Na3sXNv5OsxGn0cst0DvOrmWHwhciOB6gk7fFQCQVyc2xGPwcySBjbn1Sd71VqeSeOGOGZgC67rhPNExc8beRL4uQVuFU2vfWmj7To1ZGWmhDJcIREoK3JJtxxySf8AnXmXoVHDGrGCFEhDMlox4C+ZxAH5XKw+Vv8AGr+T8G6tf1r7qr01YtsNAFCSXlGIsG3PIt/JJuT++rOWg+6NVun9QjnjEkTZISQDYjlSQeCAeGBH/GrOgNGjRoDRo0aA0aNUJetwrI0ZfzQxhhi3G6SE9DkEgi44Fje2gv6NLYu4oGn2FcmS5FsHtdb5WbHE2KkHnggj3xploDRqCatRWRWPLtiosTyFLW4HHiCeban0Bo0aNAaNGjQGjRo0Bo0aNAaNGjQKO5uoPDDlFC8shYKmCZ4X9uRcEqBzYG54HzcQ9sMI4IYUgnjQRtYyqoIxYDzs3i7Fi4AFrX9etXOu17wwl0EfjyzSuVRVAJLEgEn1awHz+2vvQOqfU0sM+IXdjV8QwYDIA2uPf/560jcYrrPQJpPqaqkjdJy0kMsbriKiFgBfn268sjfyp9jXnr8VX9bM0cVSEvKl0yN1alshVg4xXeAsoW6sCxYZAabv3fUolVMYImhpJXSQJK2ZRFVmdQyBSQrXxuL2Nj60zk70pQcdwlihYAI5vZBIVFlsZNshsB5WN7akz/z2ai4ljYelzp5IlZmv0bIWaZhuHioJBYhhhYNcfm2n/YdHKqsZlqVZo0WYTlcd1bh2SxJYt7LggHxsL3t86T36Cm5VbcSGKOVQonLgSsFXIGID9RxupN/fo6aP3vRqiu0uKsWHlHICuL4MXBW8SiQhSXAAJGtT1lns51TdAnjiONPVJLFSKqFMxedah2uCHs/BBueCC3761/bFLP8AWSPMtSHymDliohdGkLRMvJLEJioAAKgMG+MnHXuuPTS0wwQwzSiF5CxBRmBw4CkEMwxuSLFhqJO61RZJKjFIxM8cJQO7SCO+bYKuXBV72BFkLXsdS/2TrmfBRQdvGeqrGm+oWMViTxxlVRJSkcQVsimbWkjvbIDxU2sec5Q0VW2CSRVqo8lKzgGVbC0qz5OsmTGxTJvHIjIKONbs99UeWImyJxthHKwOYUoAVQglg64i/N+PRtYi7qpmlSISeclgoKuOSgcKSVssmBDYEhrfGkRXpb6sPS9GngdFhgm+3VzMysZMJFaoQo4kElw4isQzAqRuKeSdOu8aKd5pcFna9LajaJmAjqQz8tiwxvePybxxVh+QXfd3XzR0xmCZWdFYnLFFZgDI+IJwUcmw1Tg71RVj+osNxZZBJDlJFtRWJkzUcLiy+xwbj8Eo6J08vPaVAY5K5jE6s9RkCwYBxtxi63/x3Ff/AOXxbWT+ilhp6nZWphpvo3k25bq1PMSpwgkuGKEZXAJUFRzzbW2qO+KRAC8jAkuuOzNleNQzAoEyBCMG5Hog6+dQ7komtDMwZJFJs8TlGVUEhORXAqIyGPNtBkKrplQXYqlYKKSRrIpYyq5iT7gWRs1TcD254azWsb69TdPryZyoq/qQsm225GI2jaNcVLiwMgIsAALSEtfG51uum9ZgkiZo2skXD5I6FLKG5DgEDBla9vR1TPe9JiG3G5fALszZFim4AEwyN4/Icc/GhDJdQ6SZXjZKatSLbqjiWfJWaOIKBi90BdDZSeWu3oglv1pKh+n0amOVpGwE9r3U7L3LoGXMblv8gA2LE2Wxv9S72iVYTARKZXg9LJYJO4VWLBCEJBuA1r20dz9zvSzxRr9OFkjkfOeYxgGPDxviRyH9/FjxpPTXKWGT6dS1ZeKWRKzdU0I8jJYEIVqCVyxK/wC7jm99MuyaKYVaPLBOjijEdRJLchpxJdipLEMDywK8WKji1g86X31TyxRu+UTPGHKMjnEmMyYFguOe2C+N7lebc6lpO96SQqEkJyKAHalA+4bRksUACs3irE2YggE2OtXrn4Z6xn5Yuv6fWNKSkM/1S/WgzXshD/2MGZsR4YqvF1INwPZuU3SSZaRzDVmMVLyWlBvEGgYEBUJKJulbXJN8iPHk6eTvqjXO81gilmJjktiGwLA42dc/G6ki+vUfe1Ib/cYWDEloZlsVTNl8kFn2/PH9WPNray0w0VDVFVZ460vHFEU8pf7gqnJJBazNskXve68a0faVJOKmRplqRJ9xZS5XZf7hMbJ7LnCwFgMVFj8XsVf9QIAYtk5hpo45LpKrBZUdkdVKXkDYWFhY883FtaHpvUo6iJZYmyRxdTYj/wBwQCDcEEEXBGryjmdR26+9Ipp6kWPUGyjzGRlZGhIZX58V4HoEC/I0ypaWsZ0Z1qBUb1O6vdgmxtR7qNziDkJbqRcsVI+COiaNTg5cqg6dWbaJLHVmHyGcVxKztHFhIySOcHBV1LKcMzlYAkjRd4dNkdaNzFJKYxIHC+RDNAwUnGwb7lgTa38DWz0aTqsTU25dS9OqI4ljSGqwMVFmGMhAdRKJTiXu4H2gUDKDYG9lOm3YdDMk+dRDMJGo4EMkn+6MyK4JyPlfAj8jnnk63ejVtHLIenVEUZMcFVk8VWJFDOoJNSrRW5sp2zIRiASCRwTq3TdHrGhQqJQ4qJoGD5IPp5ycZFXM/ourAXJAyW410jRqQWxPRenzL1Bs1qRg7hWyGy0BUbYJJJYiwGNgwbI3sTerX0FR9dJJEtRl9UoiYtIYwjUxVjiWx2961+PYB10DRoMb2bSTLKpZZkT6VBUCZmOVSG8mGRORsGuy8G6+/hBN0aZsiUrSWFdf7k/++9N/nxxcr+/vnXUdGrMkOaikrnGUazrVmRisjlhHsNCcVa5xBD4grbIOC3o31FSUkwLvHT1cZb6DItnkzRysZ7+ZLDBjf/Fufeun6NBy/wD8MqUgVaSKojlM1cf/ADFXzE+yzZHH28difR/g69ddpZ3p/wDS01ZHmJWUO5JSTaULZBJ4eQNnLWDZmxyUnp2jUW3MXoakSSGCKojllqnlDkMFxkpGEZfyI4nIuCPEj4tr23TZzhtx1aRM1HuoXlDbgkbfb9V8dq2TA4sbWueddL0avHpJ1c56bSVSyUpCVBVHZCku5xH9RLi4kD8MsWF1cEMuI4I1v6GqMiBijx3JGLgBhYkcgEixtcc+iNT6NQGjRo0Bo0aNAaNGjQGjRo0FTqUMrKuzIkbBrnOIyArY8WDoQb2N7/H76q9H6IaZY445PtIjhlKC7OzBsri2IuX8QLeQ9W1B3b1hoIQEEgaQldxIZJNsWJLkIrc2FlBFixF+L6Oya/e6dSOzMzNTx5F8gzMFXInMAt5c5eje/N9IC1uzJmWpieqUQVUrySrHAVfFwqlA7SsACq2JwvybEcWlTsxkkmMUyrFJdghgVmVigSwfIHa4BwFjfjIC4OU7hrZqWpmiR6mQwyr1Bb1E1jS2tNGfOzBWUhVP+4fg3vzVVSssE8DsTUJVziOaWcxhAIzEMMvE4WNhaxka3oLqVFeMzsu+Z/pk/YcpWNfqU+3BBD/+3bkQSrID/f4JxAI17HYsglMoqFDM0ud6ZWGEkmYCh3OMiksA/IN+VNtUKr+oUvBjjQK8RZbhjg/0hqBm1wCeMcAPRDFhcLpzU9dmjoqZyY2mmwBsjclkZzjGHuzWX0XUAXYkBba1Nx1y0r3+jXr3REqqWSnckB1sGHtWHKuP+4MAw/caW9S7RyjphDII3puFLxCVWUriwZSy3J4NwwNx86Rjv+pYI4ihVGjpGN3e96u4X4C2VwTywyFhcE3DTqXX6lOmySlYo6iNghF81BMireytdSVYNiSSCbXPsyruB5l7HZ1qEeZJEnMN1enBFogAQcZF5NrgrhiQLetfeidkvTSBvqTIhwd84lMhdUCkiUsSEbFSVsTx+rk6SQd2VFGJ2lCzRCoq1F3kzBijaQWLlgkfgy484gg3+NavpNdNNHMlQqqw/SYpLFkZbhrK7NGb5AHLnG4t6CdNfJWteHyGhq2pog86LUK2UjCLJHHkMWQOv+JW9m9rwdJo/wCnBjjCw1O0/wDqbskVgv1OJO0of7QUouPkeL/JuEnRK+tgo4awB2j+lj3FqKp5N2R2jAkW5dorKWJFxfIDEWvpuvXqxJ2ixh3nqI4WYvO0Yyp2fJVPKjw5UWve97m4p3e6T+nkkbXWojAzlkCrTWAaWFYj6m9DHLm5Nzckm+pafsedWv8AWC/06UyMKezRoq+WBMxClnAZiVJ8QARYEeukd3TVOBVYUxWAzq7sLmcf4N8AG1rg5m48bXKul7xqY6YOscRSKBJpBJLM7sDLKjKrNzlZLqzXvwLc8Owfdv8AaL0sdQgmH37ENHFgUfbCFhd2yJxVrnnLIktfih0zsCSB1YVEfjKsxH05GTrC0RJO9ckhsiTclr3Jvwu633dLLHVRjxCxtJFJE0i/26gR2yDXkuLXICrcMvmOdN+9A5qqJU32DtMGSGokhyAjJFysijgi/OpM6X8rWyvT/wBPJUVVWqFv9OZb098mpiCpX7v27qqhgcvVxa+n3UegtLWQT5pjCkilGiyLbmNyGzAUjBbeJ+fzxnKLuOrpnp6acxzSXjjlYFiQ0glK5OLAEBVHCktZm8eLw0veVe+Em3AVekaoSJA7MxyjUDJmUZZMSAB5evZBF5Q16t2VJLV/UrUKCGyjDwF8AYmjZA26tkORewA8veVhatP/AE/kZaYGpU/TR06plBcZQOGzUGXwLABWtzYcMBcFge6z9DHMuLvJMsAuroqu8u35q3mhU/qQm+Qxv86UT9SqKqphpncRhJ5opjE0q5mOON1ZWSQMl1kHiS1mHOQGpHXTMtcz6L+kdp1UsU0LoKfdR1Z3hBMeUhkwjwqirpkzekQej8Y6b9e7LleWSq3txgHZI9m7WanaIxK5k8ELEuAABkxyy4IvdS7qeOvjgVUaNnjjcjIlTIsjAlrhVPgLLZiRckrxf31ruGaGrWBVT76D6ckMbuHUSK1m9CNtwWtwG/28qvTwtzE35LundoTuKeeWYLMmwSpp7ALCsoCEbxs+Uz3fIjhbAAcvO3uhy0yRoZldV3S4EWOTSSZg3zYqBdhbm9weLaz/AP1zUmEzrDCYnxMOUlj/AHliYEKWLGzK1wFCm6kHgmHpPWauKV1mKMslaadiryMyO8KNePcuNoMCcD/uJ4tY27ZqodA0X1l+k0s9OtW4eSVVUCFZHZyzxxnNvIkqHfjEceFwBfSahntS9PqmlqZZKiSHNkqWCF5PamIsIxGGuuKqCMR7N7zj2cug6NYQd1zQqPBcZJ6qFMmlc76yPtLdmvg1mAAHjiAOCLNOkdxzy1JUpHsiSWAtmAwki+QC5LBrN42BUAG7XNhOjT30a57WUtVJX1a0zzBkmpyjtUvtRqURpAYmchwRfgL7YWItr6/ddURFO8UQBNUI1Sab9UKTXzFgrgmIWuOL3tf1L0tYi5qHQdGsTRd41DskLrAkszRiJhuFFDwPLZlJBZgUKgBlvcHi1j4PctQJyqpFnJ9KpO/K8Y3BPkVFrcNGf02y+TccamKmkjWL8tzovrBw9+z5RK0cd91YZwmbC7VL05YMSNtLpkoOTN5CwxLaKieQdBq2Ekucf1eD7smY25psPPLPgKByfQt61mZ0tabzRrAmtq6PNrFUlZVghnlaocFY5HkYedyDioxMllAZrj9Jjn72rJVyhSCNP9GSX3Hb/VGPgAYjgsw98i3o6qbW6Fo1ne3u5HmmqIpQqNFyqBXBKZuocMSVlRgqkFTwSykXFznOqd61LUZdBGn1FFLUwMuZaPDbBVuRk+MoIcWAYEFT7IdF0azVTO1KtNSxtlJO7qJJGlYLijyN+qQufWKrucA+/GxzvRO850oVbxk+mpoJZzIzl5N0uDixPBAQm7ZZHx8bX0HR9GlPdMn+hqirMGWCQgozKQwQkWKkEG9tZeLuedZXgiQNM5XAySOynCmicizMoUksBZTYeTEMbghvtGqtFU7sSsbAsgLBXDWyHoMvv5sw92vrCdD7vmRKOLiTMRI7OXZwZWlUFmLcWwBA8mYZfpsCXYjV0XRrNdr9xy1LskiIrQhkqAMvGUOwCqSeVKLn+bOh/wAtJqz+oEyNOEjifBWaI+YU4VCwkZcl+GuSFADKVGXsOy032jXP+qd1VLwz0/2450iq2aRTKBjBhjhiwZXO6pvl44k2NwA5rutTxUtHsiN3nMcd5WewLRFgxxBLcrz/ADpx7Tn00+jWEk75qFgL4RFhT1chAzAyppQnu5OLA39XBHv8aPt/qksm8s4jDxTYAxlrENHG4/Xzez2/fG9hewRrngONGjRoK3Uq+OGJpJmCoLXJBPsgAWAJJJIFh+dV+lRU7pFLAi4rHtwsI8cY+PFQQCqeC8f9o1W7qp4niVJ4ZZkLj+yHLIQGIf7bB1t6utyCR/I89tb0cEENQJHk2mLSNi1sWAVXYHmXBhcgEEoxv6uEZ7moWlZWdQ4Jp2Z43UX+Yy7qFubjxvzce76YVfQqeTHchjbBGRMkBxVhZlF/SleCPxrF1MMslP1KmWlmZ6qeURF0xjxdEUSF24Cggtb9RxFhyNeT0icTSrMtU5RWVGQ/akhMCqAeblg4JwAyzN72JIl6LWp90mk6ZPJ9iCFnQKb/AE5WwC4oQWQArtkAEcFSPi2m7dvUxiSEwRGKMhkQouKkXsQLWB5P/udc+PTZ1ghjjjq0H0lIrKpmW0izqZbWbxO3le3sfnjUjdOqchGUrRCrzCDbPmj7+UZJkbhDGQqu1wBkCBrUo1lb0np1LGVeCBFmAiKCIEyAchAiqS9uTYA25OrPShR1FM0UKRtACYnj27AHgsrIwFm8rkEXufzpf1ynkjr6ar23ljSGSFxGMmjLmMhwo5YeBU259ce9J+9jUTRhqWnqELJMysq2JkCxYMUV1KuQCFdzdQjDE5LqR3Gsh7UpEIK00IIZmFo1/U4xY+vZXgn5Gp6LocEMRiihjSNr5IqgA3FjcD3xx/A1ga2Gs3ZmWOoeF5Q8niyybe5zEFL4SriQRjiwRSh5trV9u1u0sFK61BZo5HRpsS2KMAA5BurWcWBB4Fib8aCulZ01ovpMIzEshj2dh8NxQXK4lLZAKWt/H5GmFJ0ijnC1KQxPuYyrJgLt42VrkXvgbX92NtZWGKUVBYwT2/8AFHnvtN/bNMyBv4z4/PN9UOk0dVGkCbFSOKA8AgJtMVnDeQx8fYt5Ag8/COn0ct7H2xSK0bCnhVo1wiIjUFQb+Km3A5PA/J1Rg7Hp1qRKI4sEjVIotlbIVdnyU/ByYn18A+xrJp0qcvGZoZ5Y46tZM7SCQhkqQQyZ2LK7R/cSwIKm3idVW6bVrT07JFWGXbEkjM8rncSWMEYtJaNttL35BFwFJY6sDoEnaFExYmlgJYtkdtOcmDNfjm7AE/vzq7UdHhd45HiRni/tMVBKf+k/4/8AGucL0edZGTZrEjMtQymEi4lacvG92awUw4qHN1HmCPetD3lSTvNCLVJiMTC9MVySfJCrG5FvEEBz4i7XAB1m9IX5aCt7bpppNyWnid/HyaNSfH9PJF+Lm34vqm/RaAulMYIco4maOPaFljLANjxYDK1wPm2sZVJXieVkhqbNuh1BPkFnhayyFwCTAJVSyqFDBbk3OvXV+kO2bQwVigUdQafyfJZWkRox4t4+SkqjE2AF7Xtqjc9UWkgpsJljWBjjgVBDMxviEAJdy3NgCSedV+jwUMxDQRxlqdyBeIq0buAzcOoZWIIJ/N9VO4qeTfoatYnlSAvuoo813UChwpsWKnggc2Y2B0u7vaWoiU09NUKXZwWxKknaYIWTJW/VZVLlQpGViLXdEjVqqnt+mkl3XgiaQFSHZFLXQ3U3IvcH1+NXJKdWZWZQWQkqSBdSQQbH44JH/OuaVMVeWd0jqGzjjMl8kkUKKbcRLvty5Kr2FlYNuC9m1ru2GaKNIsKkq7SMjTBbooIIDc3QEsQim5svNvWrSWtv2nRnO9NCdxg0n218mBvc8cnLn+edWU6JAJjMIYxKfb4jL1a9/wA4i1/xxq7o1FQ0tGkYYRoqBmZ2xAF2Y3Zjb2xPJOqUfbVKsu6tPEJMssggvkf8v2b9/emejQUqfosCLikUajc3bBBbO98//Vfm/vRF0WBZmnWGMTMLNIEGR9Dk2ueAB/wNXdGgqU/SIY5JJUiRZJf7jhQC9vWR+f8AnVQ9p0hVUNNDiuWK7a2Gf67C3GVzf83Om2jQKX7SoyrKaWEhsMgY152xZPj/ABHA/A1U6z2VBPhikUdpI2k+0pzWK+KH1ZRfj8W41odGgUy9p0bY5U0JwUIl418VU5ADjgBuR+5Opv8Ap+n2Wg2I9liS0eAxJJuSV9G550w0aCjU9EgkRI5IY3SMgorICFIBAsD64JH8HVeLtKjVHRaaELIFV1Ea2YJ+kEW5A+Pxpto0FOh6PDCWMMSRlv1FVAvyT8f9zE/yTque1qSzr9PFaT+4NtbNc5G4t6LeRHyedNNGgpVnRoJo1jliR0UgqrKCAV9EX9ED51CvbFKMLU8Q2wBHaNRiAcgBYeg3kB+edM9GgWxdvQATqUDLUOXmVgCGJVVNxa1rKP5+b6ik7Qo2BVqWEglWIMa8lRZT69heB+3Gm+jQUIOiRJNJKqgNJGkbWAAxTLEWA/7j7/jVUdnUYtjSwAqAEO0njiSy244sxJH8n86c6NAv6N0swo2b7kjsXkkxC5NYD0vAAVVUfsuq8vZ9ExYtSwEsSWJiXksQxvxzdgG/kX040aBRP2jRuCHpYWBdpCDGpuzizN69kcH8/Orc3RoHEYaJCISGiBUWQj0V/wBpA9W1c0aBS/adGWdjTQkyZbh21u2RBa/HIJAJ/Opk7fpwbiCMHMS3wF81GIf1+oKbA+7aYaNAaNGjQJ+5+41o4lYqXeSRYokF+Xa/sgHFQAWJseB6JsNW+jdQE8CSq8bhhfKMkqfzYnn3xz+NRda6QZtplfbkhkEsbFchfFlIZbjJSjsOCDyDfjUXReivThVEoZPutINsDKSWTMsDl4KCXAXnhhzxygIKvv2SF2WaOFMKxKeT7jcRygGOUeHIIJuPjE88HU8/fJinAnRVgZqgJIm67EU+IJwWMn2X9X4S/o6udZ7HhqZ5ZnvlLStTED8Emz/+sAkA/AJ14qe0GtTiKZUEFPJB5RFstxFXL+4tuUDW5vc86bZm3vsu+Z/i3Ud5UqZfcLYqWuqOwNo93EMFxL7Xnje+PNtepe4l2IJlsonkiQCVZFP3CBawQkPzxewP5A51nf8A9NGLRlqkMI0EYvB5BPpjAyqxlOCm5kAA/UTfPizuft2RqWnhMyZQyQuX2TZtllYAKJfG+Iucj88fizX8coY0HWI6iNmgOVhdSyuoNxdSCyjJCP8AJbjWT6N/UwOYvqFiVZYjKTDI0hisyLjKoQFLs4AP5BHFr6dds9rmjWYLIpMlmCrGUjV7G7CPcNixN2ClRxwBqCn7LK9M+iMq5YhRKsOPKsGUlS5y5Av5c8+tTcXKvvWkivnIQQ8iWEUpOUShnFlQk2Ug3tYg8X16qO8KVOdwt45ApG7D+3uBclXEOY/MKTci3HOlKdkTZ7hqULGWeU/6c2vNEI7ACbhQBfm5P5+de+m9kyxK0f1RMUkaiVBCoJdYViLKxY4IVRCUseV4YAkabLpZhQ9500qqQzqWaJcXikUhphdAbrxf4Pr99eJe+aUKGVne7xqAkMpJ3WZUZRj5oSjWZbg48X40qp+wJVaMmqUhWpmcfTgZGmuFsd04Arjcc8i4IBtqKm/pzIjFvqlLkwsWNPcs8MjOrOd67kh2U8j0tsQuOrpedMtNjmLvWnEeUsijykvgsrBUjkZMn+2DGoK2LMAoINiQL6m/6up2laGNjJMC6hArgM6LkUDsoTLEg/q9c/B0nTsCQCX/AFK3nSaKb7HtJZJJPEGXxdTLIATcEEXXjm3R9nvHOsgmXBalp8No3s0IhCZbvwovlbk/A1IWeqfpncrlao1MYjFKAXZGLL/bDsOQPNQbG1xyOfYEFH3JUMKeSSKCOKoK4q1RaRVYXBsVCu/6QUU8ZfNtN4OkjZkilKuJWkysmF1kLcGxNyFOOV+bX40npuz5QKaOSoEkNLIrxXhtIcFZUDybmLWDckRgmw/e7f65Tb74WaTvGAqTI4DBZpPBJmG3DIUYgmMXYcAqObni4sTdpe5KeSbZWS8lmsCrC+BAcAkAMykgMoN1+QNKouyAUhEsmTRVMk4ZUxyErs7RkF2umTD5/wAF441Y6P2u0E7uJg0RkkkRNlA4MhuVaW5LoGLECwPIBJAGkEpT3lS7+xuEybhisIpSMwL4lgmIa3IF+fjVUd6RmZOV+neBpVk8w2QlSLDAre5ZwAPZPFteJ+0ZGaRhOoY1i1cf2SQpVAmDAy+YKD2CpBN/20tP9N3wjX6oXijKq304/XvrMGIMmJXJQpS3IJ5HFkbZt/a57/po6TuumlKCOQsX9Wjk48mXz8ftnNWXztypGqfV+7NmqENlCJGJZncSgBGYjxKoVLcGwJ5NlHJ1AeymaaCVpkziYNlHBtn9RLIpWTxhZbKUYP6Jvc31L1ztFqmaR94IrwpGoEd2Vo5NxHyL2YZ+1x5HFxoieTvikUDKRgSzJhszZhlUMVMeGYOJDcjkG/rU3VO7aamk25pMWCh28JCFVmxDMVUhUy4LEgD5tqhF2jIKpKlp1L7xllAhIDfZ2Qq/dJQBbm5yJJ+Bxqv1/os1TWPGCY4JaQRSvtZZAu2SI2YwfBj5FWHl+RpvnwbZ8rsne1OZVjikVjumOTJJgAQHuFYRlWkBT9Nxxz+Ly0ne1JKpZJSQAhH25QWEhITAFAZLlSBiDyCPjVJO0JQB/qEuKxqofYb/ACDDD+98ZHyv/wAaqR/0/kVYgKoBoIoEiYQemhZyGYGU5KyyMpXj4II0gMz3vThrmRRFtq18Zc8mkMYBXb4GQx95BrggalHe9JiG3TyWBBjlBXBlVs1KXiAZ1BLgDyHxpL3F27UgbqymaTGGOwgF7rULKXsJQMAAfD3YAZE8n51P+nLzq2VSMnMjyXguu45jKuiGTwKrGEBJY2LWKk31YD3p3cYMVTJOFjWnmkRiCzDFADl6vex5AHx8680/e9I7hFlOTMqi8Uq8uMkuWQBQw/STYN8E6jh7YkFNWRNMpaqaVshEQE3FCnx3Tla35Gqb9mTEkipQXanbiA8bAt//AHeyeb/H76nHK88Lx77owmZlOJKhftS3bNSyFVwyYMqkqQCDY2udQ9J73ieJ2mIjKGXLESMAkbsoYnDxJxuFNifQB0q6d/TqWJ0f6pDaSCST/TkF2hDi5beuWYOSzNkb/tYCak7BkjNQVqEIqjI06NTlkZnYlWxaawIU4H/coF7EA6ZntJ7NK3W4hDvMxWO+Pkjg5ZY44lcsi/iBa5JFr30m6h3spMSUg3JJZHjs6TKEZFyZZLRlo29cECwbL0NSR9nWoVphM145BLE9iwQpIJI1CuxJjWwXEtfEWuOLeIe0XWpSczKWE7zSjZIDFoliAX7vgBGo5ORJueBxoK/c/e0lJPImMBSOn+o85ijP5EFEGBBfx455uBxfTSDvCnZVJZkJLgq0cgKtGmbqfGwYJc2+bG19em6Cx6h9UXQrsiIRmLkWYtkHz4Nz/t0rn7JkM7SLUAIZZZlQw3IaWHbN2EguouWAAB5sSdTWl3MaXvWkkUskha2FhtS5NuKWTFSmUl1ViMQf0t+DqOn75pXlCKz87WL7UmJM18BljYE29G34+DZZF2HKpjZapQ8KU6xH6fi8KSIclMvmrJK4IBUjgg8czVfZUryGQVXmTA5LQA3kgZiCcXXwIYjAWI4s3FjrS0zyZjvCl8PuHzNh9uTj7m15eP2/u3TytyDqrT98wOwOW3HjMWMqSo32XVCVBSzLdre73sACb2Uy/wBOZGSNTVA7ZLrlT3Ak3zNmq7oCm5wJ948Arc3kqP6eO4wapGC7+3aGzKZpUlBLblmKyIv+NiOLD3qLocyd7UigFpGBLlMNmbMMqZlTHhmDh5C45Hq+nFJVLLGkkZDI6h0YfKsLg/8AsdZs9nyGcTmdN3dMj2gOJ+wYVAXeuoAYsbliSbcAaadC6TLTxxRtMHSOBIgBFjdkuM75n2uIx+LXvzbVQ10aNGoDRo0aA0aNGgNGjRoDRo0aBT3LTI0DPLJNHHEGlbZleMkKp4LIQxHs2BFzbUHRS1L0+Lf3pXCAvxJM+TG5Hy7gFrX/AAum1ZAjoVlUMh9qwuD+1vnn418oK9J4kliYNG4yVhfkH550CXvWqcdOlkieSNgqsCt1YXZeDcXXg2Po/wAaSdd6jKJqyRZJA9NLSpAgdgpWQx5ZIDi+Rd0uwNsRaxGtp1DpsU8ZjmjWRD7V1BBt+Qfeo5OiwNIsjRIXQAIxUXAF7WP7XNvxc6psuBr65l3c9RBUzxQtUO0mFZTWnnAAhv8AURGz/wBsqqgLwLzj8C3SKaiSPLbRUzYu2IAuze2NvbH5OoqyaJGVpLZXEanG5+4QLcAkAkD9uP21MzyMlB1ycrHPTAN9fMRCJ5JsURYmKMEF8Q22zELa+Y/4oQ95VERtZMBuAqzSOdxq14AdyRxZBw1iBx4jHgjdP0aA7V4kOzbZ8R9uwsMf9vHHHxpanQ+ntI0H08JdEJZDEOEmJv7FiGZTe3yD86b58GzwevTJRSyzLEk0RKkZ3W9wFJCFmUkMp27lrkC5uDqCDvBh0+WpkjAeKV4ip8QSsu2CeWwHIJ5a3PJ07HQ4Ng0+zHskWMeAxNzc3Ho88/zop+h06RvEkMaxyXMiBFxa4schaxuBY396DPVPctUkjQAU7SxxyzlrviyRlLLjkTE5z5JZgoANmysKsPelVK6mKKERvJFGubSFhvQLKGOIt43sVH6vyvs6Q9q0m2sf08WCXwXBbDL9VuPke/z86rCioZKlo9qNplYSt9r/ADQKA2WOOYV1Fr3AYfB1YCH/AK3qtvdMUGMccLyjKS7ZyPGwTiym6ZLe97gfuJP+uJ8FkWFHE6TmnRSQ6tC1sXubOWHNhjZhjzfLV3p3bNGK5yiwkxRxYxCEDau0jq6t6OTFzx8qPkHTk9t013OxF9y+54DyyILX/kgE/kgHUGMru8JjjJCUyaJVyYTBQfq44WDQMwwkAfm5LAgre1iblL3LPuzQRqm4r1MpMjysrCEwjFbm6ZGUerqgH6WvrSP2rSNe9NEbqUN41N1LZEevWfl/POqsfRKBpHgEEOaWkddq1t0EZXtY5BCDYm+Nj605Uo6Z3tPNNGRFGsDyQpyXL2ngEoP+3gnE+7jni3Nvr3dskMk+2iFKVInmDFsnEpYeBBstgt7kNkfHxtfTo9uU2eexFnmsmWC3zUWVr2/UF4B+BqSq6NBJIskkSM62CsVBIsbgX/Abkfg86uiM/wBvyyAVlTNJkUknRQXkRAsTG1wzsi8KPIKCBlfK+k6dyVVRNThMUlWoZOd1I3VqQygvGGLEAkEXseAbLcjWs6QtI2/FTolixMwEZCsWLKxJIxkuVZSRflSDoXs6iC4ilhA8TxGo5UEL6HsKSP4NtTg5Zyj/AKhSyxGYRRqkWwJ0LMWYzMFJjbgYi9xcHPkeNrmOt76qBTlkESuaeaQHFiA0VQsXrLkFWvb4I+dbF+gU5dHMMeSBVQ4DgKbqB+wPI/HxqH/pSku7fTQ3kDCQ7a+Qc3YHjkE8kfJ50FPvCSRKLJZGV1khyaO63vLGrD2SFIJ4vf8AfS7uqOeOrhnDl4M44hCks0bK7MbMQj4TqWK5Kw4VePm+lqejQSRCGSJGiW1kZQVGPrg8ca+L0OATb4hj3Ta8mIy4Fhz+ceL/AI40GU7QrpDJREyySfVULTzh5GYCQGEgqDxGLyuuK2FgOPHXzqHfc0FS0MiJ4yOhxVycWjDU7ctbzkJi/wDUpA/I11F0eGFmaKJEZ/1FVAJ5J5t+5J/knUslDGzFmRSxxuSov4Elef2JJH4J0kZeTuuoV2ukRWKohpZhdwxeYRfcUngIHmUBSCWAJyHAKOt7xq56SYWihY0ctSrI81wsfhYEYEPmCcgbAAXBvrezdDgeXdaGMyceZUX4BA5+bAkD8XOq0naFG0aRtSwmOPLBTGtly/VYW4B+R86LCj0fuN3rGp5AFAjyiuGvIAI7sr3KNYswZOGWynkNwo6j39NG1QEjjcRxzPGfMKdiWOMgt/mSHucVAVgVu1iRr6XokEbmSOKNHIsWVQDayj4/ZVH/AMI/Gqk3Z9E7MzUsDFyxYmNbkvYtfjm5AJ/OrukM7Xd0VLCWlIiSYCp+4GlxxiSJhjYqwkO+vIbjAt+Bq7N3BLB0ulmVTIzRRbjENIQDFkXKqQ8nIF7cgMWscSC3n7To3BD00LBnLteNTdiMSx49leCfkcasTdEgeJImhjMaWwTEWWwIFh8eJI4+CRqbfRyxlL3ZNDJNLxNTNUsB5yMwH0izDby4Ed1Nl/778WsbM3etRGt3SEjZhqmZMyFgkfGQEFrlkXzz4DAHxW2tMnbVKGDCniDB9wEIvD2xy9fqx4v+ONe6ToFPErJHDGquMXUILFefEj/byePXJ/OqEvafdElW7KwQbeYlsrDkv9kjJvTQ/c5Hp1tpLUdarHrRg8fjUVUSKdxUxjiUjcCv9w3ItwLXPPxrfRUyqSVVVLWLWAF7AAXt78QB/AGqEva9K0planiMjEkuUW5JXE82+V4P5GoR3Zzp3fFRUYvFDGECxCQPIAQ0sKSKQb3IydUxwJbkg8Y6i6d3rVyYHZg/tQVDgSEWimv/AJSFcWXFjezBuF8fetOvatICGFNCCqbakRrwliMRxwLEj+CRr0O2aW8R+nivCLQ/bXwF72XjgXANvyNNxkG7vqYkbbjjIRauZ9ySZidipKMoJ55U8X4X1awA01766pNHhHE4RZIalnNmy+3FcYMrqUNz7/YabHtCjsR9NDZgyn7a8hjkwPHILC5/J51Zr+hwTqqzQxyKn6Q6g24txf14m2ptSxOtshR93VKRiJ1jMmNMUYbjlhLHIbYkgySAwtc5ILMWNgpuz7R7kmq5HZ8Fj+np5FQKcg00Zc3bLkDkWt+PXN2Z7So/X00P+H/lr/5YIT4/xBIH4BOp6Ht+ngYNDBHGwTbBRFFluTjwP03JNv31qZu0jSGYPfMyrKGjj3IH2pl8wFeSZEgN+fBkfdPF7C3zfX2TvKoSZ4HWHOPeBcZ2YxwxTIwUtdQVksykm1rhjfWgou31CSrORUNOfulo1AYWChcRxiFHzfkk/PHqXtalaMRtTxMgYsFZFIyYWJ5HsrwfyONTZd1GXuN9mhkCp/qnjVwb+O5Ez3HPNiLc+xpCO/qpkR1ihsIN6S5k5xnMTKtuB4jIEk88WOtpP0aB4lheKNolxxQqMVx/TYfFvi3rVM9n0RXH6WDHDC20tsA2WNrfpy8rfnnWri2dmR6p3jIs0dVcbKCuURB3UsYDgDJc4cspb9F0B9nnTN+5a0SRw7VPm8jrk0jAYKgcMUQuUJXMWLfAPo2D/wD6WpNxpfpodxssm21uchZr8c3HB/Pzopu1qSPb26eJdokx2jUYlhZiOOCQAP4FtYVkoe+6hzHfaiIMpqI5EkUoI4VkCli1gpJNpRkpUKwHtdT03edVJiiRxCRpzDk6yoLfTCcNhcsPxYkEi3CkkDS/9KUmAT6aHFTkF21sDjj+P9nj/HGvEPaFGhBWlhUj0RGo9KV/H+0lf4NtWd6GVqO7JqpYWS0KpPQ7oDSZMZ9tiAQVG3i4WzBg3l6sNdCGlB7Ro7ofpYbxhRH9tfEKSVA44sSbfi/Gm+qM33rQlxSsI3kWKqSRwgJOOMgvYEEgMV/+vxrEdP6ZVwwRLHDVj/TRfUp5XJSdclQO2Oe1n4gi68fjXW9GoMT1KJoujSDKpGJBQu9psd1SB4EFeDiqk3tYHngLIukytUIAlaKZp5nRTLMuKbUZXM55IDUK5UN6B9AG2uhVtDHMhSVFkQ2urAEG3IuDweedTKthb8aDlXS4qxcd6CraAmFpoxllzFKre5MpCJtsuRiWxyC292m6XPFOzJDVBmlomV8mc7aYCQSMjWYjElhyD8XuDrpmjRbc1ip6j6ZL09YJiYkqizllZ1zykVFe8qE8kqyggx/7WAadjRz7qmojmVhQwRO0qnmSN5shlc3Pkpvfm/zrbaNW0czjpKqxjKVaFYKiNpACwJNSjRYjP7g2svXOJIvfge+nUlW08W/HUpjgYDCxwGMkm4HMpLRo6lWKuGOGKjlQNdJ0ahLE930VQ802CzkmnT6JomYBJwz5Z4my3vF5MMSqsPyDb7W6Zj9eDE6GSocjIOM1KKAVJPrLL1/9tavRqUtuS9L6PNHGjLT1UckUNCq2Eg845X37gNZxizXvcEMbe9afsulnWZ2nFSJMWWbcK7TMHJVk9lyV9EWAUAEXtrZ6NatHNo+nzIwnMdY96iqjdS8rExMJdmyM9sbsvkBccXtbiu1LV/aLRVJH01GlTZSXbAVG4PfmQ8kbMAbkXtexGuo6NTgYPpFHUpWU5xqHjCKjb5OSALLZ80ODE3VXjYE3KEElTr31GiqDVyHGfP6qFoXVm2/psU3UNjiP0zXUi5ZkIvxbc6NBhOnRNTdCnsJKeQJORkCHDFnwIyPJN0tzyT+dLqKiaVooyKsBqomaJWqkEUTQMALlgcDMMri3LH4B10eppkkQpIqujCzKwBBH4IPBGo+n9NigTCGNIkvfGNFUX/NlA5/fRZcypaasOStFWIrtTEgGW4xqH3snV7s20wJYBQwHA8Rr7WdOqEikESV2TJWRr5Tmw3FNOBdvEYA4n9zf2ddV0aqb25tU0M0ckjQx1rY1LCIZzf2npSDYuSADUm+RBINj6Gq/S+nVDvHFNHWLE1QC2JnjURNS4kErIWFpwL3N7ktYAnXUdGgr0VTmpODpZ2WzgAnEkZCxN1Nrg/II4GrGjRqA0aNGgNGjRoDRo0aA0aNGgNGjRoDRo0aA0aNGgNGjRoDRo0aA0aNGgNGjRoDRo0aA0aNGg//Z"/>
          <p:cNvSpPr>
            <a:spLocks noChangeAspect="1" noChangeArrowheads="1"/>
          </p:cNvSpPr>
          <p:nvPr/>
        </p:nvSpPr>
        <p:spPr bwMode="auto">
          <a:xfrm>
            <a:off x="63500" y="-566738"/>
            <a:ext cx="3905250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7654" name="Picture 6" descr="http://www.scriptedspontaneity.com/wp-content/uploads/2011/03/1895_exam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819400"/>
            <a:ext cx="7162800" cy="2209800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5257800" y="914400"/>
            <a:ext cx="2057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200" y="9144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hour to complete all of this, WOW!!!!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505200" y="1752600"/>
            <a:ext cx="17526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US education exams 1900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88549"/>
            <a:ext cx="31242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erikthered.com/tutor/mit-1869-arithmet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0"/>
            <a:ext cx="4628651" cy="218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US education exams 1900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3331699"/>
            <a:ext cx="4315007" cy="330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8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AMERICAN WRITERS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As learning became available to more people, Americans began to read more books and magazines.</a:t>
            </a:r>
          </a:p>
          <a:p>
            <a:endParaRPr lang="en-US" sz="2000" dirty="0" smtClean="0"/>
          </a:p>
          <a:p>
            <a:r>
              <a:rPr lang="en-US" sz="2000" i="1" dirty="0" smtClean="0"/>
              <a:t>Dime Novels </a:t>
            </a:r>
            <a:r>
              <a:rPr lang="en-US" sz="2000" dirty="0" smtClean="0"/>
              <a:t>became popular during this time period (era). </a:t>
            </a:r>
          </a:p>
          <a:p>
            <a:pPr lvl="1"/>
            <a:r>
              <a:rPr lang="en-US" sz="1800" dirty="0" smtClean="0"/>
              <a:t>These were low priced paperbacks that often told thrilling tales.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Wild West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Rags-to-riches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2667000"/>
            <a:ext cx="3962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799" y="2710934"/>
            <a:ext cx="3810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do people read? 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Enjoyment</a:t>
            </a:r>
            <a:endParaRPr lang="en-US" dirty="0"/>
          </a:p>
        </p:txBody>
      </p:sp>
      <p:pic>
        <p:nvPicPr>
          <p:cNvPr id="20482" name="Picture 2" descr="http://t1.gstatic.com/images?q=tbn:ANd9GcSNLJ0kXm3R7yyBqsg4ho5Pt-uriMlG31iuTDdGsLGfTKiDLSg_3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038600"/>
            <a:ext cx="1828800" cy="2495550"/>
          </a:xfrm>
          <a:prstGeom prst="rect">
            <a:avLst/>
          </a:prstGeom>
          <a:noFill/>
        </p:spPr>
      </p:pic>
      <p:pic>
        <p:nvPicPr>
          <p:cNvPr id="20484" name="Picture 4" descr="http://t1.gstatic.com/images?q=tbn:ANd9GcRGBR5LLxCFekG5bphjF2ti3IL4Pxitq8BQZMwziUvOIkCVGcJJE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962400"/>
            <a:ext cx="1581621" cy="2514600"/>
          </a:xfrm>
          <a:prstGeom prst="rect">
            <a:avLst/>
          </a:prstGeom>
          <a:noFill/>
        </p:spPr>
      </p:pic>
      <p:pic>
        <p:nvPicPr>
          <p:cNvPr id="20486" name="Picture 6" descr="http://t1.gstatic.com/images?q=tbn:ANd9GcTCLcfrFW9fcaoLJNyANZhK5tF5peFAaW0L42uM-eG--kRh1dK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572000"/>
            <a:ext cx="1828800" cy="1929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i="1" dirty="0" smtClean="0"/>
              <a:t>Realists</a:t>
            </a:r>
            <a:r>
              <a:rPr lang="en-US" sz="2000" dirty="0" smtClean="0"/>
              <a:t> were </a:t>
            </a:r>
            <a:r>
              <a:rPr lang="en-US" sz="2000" dirty="0" smtClean="0">
                <a:solidFill>
                  <a:srgbClr val="FF0000"/>
                </a:solidFill>
              </a:rPr>
              <a:t>writers who tried to </a:t>
            </a:r>
            <a:r>
              <a:rPr lang="en-US" sz="2000" i="1" dirty="0" smtClean="0">
                <a:solidFill>
                  <a:srgbClr val="FF0000"/>
                </a:solidFill>
              </a:rPr>
              <a:t>show </a:t>
            </a:r>
            <a:r>
              <a:rPr lang="en-US" sz="2000" i="1" u="sng" dirty="0" smtClean="0">
                <a:solidFill>
                  <a:srgbClr val="FF0000"/>
                </a:solidFill>
              </a:rPr>
              <a:t>life as it is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They often emphasized the harsh side.</a:t>
            </a:r>
          </a:p>
          <a:p>
            <a:pPr lvl="2"/>
            <a:r>
              <a:rPr lang="en-US" sz="1600" dirty="0" smtClean="0"/>
              <a:t>Slum life</a:t>
            </a:r>
          </a:p>
          <a:p>
            <a:pPr lvl="2"/>
            <a:r>
              <a:rPr lang="en-US" sz="1600" dirty="0" smtClean="0"/>
              <a:t>The dangerous life of a miner</a:t>
            </a:r>
          </a:p>
          <a:p>
            <a:pPr lvl="2"/>
            <a:r>
              <a:rPr lang="en-US" sz="1600" dirty="0" smtClean="0"/>
              <a:t>The life of an unhappily married woman</a:t>
            </a:r>
          </a:p>
          <a:p>
            <a:pPr lvl="2"/>
            <a:r>
              <a:rPr lang="en-US" sz="1600" dirty="0" smtClean="0"/>
              <a:t>The joys and sorrows of black life</a:t>
            </a:r>
          </a:p>
          <a:p>
            <a:pPr lvl="1"/>
            <a:r>
              <a:rPr lang="en-US" sz="1800" dirty="0" smtClean="0"/>
              <a:t>A few of the popular realist writers were </a:t>
            </a:r>
            <a:r>
              <a:rPr lang="en-US" sz="1800" b="1" dirty="0" smtClean="0">
                <a:solidFill>
                  <a:srgbClr val="00B050"/>
                </a:solidFill>
              </a:rPr>
              <a:t>Stephen Crane, Jack London, Kate Chopin, and Paul Laurence Dunbar.</a:t>
            </a:r>
            <a:endParaRPr lang="en-US" sz="1800" b="1" dirty="0">
              <a:solidFill>
                <a:srgbClr val="00B050"/>
              </a:solidFill>
            </a:endParaRPr>
          </a:p>
        </p:txBody>
      </p:sp>
      <p:pic>
        <p:nvPicPr>
          <p:cNvPr id="19460" name="Picture 4" descr="http://t1.gstatic.com/images?q=tbn:ANd9GcTZ35JuqTAXAFHQL2xdcyJSL7UOwd9n5RB-Z6qmMCOh-4kW4kkE6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81000"/>
            <a:ext cx="2466975" cy="1857375"/>
          </a:xfrm>
          <a:prstGeom prst="rect">
            <a:avLst/>
          </a:prstGeom>
          <a:noFill/>
        </p:spPr>
      </p:pic>
      <p:pic>
        <p:nvPicPr>
          <p:cNvPr id="19462" name="Picture 6" descr="http://t2.gstatic.com/images?q=tbn:ANd9GcRex5d-jq4X0ZVQOV2384wdD_tzFD2gvfEUu0tHUMYaBP2Ytls65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6362" y="4659968"/>
            <a:ext cx="2919438" cy="2198032"/>
          </a:xfrm>
          <a:prstGeom prst="rect">
            <a:avLst/>
          </a:prstGeom>
          <a:noFill/>
        </p:spPr>
      </p:pic>
      <p:sp>
        <p:nvSpPr>
          <p:cNvPr id="19464" name="AutoShape 8" descr="data:image/jpeg;base64,/9j/4AAQSkZJRgABAQAAAQABAAD/2wCEAAkGBwgHBgkIBwgKCgkLDRYPDQwMDRsUFRAWIB0iIiAdHx8kKDQsJCYxJx8fLT0tMTU3Ojo6Iys/RD84QzQ5OjcBCgoKDQwNGg8PGjclHyU3Nzc3Nzc3Nzc3Nzc3Nzc3Nzc3Nzc3Nzc3Nzc3Nzc3Nzc3Nzc3Nzc3Nzc3Nzc3Nzc3N//AABEIAKMAdwMBIgACEQEDEQH/xAAcAAABBQEBAQAAAAAAAAAAAAAGAAMEBQcCCAH/xAA9EAACAQMCBAMFBgQGAQUAAAABAgMABBEFIQYSMUETUWEHFCJxkTJSgaGxwSMk0fAVM0JicpJDFjREU8L/xAAWAQEBAQAAAAAAAAAAAAAAAAAAAQL/xAAVEQEBAAAAAAAAAAAAAAAAAAAAAf/aAAwDAQACEQMRAD8A3A1wxrrNNtQLNc5zX07U3JJHBE0szhEUZLHtWR2DUe8vbe0jMk8qIB95sVVvrck5K6fCJGb7POTsPMgb4+lButSXrTueT3ucfaaX4QPQKM4+uaAluuM7eJiYTE8YGdywJ+RxihqT2uot4kEWlGZncKOWUfqKz7iq5uiVjkghjhbZcdVx13z+tEXs04Ytbu2k1O8A5l/y25j9nfIHrsflvQaza69bmyguL4raNMMiN2GRVnDd28yxtHKjrKMxkHIf5HvWPcX8TpOz2jRBmt9o/F6uvbqOuO+euR06hkev3dtABZ3DwDmJaJD/AA26YYDsfPGOgPyo9NHpXGKFvZtxK/EWhn3tw17at4cx7uOzfjv+INFRGDQfD0r5nAr6elct0qj4N+9KmiTk0qCQWrhn3r4WpvO+9QdlhjrQRxPeahe372tmytGkgjSPkJDPgHJ3AOPU9jRkTsQayy6vb2z4m1GW1wsNuZGctnJIPUfXGfWoC+xltNGikfUtRMlwVyWd1RIx5Ipx9azLiXi17y8e3hUnLHw2eEMT5co3z9DRbofC+r68w1nVL+a3S4GY7YAYCZ6sO5x5+dGul8PabpshnSAPcn/zSAFh8vKgx3RuBNc4gnjmvbae2gA3kuFEZf8A4qOn0rTJNBlstNhs7e4VIoxynlT9fy+lFTS7ZqMzhubPbegwXjfhq50+drxLqaVCctzHdd+2OgoYhneWHHOVIOcBsVs3Hd5bvpVygVXLKV+dYTBO4URk7L2x19M1QYcIcV6jw1fPdQMJY3ULNBK2A4HrvgjfevR6lniRnADFQSFORn0NeVtMvGtbmG4Td4ZAy8wBBwc9K9OaHqsOtaPa6jbAiO4TmCnqp6EfgQaCbXEhAFfSaZlbNUclvPpSpt/silQP/KuGPlX0nAwabLfKpUI7A0LaLbgcVyyTR8jOrqynpIe23fYdaJuaqTiGGWObTdRtgQ9tdx+Kc4/hM2Gz+BqAmJ3wK+HNCnE/HenaCpTwbi9m+5AAB8yx2/WuOD+NYuLJpI7a0eHkj5mbnBAPf1ootI+HFRJuVkYK65I6ZrEfaDxHxJLxVe6JbXVxBbqeVY4eYFlxuRjc/IVC4g4U4h07SdNuIrm8uI7uPxZBGGHgbDCsQeuPwHn3qgn4piTxZo2lVg2QCGzWT31u9leSK+6k5UgYyKsdGttXubkCIysgbDlnJWiHVdPgePkuYlLJ9k53+tAKWhCnndcr90nGa9F+y29gvOCbL3eMxCEvG6cxbDBiep7b154vUEF68UeOQn4f9vX+legfZJYSWHBNsZ1KtcO0wB7A7D9M/jQFjnem2wacYZptxigjyE0qT9QaVUSX3Q561HcdKkEjlpiQ5U9qlQ14nxBaVxClxBJDIvMkilWHpUYOecZwRUkN2FQRF0GyHvblH5rpcOQ5BUEYPLjp64rvQtD03QoyunWqQ8yBGK/aKjpmpyN8ODTV5PNDbvJb25uJF6RhgCfxO1FZ5rqLBxtLeyxrnIxIf9I2onvNMj1e3j97lkeBwDyeIcVjfE2s8aLr18k8Xu5mcxlUAZOXyBrSOEryaDh2C3urgPcRx/FvQLWrjTOG7Aw2tvGu3XuKzO+1Q30hk5lCmrnjS4MkreLJ3/Og+OWPqOnMdzQEPBdhpGr60bLUJOWOduaWRzgALvjPbJ2rfk1LS4yLSG9slaMBBCs6ZUDtjNeXrKYhdSlB/wDhyj/svL/+vzqojCj/AErt6VR7AJJ3UZHpXLDm715c0/XNUs1C2ep3tsB0ENy6D6A0ccJe0zU9MkWDWXfUbMndnbMyeoY9fkfqKDY5QQBSrjTNQsNbskvNNuFmhbuNip8iDuDSqiSxpiU4GDUhhgZNQrgcxzUqI+RzHzp5W2260yI96cRTtUEhO36VGv8AUXtJbeCGynuZbgkKI8ALgZyxJAArO+PvaFdWt8dB4XCte9JrojIi8+XtkedGfBurDWtFgZ5c30Uarcr0Jb7wHkcZqgf4wh4jv4pUs9NsbO2T+I13czq2W8wFBOdvSs+0uw1aXWEMmtlwjDnESABhnf8AvrWu6/wra66w9/uLsxAf5KTFU/Ed6GtZ0vReHbD+VURvjG5FRQF7RZYor1YoGLDHf9/WgxrgoQFYnYZp/XtTOo30j5yoGAc1DsrK4vbyK0t1zNM4VAdtz51oWcJW24aurhiPHvZ1tYwevImJJGH4+GPrVWrADPaput3MEt0lvYnNlZxiCF8YMndnPqzEn5YqPawtKQSPgoJNpG87BYlLH0q8tdEkK81xOseRsOtStOtJIIQmBGrDBwOnpjz2q4WGG3x4zYYjAU7n8ewrIiac2o6GxuNKvXjcjlYxyFeYevnSrq5u0X4BhMfaydz9KVFbzM7MQB0plxTx26iuCMmrWDUa5aqjjDVjo2jySR/+4kBSLPY43b8P6VP1bU7bRrGW9vDiNBsB1c9lHqayPWeI7nif+buUWCPwiIoQ2eQH18/OooU0KJ/d7q/mOZbqZo+c9QB1/Wrg6vc6Jq+nXWmyFJ0YJyjcOp6hvMH+96oNInb/AAf3Ykjw7j4yO2+TUbUr5pZ3nQnmTHI/3f72orbf/X1vr0o0vRIpDrDcwNs2FB5QSSrE4xgE74NZ3xfo2tXNw7a5dLaKN/BUF2P02/OmvYxZXD8daff9IYjIGZj9osjDH51u+v6Faaov8eLLdOYbGqPKL2bxysDFIkS75kXcjzoqk0uXg/QBe3ycmrakDFBH3giIHM3oxG3pn51t2mcJWUMyT3NukjQtzRht9x0J/vrWFe1LWv8AGuMbzw5eaCzPu8W+2x+L8yfpQCsSczgKdieuaJdBjiw91cswtbY4UYyXc9gO/bb5VQwoY7ZpSrc7/AgxufM0dcP6eDdkSke66UOQf7rgjLMfkD+lBYwR3CRF5QFuGG69ol8s928z/Sqq5uYopDDErXF3uWjQZI+dcaxraTnkid47VmwrxgCS5PknkPNvpUNI/wCWaPUJlsbckMLSFcyP/wAt/wA2qCNO0zyFrmaNX+4GyR9Mj86VcytbeJm2R1jHdzk0qqvUZWmp3jggeaZ1SNFLMzHYCpQFZt7UOIFltk0+wmDoH5p2U7HHQZ7ilZDPtB4iOuXcVsA0enRnngcr/wCUHYt6EZoSkuDbW7xuoARsCPuAc4Py9al68ZJNNWW2Y5X7QB3x3oTlaSX+Jzu2ANycnFFTNPmZY9T8PIDqrD03P9ad0mNHik8WB5Y55khYL2Xqxz6bGoemhJGuYmbl5o+vyZf2zRNcLFZx+52uViXP/Jz5mgI+GZ003XdNt4MLbwzopC7gDIyT61t8gwzetefNLzz+Ny4CLzE9Nu9blwvqP+M8NadqJxzTwKWx0yNj+YoKjjfVbnSNKkltQpfkYjm6EAbj543HyrzZoWlyapcOW52CbufM/Ot99r9x7tw46HPLNsdvLf8Aasz0GGHROHWv7lMssXjMO7E9Fz88CgGtMlS61fS4wi+GpQkAbA/a/aru2aS9sLPTIeZY7mR7i7cbcwZjhc+oA/Ch/hw51iOV+UNiRumwJU9B+NGNjpc66TaGeV7SURBH5V+Plz69M4X6epoK2/tZo7iSPSVHOPgkuCoDY7Kv3VHkPzqv/wAGu1Y5iZidyxOAPXer3WZ00i3QRRc0khPxyuWP9M/hQ69/dTnLTEeQUYFA+tqFIElxboR1UMXP0UGlTaSy/wD2yf8Ac0qDaOMOJZJ7p9MsJTHCn+bIOsh8gfKs91S6XJQ7qM/D0zX3UdSjWbmIOSfpQ7qF0srnDMc96Dq+1QRxTQQYJkBVsjYZ8qHjnf8AOpkoyDgEmoxRuhHzpB1YkC5jDHAbKk9OtEmqTDxI2VSVdRhunNjqaGUwrKSTsc9KItTZVs7UJk8sSsM9wcUosLq5NroM8qN8RXkG/QscfvW1ezGEQ+z3RB9+38T/ALEn96wLWp+TRbK2z8UhMrgeQwB+9eg/ZvvwBoXpaIKAK9tbs8dtbHHJ4YYeeWfB/IVn/H8wttP0/TkOC+JHH+1RgZ/HP0o19sMoOrqG6RpEuPL4if3rNeOJDLxEAT9i3jUH6n96QO8B2gn1hrh8FbWEyYPdiQo/U0ZagS6LJ9ogZI8zVBwLYPDBdahJtFKnhR/7twWPyGMfXyqwvb5UhbmGCdtwSKUcX4j1SwZGBLgde9CaRBZGVtuWrGa8lTPhkKWGcZ7ZqAgYtk9Sck96B5FX50qcWPG9faDlyzgEuXxtv2qLJg9jmpt+/PeSsRjfttioeM7CoI7jB2plt+4q2tNHu75PEiQLFuOeRsAn0p9+Fb//AEtAcnYkkftQDrbjvir4leSzWQ4PgiNgRuNvKi7gLRNB0q5GpcUMJriNv5a1WMugI/1t5nyHSoXE1i+ocX3eo2Uii1llEqK4IOcbjA6DNUCOvTB9ReCL7ECiFT58ux/PNemeBIPduC9GhJ+zaR9B6V5lvrJYbhla78a5bJZIoSTzd+9a9d8czWXCUMNkTbmws4kuHJHP4mAAo6gb/rQV/tUX3vVb9VGSnKi/MKDQFLpU2u66iQoU/l4zK56R7YOfX071KTU9YlW2nvrs3dxqcuIopRzAb8vMT169APLJ8quLK8tlSGGyk5LkzzeC/RZgpAyw9dwPlQWpEdtAlvbL4cUSBVUeQ/vehPUrpVzHscE7Y+dEKaj7/EcxtFKMh1J6fI/vQdqpC3DIrqxzk4OcUDDSFzkLt0PpT0SqDsNu2aYi26YIFTIx6VB2i56dO1KnY16UqC71zS/Hl8RGYP5sNqf9mfCkWva1O2ooWs7NQzx8323P2QfTqaLrDha41GPDfwkcZUsvMxB7gbbepI/GrOHgSbSJ2v8ARNWnjvuTGJFHhSejADcVRnnv6e8TWjQ+7TQSGN4eXHIR2A8qdZucjByij86g8c6gLzU/eLuyfT9diPJchPsTKOjZ88Y37j5VE0y9Mw5WcL552BNQWs2c5Bzgb7dK7j5Fi5QT3JY9SaaEsYjLF+Yjpio0lwuQCy82AcA771BGdV0yK6ubXBuXGzfdH9a4stPSfhh7aeZ1aeUSO4G+QR2qQzx7pJn4xjIqTZR+GvJkcjD4B29KookuR/6i0uKKJlgszHFGHOSQDuW9Sa510G24jbwhyLGVEaqMBR5ADoNzXeoW5i1W2nCEYkHNgdwc5p3ixl/xtiN/gXOPOgr9Wkb39+VjynsDUVAOmNqdeN3/AIrZ37mukjFUdRrvtUmJe2T0riNdhtvUmMb1A5Enddj670qfiC9N6+0HpAAA7ACk3Q0qVaFXqeg6TqwC6lp9vc4OxkQEj5HqKyr2mcOaTooSXS7QW7MwB5ZHx9CcV9pVEAtq7BiOY/Wpdyozzb55c9T90GvlKiGsfw+/UDrVrortLARISwGCM+dKlRp91wCOW2ZNjkHP4UOuTLMryEszthie9KlUCRQEDAb+dPKB4abdc5pUqB2IDHTtTwAEhA6ZpUqB/p0pUqVB/9k="/>
          <p:cNvSpPr>
            <a:spLocks noChangeAspect="1" noChangeArrowheads="1"/>
          </p:cNvSpPr>
          <p:nvPr/>
        </p:nvSpPr>
        <p:spPr bwMode="auto">
          <a:xfrm>
            <a:off x="63500" y="-1206500"/>
            <a:ext cx="1828800" cy="2505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6" descr="http://ts1.mm.bing.net/images/thumbnail.aspx?q=1339717389456&amp;id=5b47c64af57bbd999a758e2683277634&amp;url=http%3a%2f%2fwww.biography.com%2fimported%2fimages%2fBiography%2fImages%2fProfiles%2fL%2fJack-London-9385499-1-4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3352800"/>
            <a:ext cx="685800" cy="685801"/>
          </a:xfrm>
          <a:prstGeom prst="rect">
            <a:avLst/>
          </a:prstGeom>
          <a:noFill/>
        </p:spPr>
      </p:pic>
      <p:pic>
        <p:nvPicPr>
          <p:cNvPr id="11" name="Picture 8" descr="http://ts4.mm.bing.net/images/thumbnail.aspx?q=1334800032947&amp;id=16212a6dfe299eb9f2e29ed7816d6dd9&amp;url=http%3a%2f%2fwww.americanliterature.com%2fimages%2fauthors%2fscra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200400"/>
            <a:ext cx="609600" cy="812801"/>
          </a:xfrm>
          <a:prstGeom prst="rect">
            <a:avLst/>
          </a:prstGeom>
          <a:noFill/>
        </p:spPr>
      </p:pic>
      <p:pic>
        <p:nvPicPr>
          <p:cNvPr id="12" name="Picture 2" descr="http://ts4.mm.bing.net/images/thumbnail.aspx?q=1310556490423&amp;id=5805b3f572976b85d8c09e5f18603d06&amp;url=http%3a%2f%2faltjen.files.wordpress.com%2f2010%2f07%2fkate-chopin.jpg%3fw%3d292%26h%3d47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2743200"/>
            <a:ext cx="545592" cy="889552"/>
          </a:xfrm>
          <a:prstGeom prst="rect">
            <a:avLst/>
          </a:prstGeom>
          <a:noFill/>
        </p:spPr>
      </p:pic>
      <p:sp>
        <p:nvSpPr>
          <p:cNvPr id="13" name="Right Arrow 12"/>
          <p:cNvSpPr/>
          <p:nvPr/>
        </p:nvSpPr>
        <p:spPr>
          <a:xfrm>
            <a:off x="3429000" y="457200"/>
            <a:ext cx="2743200" cy="685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29000" y="685800"/>
            <a:ext cx="236220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European influenced movement</a:t>
            </a:r>
            <a:endParaRPr lang="en-US" sz="1200" dirty="0"/>
          </a:p>
        </p:txBody>
      </p:sp>
      <p:sp>
        <p:nvSpPr>
          <p:cNvPr id="15" name="Rounded Rectangle 14"/>
          <p:cNvSpPr/>
          <p:nvPr/>
        </p:nvSpPr>
        <p:spPr>
          <a:xfrm>
            <a:off x="381000" y="5181600"/>
            <a:ext cx="3733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5257800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FFFF00"/>
                </a:solidFill>
              </a:rPr>
              <a:t>Realism was also an important force in American painting during the Gilded Age.</a:t>
            </a:r>
            <a:endParaRPr lang="en-US" sz="1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 TWAIN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Mark Twain was the most popular author of the time.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Mark Twain = Samuel Clemens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Twain wrote vivid and hilarious stories about his travels West.</a:t>
            </a:r>
          </a:p>
          <a:p>
            <a:r>
              <a:rPr lang="en-US" sz="2000" dirty="0" smtClean="0"/>
              <a:t>Twain made his stories realistic by capturing the speech patterns of southerners who lived and worked along the Mississippi River.</a:t>
            </a:r>
          </a:p>
          <a:p>
            <a:pPr lvl="1"/>
            <a:r>
              <a:rPr lang="en-US" sz="1600" b="1" dirty="0" smtClean="0"/>
              <a:t>The Adventures of Huckleberry Finn</a:t>
            </a:r>
          </a:p>
          <a:p>
            <a:pPr lvl="1"/>
            <a:r>
              <a:rPr lang="en-US" sz="1600" b="1" dirty="0" smtClean="0"/>
              <a:t>The Adventures of Tom Sawyer</a:t>
            </a:r>
            <a:endParaRPr lang="en-US" sz="1600" b="1" dirty="0"/>
          </a:p>
        </p:txBody>
      </p:sp>
      <p:pic>
        <p:nvPicPr>
          <p:cNvPr id="18434" name="Picture 2" descr="http://www.google.com/url?source=imglanding&amp;ct=img&amp;q=http://www.bigislandchronicle.com/wp-content/uploads/2012/04/tumblr_lvhu7gqNPj1qkd0qm.png&amp;sa=X&amp;ei=9Rq2UNvjA4eG0QG-0IHwCw&amp;ved=0CAsQ8wc&amp;usg=AFQjCNFf3kAVZbunCEOQrt7G0s33n-KRW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28600"/>
            <a:ext cx="1752600" cy="1752600"/>
          </a:xfrm>
          <a:prstGeom prst="rect">
            <a:avLst/>
          </a:prstGeom>
          <a:noFill/>
        </p:spPr>
      </p:pic>
      <p:pic>
        <p:nvPicPr>
          <p:cNvPr id="18438" name="Picture 6" descr="http://t2.gstatic.com/images?q=tbn:ANd9GcTn0KNaVslNp4Dpl37Cbmlkyjw-ARNVEL2IcXEcsNMq1lFmY_y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800600"/>
            <a:ext cx="2466975" cy="1847851"/>
          </a:xfrm>
          <a:prstGeom prst="rect">
            <a:avLst/>
          </a:prstGeom>
          <a:noFill/>
        </p:spPr>
      </p:pic>
      <p:pic>
        <p:nvPicPr>
          <p:cNvPr id="7" name="Picture 4" descr="adventures%2520of%2520huckleberry%2520fin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4687599"/>
            <a:ext cx="1274511" cy="19700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57800" y="5257800"/>
            <a:ext cx="3657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http://contentserver.adobe.com/store/books/HuckFinn.pdf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NEWSPAPER BOOM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2511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CAUSES FOR THE BOOM</a:t>
            </a:r>
          </a:p>
          <a:p>
            <a:pPr marL="754380" lvl="1" indent="-342900">
              <a:buFont typeface="+mj-lt"/>
              <a:buAutoNum type="arabicPeriod"/>
            </a:pPr>
            <a:r>
              <a:rPr lang="en-US" sz="1800" dirty="0" smtClean="0"/>
              <a:t>The </a:t>
            </a:r>
            <a:r>
              <a:rPr lang="en-US" sz="1800" b="1" u="sng" dirty="0" smtClean="0">
                <a:solidFill>
                  <a:srgbClr val="FF0000"/>
                </a:solidFill>
              </a:rPr>
              <a:t>spread of educati</a:t>
            </a:r>
            <a:r>
              <a:rPr lang="en-US" sz="1800" u="sng" dirty="0" smtClean="0">
                <a:solidFill>
                  <a:srgbClr val="FF0000"/>
                </a:solidFill>
              </a:rPr>
              <a:t>on </a:t>
            </a:r>
            <a:r>
              <a:rPr lang="en-US" sz="1800" dirty="0" smtClean="0"/>
              <a:t>was one reason for the growth of the newspaper  industry.</a:t>
            </a:r>
          </a:p>
          <a:p>
            <a:pPr lvl="2"/>
            <a:r>
              <a:rPr lang="en-US" sz="1800" dirty="0" smtClean="0"/>
              <a:t>As more Americans could read, they bought more newspapers and magazines.</a:t>
            </a:r>
          </a:p>
          <a:p>
            <a:pPr marL="754380" lvl="1" indent="-342900">
              <a:buFont typeface="+mj-lt"/>
              <a:buAutoNum type="arabicPeriod"/>
            </a:pPr>
            <a:r>
              <a:rPr lang="en-US" sz="1800" dirty="0" smtClean="0"/>
              <a:t>The newspaper boom was also linked to</a:t>
            </a:r>
            <a:r>
              <a:rPr lang="en-US" sz="1800" b="1" dirty="0" smtClean="0">
                <a:solidFill>
                  <a:srgbClr val="00B050"/>
                </a:solidFill>
              </a:rPr>
              <a:t> </a:t>
            </a:r>
            <a:r>
              <a:rPr lang="en-US" sz="1800" b="1" u="sng" dirty="0" smtClean="0">
                <a:solidFill>
                  <a:srgbClr val="FF0000"/>
                </a:solidFill>
              </a:rPr>
              <a:t>urbanization</a:t>
            </a:r>
            <a:r>
              <a:rPr lang="en-US" sz="1800" dirty="0" smtClean="0"/>
              <a:t>.</a:t>
            </a:r>
          </a:p>
          <a:p>
            <a:pPr lvl="2"/>
            <a:r>
              <a:rPr lang="en-US" sz="1800" dirty="0" smtClean="0"/>
              <a:t>In cities people needed newspapers to stay informed.</a:t>
            </a:r>
            <a:endParaRPr lang="en-US" sz="1800" dirty="0"/>
          </a:p>
        </p:txBody>
      </p:sp>
      <p:pic>
        <p:nvPicPr>
          <p:cNvPr id="2050" name="Picture 2" descr="http://www.google.com/url?source=imglanding&amp;ct=img&amp;q=http://www.hcpl.net/sites/default/files/literacy.jpg&amp;sa=X&amp;ei=FRa1UJD3CqWT0QHuu4DQBg&amp;ved=0CAwQ8wc4Tw&amp;usg=AFQjCNH0JNwZwDIpOoy7pxo40f1LAIes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648200"/>
            <a:ext cx="1752600" cy="1727473"/>
          </a:xfrm>
          <a:prstGeom prst="rect">
            <a:avLst/>
          </a:prstGeom>
          <a:noFill/>
        </p:spPr>
      </p:pic>
      <p:pic>
        <p:nvPicPr>
          <p:cNvPr id="17410" name="Picture 2" descr="http://t2.gstatic.com/images?q=tbn:ANd9GcQAm_L3s73AmjO0Yi2xHCheqK3eFO2dHtgOfMsdA_hmYKGyrDW2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800600"/>
            <a:ext cx="3397827" cy="1600200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hQSEBUUExQWFRUWGB4ZFxcYGB8cHxwdHB4eIB4cICAaHigfHR8jGiAcHzEgIycqLCwtGx4xNTAqNSYrLCkBCQoKBQUFDQUFDSkYEhgpKSkpKSkpKSkpKSkpKSkpKSkpKSkpKSkpKSkpKSkpKSkpKSkpKSkpKSkpKSkpKSkpKf/AABEIAMcA5gMBIgACEQEDEQH/xAAcAAACAgMBAQAAAAAAAAAAAAAFBgQHAAEDAgj/xABCEAACAgAFAgUCAwYDBQcFAAABAgMRAAQSITEFQQYTIlFhMnEUgZEHI0JSobFiwdEzcoLh8BUWJERTovEXNUNUk//EABQBAQAAAAAAAAAAAAAAAAAAAAD/xAAUEQEAAAAAAAAAAAAAAAAAAAAA/9oADAMBAAIRAxEAPwBD6lEJEV9NMQDd9yCQD/bETpr+WxSRTTXv3sDY37Wf+qwTCj8OnB3jsA8UjbH27Y4QZax6l2/ha6o/6XgIbw0oPB1MDfxifl81UbC7Nf8AQ/ucPg/ZvBHkczO2YSfRDIYgorSzLqDHc23YVtz+VZqdj2oiz+uAJ5jpSyxFw2oi9S33sEfqPvgj/wB2U0eXerQ4Y1x+8RWsGjtwK+PnHDouUtJGGxIorVg2Df8AbbBqOdBpoj611Ct6Ee/PyOw5GAn9K6hHFO7SV6kjUE1yTF7muAcPeZ/aXlhprdTzuLreqAO/51ircnmBJmVURsyh1N0NNKoPN2LoDjBPr2THltpVU0gGhR4PvV74C5cnmVliSRb0uoYXzRF4kKMLf7POoeb06E90uM/8J2/9tYZlbbAaF42MZrrGxJgN740bx683GF8BHfMgGiRZ4Hc4H5nxRl45CjyUyi2FHb7nt2/UYX/GGYf8VGIzoIALuTQVRZBsihbbd+MD+g+HQxklmYubZh2sre7ar3O+32v2wDP1HxjlRC7CYGh89+O2KpMhzLI7DTEu0YJKlzYtvcr/AEP9SR8R5pRAJPwoiJcKRIsbWNJa1Ke1YG5N5GbzW4C6VAJoV/LWzBgFJJoAg4Cbn5yaVTvaerYqyMCfR3AoD1d8DspDpgNbDyiwHYWT/ltiL1LqgVqJCqCBV1wlDf79u2OvScyj+kPrJjApTfvfJpe25wE1MmXnYLySQD7Up5PsMLXXOkOYw3nMY1Ukr/CSCRtR33oaz3vthtFvYeioY+hRS/JI5c3/ADWNrrALredBSNRZDAjajwTd/ntgFHpmRLSJtwbPz9/zw8dHBlnUI26q5N7UUBoC+bbYV77YB5DIWuve1s7d/Ui/2Y4J+dpbLlVLFVhYrVAlfVz3u/t84CD5McMEsRjLzOCGl2AVQ6gVfciz9sGMn5xjbzX1qyP5cY//ABqF2krsNiL5N4jrlF9Wregq7Ghd/wCgP+uCnUVKwQ6Aw15cD3DEl1GkXd7183t3wADxz09YZZEXSFDVQIv6dya43J/MHEfrWYZcrAASFZnAAO/1LfybG3I4+cHf2rwqM2yKADpVjtVkqoJJHJsG++2FbO5kSwwov1RFtRo1TEVv77XWAO/s7YfiHsgVHW/+8uMwBys8iWY5SnawN6HC/bvjMBBijmml8mDcvv7fSu/P07WN/fAIOx3JP5k4aocyYMwsgapF3uw2mhwSQQD9robd9h8mQR3cs2n3obA7ewO2AHZfPyICEdlDAhgCaIPII4IPtiTlFYXsWsCraq3+eb3HOJ2T6QEZd0YngmiK7kBufb/PBCHIlom/dqCRW224IN7HSNv88AU6Jl5GR9AvSo1b7iwfn/Kj2xD8Qvp/Dsr35yCQc2rC43U/ZlNfDYi5HN5yNQyyALuAKXuRY4ujsKOCsgV4V8wJcevStg6Qw1EDgj1Wd/fAE/D86LNJ5gNHVVVsfQByR2v9cEOtZ+M6tN0aAGxr8wfg/wBMQfCkAnlk0VJSj03Vl2Fbnj6T+uN9bIaFXVSgYKaPIO/PzeAe/wBluWZIp10+gOtOf4m0+v8AIbDDxvhV8Cy6chHpBoyEbncbjVZPzf5EYadf2wGrOM3GMMhxmvAZrwD8V+ITl1jVPrkP1EbKorUd9ie2DyYSPHnVYnqEfXGdRbsLB29/v9sAO6v1KSQDW2prADAAVR+PncfIwQ6fm5Y4dBj5BAXVZC0Br9PAJJq97GFbK5lpXLLSoNNXyQLs77D89v6W69OC/hZStsTGSdtz6NhvvXbfAIfi+Bo8qq25uUsNZJI9FUNht998azWYVUVNSqSooEkA7dq2597/ADODJ6B+M6bJ6TC8DFkUx1dJZDAbkHcBvjuBhUymTjV7MhlkVdTuFsINjSjkbHtZ27YCN1joiMGclh6dW5q9gNh/CPvubGw5x58OQCMPI50xoNyBdAWSdI3P+uJ+fk20gfBY9wF1hlr6fb1WdvY455DL6V1EnU0YVieTZJ3/AFP6nAcOpSyGdadvKqQMq7G2DUW34qu+3545x9DZstrWisUZvtQLsbJ789sTJQBr7EX/AJj+2AfiDOzLHoXy1TSPpvUSLG5O+/NcYAr1vKRwTzxRFgiRRgeZzrLqW+N/7DEPOZ2NZI9br6Y40NbgUADdX99sLvRuokyHzdbjQ2kFiQZKAVm34G//AD4w0o48wuqkDypZFBN7U9b1vvXtdHAQputDzCISkqWCSdS3X3AI3o455XrUk86gmvK2QxllIbi/qvVz6va6rEaDosohmzFNQIXUeDbBfzN+2GTw/lcrl2imWRZ/Ld2lRdjsmypq+prIPsNsAN8SxaJdAVRXGkbH/FtzfvudsC2l2wc8YdUTMGFoofJHlsPLLWQQ/c8X7jt74CM6etVDakUFiwoXdbb74DjvjWNp5zD9w2mjTAqP7743gDXRx5cyppXSATZXfgiibII39uCd8CMpEPWBY3A/vz2+xx3yucs6l1IR8Dfkn4o+32xGEc0ZIUBhd0bBH6b/ADdDvgOwXywGFGhZ43+44OCXRV1KS2nff22DfahxgdKxMbF49J4HqG98GjRIPY1gj03aMCvU7AL35P2+QMB5izpaF7UKqMQrAk2bs7fG3644yzgpYIBZmse4C0BviF1OA5d54uQk2g7c0zAfG+x+ce+kZlDLU4kK6XoBSTZBC89rOAePBUijzWMSSbqCrmtJFXvXcmr+MdvGWYRogiwRxuGB1K1k2PpOwsf8sLvSnZpgsJZHkYgGip3s0T7fngr4iJEYDWWGlWJ7kCid8AweCerEP5UrKsas8gs8PQFb71uT9ycWQh2H2H9sUt0oguHagG1W3fsP7n++Ll6ewMSUwalHqBu9sB2xFz2bCo3qUMBwT/euMTAuFfrjf+IZdIOy7e5Nc/64AhmfEHloG0FuLN1QPciicVv1dItHpNOJCXUkkgMxIv2I/sd/hs8Q50R6A5C6mXXSkjSACwHsfa8K3Usr5kxXLamCNQ9P8O5BZiADfqA+FrAc+kZoOgXfTYJFUCd+ftfPzhlymRVctJJWlIlaTYkl6Ve5IrZdhfOFmXIIrUjggGy19zdrS80eNu4JrDLlOo1lWicHVIrILK7elRZA7G/nAZ07NDN5OaZLRU1Ciu50pZ+l6rev1whwZMRofcjgDYbXyTd7kXzWHrIZpIMpNH/MH5ZB9S0L398Jcs6EUGF1zVgWK5ANG/bfAQcxmlBO/Gr/AExIizIZDXsgwF6nkZlLOApW2IbcEBj7Vf641keuCL66A2FKFBsdxrJI+9d8AbmB9fYb7nYb337YD9abW6ICNJX6tq2+fa9tsRm8Qq0qiOKgWA39bUdqHAujV4NsVkzMOlSNwo1EH07AClAwC7k8gwXzRsoABJG1sNhZ7iiawy9NyzxO5RjdUdXq9LtGDV736tj2rDJ4vyAXKqiH92ktLHbUFJJ1AFQLs9j77d8Ky5xjq0nZ2QHYcDQaHPdRgNPkLANvSyqoSzp9Wlyav6ixJuu9YnzZAoY9IOlkZpCONRIAJvk8D8sedPoZu34hByb2VNwBtidKPShAPrQN6Qa2l0/2GAAftAQLmiAAB6/nl8d+v5dVyEDDSC6m99zUvffisb/alS59xppQTQFDYn+1/wCeAGccGGMgVcSAf/1kPt7YBg/ZqYg83nMFBAIu/fbgHtjMDfBGpmlClVOx9Xf3r9RjWA59D6YpRnc0iAhtq3BoD7knSB7/AGx7671QQrAoClghaUFdXsACTv27e2OHUIFaUyRWFOlqNgiTSLBv2f8A1x78Qqs2VGZQMul1y+lquggYsa/xNQ+xwERuriS6iCHTZVWbvxSm+Lur/sMFPDEDTZnW8moQ6WKmwSbpRuQABtviB0HLCNWlYarOgL7kFf077/OGbwTCWjndrNmgSbO17e/ev9MBrq+YEWcz4a9Lm9I+ksDYsWLXSd7/AJtvfAOWRXYaQlBTWkkDhdgLvY2MGPF8jLm5Qp+tI2YUNwI1JF1sLF/Nd8cui9QjjyuYVlqSVVEdL2FBmDfw81XzgI+Wg05sIpDAO4sjY6S4vS1jtW/xgj15AEAoC64AH8Pxtjl4cyKtmXblUoKt1TNfqJoitj+uJXiWUNwoADEkLTBQKHIANYDz06XQ6HmuVoDg7Ac3eLDyHV5Aq2WB0jYW11+XOK26YFZwhbSRWs0TpUmtRoWBY5w5ZOcAoF2HoBN8+mzyO5wDJ/2jJ2LC+CRV32+NsBOrTXM27GtO4Nn9R87YkdQkJiLGxbd7/lA32/6GAceaYWASoOm+10Sd77DtWAkeIpdSK2q0JKogUg0oW9RJN2222AwzrAIsWzECJhR3DMePY2a23wezmXV8pHqZqUyEAKCSdgAL9jR7mjtvgVLkJWeARoSL9JBAtkPqDVuukck8d8BE6Xl6sV34/vhyyRjGUnFjUyW29GtgTze3F/1wp53or5d1t/MsbsAdIJtST3IuyD3o4kZqd3d0eXLR6GIXzS0ZYcBgCDt+ZwBHrCyp0+V8ssTKC5lEg1krpX6GJO49u/5YXfB3hTOZ5mZ5PIiX+LSG1N/KFNDYbk1/yNdM6G+ak8kS5ZlA/eGF2YqpsWPTps3tZ+e2LAkMWRy6IinStJFGu7O3ZR7sTuSfljQBICsfEP7Ph50eXSaWaaTcl6Cog+pyqAAVYodyQMEs74Ly8GXbKQRp5zpcs5Uao0Ioer+d6PHbUa2GGqOIwambTJnMxu3OlQOB7iKMGvdiT3bbjNlAiMLJZrLOdyzVux/oK4AAHAwFDqI459KqLBJVmkCraixuf73/AHxzzs3rsMhZgD6XLaCNyfQo/vgrmsoHkUMLsi/698As7knijVyQQTQ9/g77YBihzLZhFeTM7qR6dLncXt2WztzeNHMuFdiqElgbkIR+QbVV2HtQwPiyrZeEOyCQSso06ipHc1W247kGseR0V3d2RSArfwVQB4skij/pgCI8RvKrB44UiRgxEZ0G/pBJJYseBRrgHBbp+eaWOPyiweCzEEDPYdqIcldFdxqBF8DETpnhNWkOXml0LMusksNYqiq7kjzGIvTf0n4w55Pw7lcrkpI8lmY0mkIuWU+YNuRsv6V33wFcdd6nHPK7uDLKdnLjRuKG+kAHisQJuq+kJ+HhUAUCzyN9v4wNr22/XDhkf2UTSDXHmcoS27ERsaJ9tQ/y98Est+yNq9eZShsSqgD+3+uAquLqLwghPKOrcggnccd+3+eMxbn/ANHYmB8vMH0nSxaO7PehqBA++NYBJy2Z1OUOyO9gVqK3p3FfVRGmvzxHkic5d4yV9U4kA1C6AIvevgV8YjxrqcBRWhCF4G49V7f8uMe1ktVJPKE9/wCYE/B5OA7TZN1yoEJJdlUyKtNWnlrHGww8+EodEDKwo2bXbYChdfFj9fthY6dlWW2ZKDRUDt7H525w19H0icgkKWEmkE80VJ7ncAE9tr9jgFz9oWWIz2XbffKrdc+hnBG5HYV/84hzdSkm8oyW1KUQ0KCllpRXYVWCHXPEEcuZjJSKSGDWgRxZfc6iQKqzuvH9cDM9lWidkBZQlnSdJ0hjfIva6+xwBXoiuTJonaG3VfSdiSD/AFwxoka50udNMKtzpGogAg0GtTVb+5vCZ0+QoQS7tRvnYHleBvqNCzx+eCk/VDJbaSunYlTa2CKJJojf2vf7YAjmenDW+lv3amyFKnYgaFB+ogNt3qt8TMvKxpQzDTRU6LsH6moLvX6bc4CZVgXndXCkrGSdQ9dsfUCfk6uN65w0dE6a0ojclnaRtjqAGhRsTostd/F7fOA4LmnlUrbtHd6gNyQBQAHBoUTeOXTsg8oksGwtqWJom6UFiCTZsULN411zPnLxx+UREz+YkrRmiKOw9wdG9/6YE9J8P9TJRGgIi1XGWZQikknVpB3BstVXdfbAN0efKRxMAgthSgWANN1qNkDUN6o7mye2v+9csYVVy6HSNNQqVA3B9J3IAFc7EkHCJlMxPDn40zFylZCYwp0qzMFAMe2w3O3+Hfg4ashmnZ29ACR3o9S6tJtypNjV/EDQuiLJwHvqPjkxh4XURPTLHosFCLUWSxLUbJ+3zgHlevNIojUNK9KBRCBhuGIXgkkijqvYYCZuIyyS69OpVJA3sFjYUEGnpR89sSMl4fnEoK5dlZfXRBvfvzW9fp84B/8A+0JstCwjYIqsl2LNycDUa2Gw3rC51L9oMySxzDRK5GlNQICDSdWn2JIoncnjBjOZfUjRSPJvojY0ptioFmtyVY7EAfqdkTq/hpo5kcxv5DtspDKSFGphbChahq3si6wE9v2lZpy5UBWYli+zEDYKotRsPn5x4b9rOcvSUj3Gm/UvOx71jzJ12PXpTLdPGoWo8qa9N0DZonjnjEDOTQSIHCZJCGABhab6v5SrAgnbYf1wEl4R5i8bHm77HHfP9DLZXKEuSJpAgXnQG2Bo/JuxgfmZTrvbet7/AM+Pz45w0dAVW/Bmw9Nq2IIQr5d6vje7JwC6clJJImWjEkjhh6Qu1bjVXaq5J4JxZXRv2dPDk5l8xBmJtwxQOsZqqF8mv4ux4BwK8K+IYcsWWSR4zJJs2kEWQfSdt1oagWH8Rw1ydfErlEljKafqXY6jVC7PIvAfP3iLzcuxgl3ljkLNIr6iWskMD8X9xXbHaD9oWYUbpDJvepk0kn3OlgCb3xYee8H5fM5jVRk2Ose5utXwebwp+NvAsOWzaRRLX/h/NYWTbb7c7DbAGfDP7RVn0JUcMigqI23jmugF1n6Ddvvtd7jDnnp0hkR2ZUSRtK6mPpYgsREw4RgPVE3Fgr8/OsUTMwVRue33++2GTLGfMxpl5ZQqxyk+dO1IgI39R9THcUBe1VQwH0Dk5tINNt9lr8thf33xmF7wtmun5PLrFFnoX7s7zLbGgOCaUAAAKOAMZgKaykf78tpFofUw39wDXufathftgv05FpULEOKtUUEoD76h3sVz3+BjSZaa18skNIdlFEndlNjk2n8PcXiR1DpMmVzKB2GWZ49RZuDRAIAYWQpo0d6U1xgCEihYjK5A+paDEn0leQB6bG4q7DdsTFzIbcQxzusnphdtzrP1rdDYWp3qmN9xgLqUrMC1Bm9LGyvI1EECitAH8zj30rTmc1KECAxxtoVj9Wn+Hj6ms17ffASpPCmYWQhlVJnIKqnrUq+q7IvTsa9q1fGBsombMO2wkIJZB/ESTYALb1ttzW54w4eGvDuYmMWZg0FUcK4dj60Xf0iyNX8O9DcHscK3Us9JN1OVpI/KPmkNHYOihQFjk/3v7YAnB4ZYwP8Au3UFPSsbCRA9eoyMVDrqr2oEXfbHWZA9PmHDRadCslJQSPZgS30avcWSfnbnL138P5kLI2udDoK8ppF+pOaI797OA0/Wlimy7mMIFjBVSlBnBrU4ol/UA2++w+2Am9J6NHnVmWKYCVED/vA1CNL1FTpthdAbcWfjBpMycrl0mEsRmShp3PqPDF7COeAFNXxZ7MWV8f8AmwxrJSPKuqk9R0L6ZFBFAMD88N8EYrMdegOaGiNXErmNgwFUGCxt/KxIGthWkXsBd4Az565xJHBYSiYNI9rqK6HCrpvSDdg0dhW5wCzfUJop445JSxDgkMfSNJ2B3IO4vbbYe+D/AFXpSZCCNkkVpJZ2JQBdARCdxe7A7CzzZ7crGeycuZkOlkW/U1nSNyNwQPn9OMAyPoRUkL6dKAq4+GLA2B7kVVEYm9VTOZiCNojqRjYZxpJO9MpIDFfUQasGx7bAuqZdYYtKqadSsmo2ARYG6jhgBQ0jcmyb2lZjxC8sYIBIURoBwVAAVSf8IO5HPqvahgOPVenjL5gJMouOJio3GpzuGF8gDU3YbDAn/s1gvnGOQxE/7QROVskfxAVyRvxhtJgzfUpZMy+woeXTC10KpJa9huduSW/UznvFWVHTHjj83mlDGydIDkHtp0ih9sAmZJPLkSRSpIYEJ39NNuNyP86NcYePGKznIyxSRmGOFGKNYcNoNqPSTRK2N6Ne94SphJCY3UkEszDTsSyVy3a9huR332x0bxHmJspN5jsZEuJFoVpVQSCBtQDNubvYXWAG+L8q+VnzcQdSJEhIBXUaaiVW91IIo12wA6fH9TSsQABxV7m7AI3I3P3xyELMbJckizdHtzbKSf1xL6LEv4mAyP5aeautioIUA2SaUcVuLwB5eplW0y+XJqQUaJrUSSGBBA5A43+Lwf8ACcWVRmXMqXDatMcTFgRsW1laG1KQl9ya2x3yHgQZnLx5iOUjzbfZdR0knaia7VdA0R7YiL04ZSYCRpAWB0F1VB2FnU5Ow9vbvgIvXIUeQSQFxA6h4A3NgFCgs2FDhgCfbbbBLw3nIly0rEp/tgAuoA7xAd9/+eFnp2RzLoNJEYjtFOxVjyaLbVZJJHF8WTjt52ZS1TNLL5g1uqBTpeuNL7lgO99uNsA2+Geuo0ksY1prJRHVTsKLUSCSG0mxxRGIHiroqZQag8j7SMXdyxUAAi9VXqIauASP1FdPvL5TORzms46JLlyCdwpGoLpAFgWaPt8YZPGbh42Zn1eWURhYBI8lnY13Gq1IqvV+gVZlIllld1oAK7URtzsCO/Isb4stuixSSQwyF1jeJpbFDU/p3tlNrpHA9hVcY55bwtlhlRKWhVq1BKst6VNWu1k7UPY4mNnGM+WjWYs7rJ5PB8tVS6NkFbFiuftgKq8W5UQZ2ZE1FVagWFXsOQKANnGYbutdAGYnYu0Rcc2+gn/ExXkntsNhjMBCyCJLmFCZcq2obqwsutsT6jsCCy+k1vthq6v05SyGOWEzqwWJWLPccitrhoWoBLFaO24FjC7lYRk5Mu05eKOZSwFgt5fpKyWvALkjsavBKDoUJyhzkLajBmXWQhiw0kho5BYtateK5/LARstk5I8oG0nR+IUo9FVIeN0cKRZOlgn6gdsdeiwld1ZVjkdvNIv0szVpZiNIsFSNxsR7HETqXi15YJoWUBSSUS9lZpNVj89/z9sBcpnnWFkDHQxVio4ZlBo/lZ/p7YC6utdX/DLE7Slta6AhKByLJDrRN9lLfY/GKtbqiCZ/OLF5F8td9Nk6VDFq9IH83x98dunlpxlleOR2hiKKqbEqW1aj6SaBI2BO2+wBsN4nyOrNBr0RrFGObOyjVQJv6tR3r+uAYjAjtIG81TJ5cbOCrmIatQQamV3tiCaGkbCzWDfXf2TSDJyxwsJ5FkR4qNMGHpcNqahrQ2eN1HxgJ0jPrEhnWUvMJbWJvUhBF6iB8iq99J7Y3L4vzEszSR6SkqFZEUlfgEAHkVsTdYAlkOkRCRbFeTFS6DqUa3GxvcrRO4buN8Qst0/K5dvPWNcwybGJbR9RoGiCQAq8gAnnfc4hdR8SSLGqavKpabSRuD9INbn0g/StfHGBUvVLkXzT6zX8LWN9vqFL33I4PfnAdeo5j8YJpELRqjxqIDZClmVLDH5577AVtg5luktl8tKYVV5cpmJVmY7GRLTSB/wkN+oxM8O9LScKsu16XIX020chCC64DKeOTeDkXhyeFMwsrLI0r6ywI4LDcj30e/ZT2GATo/EiyERhRC5vUGX0ADcngjf45xnTMrEQ+XDxM8uujGrW2lFZK33AYOAoHvyNsNMfh7MTZkDNCM6FtTFHoQqRQ5Fknmu1dhjhN0vK9NlObkNOBUYG5W/SXCjfgmuwO+AUesy/hgYhqWM+YwNcmkX3selFtW+ksd98dM8k8WWKpSfvFDBmU6yVb0ijqFV9N98OHijra9Tic5MrNCi6JQ9oVI/eBl1Dk0bG1jvhI8O9S86WWWUByoUIWAIUGzS+xJ3/ADwDd0Lp7S5aK5Y/MCamVRRG/wA0fgn3wIn6FKJMxEqpIWfWxZgBpdSBQCkge/c6RwNsQuj9UB6plgjhg9xNpOxsH8qF/wDtw5Z3osonZlVdLRhSa7qxqvb0n+2Aqifw5+8KWurdiL0i1k8o16P5v6HE/Ph4gxkghhAieJvL9LOH21gn0Fq+R+WGHqfgWUuWRQLq623Dar249Xq+Tjz1Dw/nJYHifS2sb/e7vt3wDn4Dz2np+USmPpCjTvQ51GhtXf7fOAXijxYoyqsohklkmzMTkaWqMmlutr8vT9sQvDsPkKY5i0AliMch82gG0kLpo0CSaqua+Tiu+jTJ5Z8z/wBQbC7vTXH9MBZfX+l5aLL5eKJx5/kFY9rjMZb94WBu9TM25N7bd8DPGfSxlZsvDAikyajPIse2t39IBP8ACqggD2B7nEzwnnGZAHRXSMFUZoyz6ST6Q3Ao8nft7YHeJestLmxGdSl10K7hRcg1eUR7AOQLO4BO+AkqIAPMNEXpQA2wo/7UBaIIAJJY7E7AC9UqbPGVXjCavN9IZAHZdtAG4BsDY+9/fCL02R1mIfWDEpDKNipvckcEbUcNXTc7HaSC3W7dozoIYk0Ku9wRbb+rvxgGKKKRm8qwo8xUayPq1ANQI5Uj3/pjh1LwbMufAVq2PllSFYCjqYhrFXsRXt+XHMdTVoF81vNQyaiwBDj6t2I2II2JP8Qq8R4eoyCKxmNfp9JVTZG/pBFgfrp3wDR4U6cQDpZNWlSWFXTbhRQ4Hf5+2MwB6fnniI0suy0LDfST7qDwV/qcZgFCfqEeZij1RyJJloVQyJpKMqbLrsijp2Gk7+xrFifsny8a5d5nQEZiXSl2dYQfVR2+qwNhsvzeKUOaYCg37skMRe2oXVfIs/1w5+HvGbRRxoZiREzFEUAEFrG7VuNyaP8ANfYYC0fFHirIRMMtPB57Ea3BRNr7mzyQOBvVfGKZ6jkVjzUkaG49QaI+6N6l/OiBXuDhuh6xCpfMyZdteY5NJJr0sQb84aR22FMdIrAXMZFczm444qQeVIRSqNPlGQcKFvUVs/72A8+H+sSROsqNThiU1e24qhyK7D3wMkkRnJm+n6CwBOjYCwLBNH574iZ3quk6kQxtpUSq63669WxA0j4+L74buheGo8x0nMZycEumsxBTXqj070BvqY6aN7L74CSG6d+BEUTSJmV9XmOn1PVFGomlO1DtV2d7E5LLLLOptdEYVZZI/pYgfNXfBNcflgI0lFgVqhxwD/1t+uGzoWVdEURW7FQSFC6tb1oPqFCq4ANgYDrk/DLTTGWG9A00PM0hfTtwdVnmj2PBGNZnp4jlpirSXpsnk8hNTepj2oA+13WM6oZIs0WbMqJ1pwSrLvp06tFer0jSbobd+cDnEEhJkzGYd7tjHENQPsWc0N99sA19MySGTSAEZ4ZRLRv94dG/saLncVyccuvdcTI5HzUiHmHQqh72IYFge4tQRzxfOIuc6w8iQSxyCMEssjFFLag1DYnSCSLvfkY4dWmabI56SVzKVj/dh1BaO6VjqAG5YgV2rAWL4f8AFq57IwThQrPqDgG6ZDTL7/P2IwK8cxB+n5j0az5RAIrUBsSd96WrodgcA/2cdCbLZSNndwZBrMbcISeQObK6bvHnr/XXkM8SSCNFBV3PcVTC/k7bdsAqeFvEenJZnLkLErjWXAJcggIVQGtZO3J2FnfssdIzbxM1b6wK3IFix/bB3NrHHHHl1JlWUpKwXZhoDaU4NUpLEVZ73iN1DJwiAgF0dLk0St6iHC6NAqmXywGvY7nY9g30A+XnY3OkSK4YECtrFnYe1jDv1r9ps0WbaNcsGy6SiIuSdRbVpJGk6R8Aj88LPS8r50rOpVVCj1Hjetvk/wDW2Gc9EzCz/jGWMwGQOF76rrSdibDW+q65Fb4B6njG4HPt9sCpc9AGKtNAjCtSvKikX3IJuq+MTcl1ISKGUHnSQd6Pz+XfCj4xnj/ExmJx5hVoX9Wmg5tBdgEBrvsAd8BE8YzxNlZZV0SqEYIVcOhY+mx22u7s8YrfomUFMZAQNQIva6ViecW/luhxsgjXSNHp8tlsekb1vuLF/ngZnfBIc2qRjajs8Zv7rsf0wHbprPDk4Qa3jWx7at/8+2EzxZlvO1aaL6dVk19O5r/hwzy+FnAqyfgOaH2s4EdY6CY0eS2UhHJJF2NJ7m6/5YAbkpDJlxnSpMwAEvGmRb0iSzWlxQB39Wxq7ub+IVx5iEhwAFKkDVvsp7MCSRex+dsScrlkgMKsPQuiB0PBRgFkUj/EWaS/lT2xBynQRl3kA/8AXMQYmymgbc9vNZFvuHGALGXzMuxJEcsG7PyCj+k2OG0sVY8c/G41oyum1VSSDqi2Qmr2HZu1Eb0dztgj0xl/HiKgfNimQg7g+gmjfa6wMlCIqOpKrqW4wAVs6RQB3X3ri/g4Ap0fqWvXYLUE4bYbH+Y/OMwuSuRGWiZlt6azXFgUaO3xjMA/z9CV0KaiF06Qun0ge2nYYVXyZn6i0MCLpgVULUqgaQedq1FiTfNfbD9ekWQDW/6YFdO8JSQpqDI8kp8yRWAOhiTutg3QJU3zvvgO37K87G8kuUmRWFF0DgHSa0yKDXBHfvR98AfCuQ0dUnTvCrRDftrofN/645SzHpfWI5NzFevtbI+oOBwCQ1+21Y4dK63fWHlAKpmJGAB7B9xfzdYBR6lkjO2enu/Llv8A3jJKVF/8IJw89G6YSEWg2hAASt2QAKBUjve//wA4heFfBc0uXnjmUwrPJGys9CwrMxNGvfvV9sPkHhaJlJjLu6+krfkjSRWoWt2a2r47YCvutN+6NhaLKr0psAuAaLMaI+2Hzwp0bImB5JQw8kmIMztSFSd03u2L/rsBiu/HWRbUYV1tICDpsPV1e6kkUa5AwS6TmHhjn1qfXLIrFGJo2A4IHpcX25598A2P4j6dL5sEmWZ2LssjNQYMpYj1tp01ZCgdjxhUzviSOYeWn0AD0ERn6NrZ0jGqvkfnjyemtLWgFVDVUlAsNzuu/I4+2JmV8KyLRDxEgni17i9yNQ9yOd8Apw+J9Mg1CgjsK5Wj6SCCKIK3sRhn8WdXy+agg8pfKcqY3ij2HpooVUbFWthXvXthH8T5IpmWGktqGs1tZAssPcf12+cNOe6Q0GShnRtLFC3pj3VilrRDWbNDVQrUDgHTJ9eMqGOPSs5RlS7KlwpAo/f3xWWahnEPnvei9IOm11gkfWTyGB3rfscN3hfxplx+HywJLKDWjdWbSSKv+I7rubuhjXinpySZaZIsxDpLGRFCjUTZcIavTv6dd7VvwTgKxhzDhw3qVh6kajdjgi/8Qx36n1hppNbUDpQbcUorYdhXbBTonlRRSPnAslKRDCWOouxrVtwoFtdm8GcvDlD0p3JBmQU3pO98ekWN6rzL2J7bAhro3mxZdPL3lZUZbF6bFmx3pPVXfDY2czEWXlheUywgKyuylSGOvUtNvX51d0BRGAGSyEfkIrEiVVArVwaHFb8jnkb4k5vqJ/DurSkqa50inArtQ5J373xvgDPQOpTapY49OznUzhjQ5WghBs6q1C6ocnHvoHiOHKpmC6kln0JGzAkgXdlh9I9yNxW13hT6a+Z0HNRkaU0lUprcUAx1aSqGidzwRftgTP1tS3mlbywm2hvVTEHdSd3pKBsgHbAN2W8SgTAhhx7gWVO459j298PTIxFoEN8amoUeCSAcVl0g/imZUZIYZfMZQqW7lAtotndyDyRvWGObrGYWJA0LGL06TFIi6FWvqc6l7rYPvgGLMZOZPrRFJvYOWFDv9I/rhc8T5CWWGRFIGpa9N3R52NA3x+eJWZ8RSSSxKEk1HYGSeLSu4BP7sGyBZokXj3194gCXiDhRd2u4HJAuzQ7YBOzEkhcwOAzROp81RepqB4bc1fF88b47dY6qgeKR2IUT5kkrtZJRaO1EUCPnb746vng0wCwSCUJUSjlyguMFTRSlF2LsJ74HQdOimEcOiV3XzXpGuySLJHZgb2/xDASumSr+PjlUtRLMgqwV8trs9zZBrbkHfbCjkOoZhrXyll0IOAFNfw7jkjt3HbDZPMVVmorUbjS1WGoovHB+tT7gD2wp5aYw+hXAGqrbktsONyRwMBCzHUpf4Bps2VXgHjgn/rfGYm9ckMMzwsFdgQzMaO7CyB8b4zAWw2oKQHdjVX6f9MeendVk0BwCzKaIXk++3Pzj3KdKljew/L/4wv5iJ4yXjmK6q1cMxFjgsDXzXsMBrxtl3zGVEyq2uAkkaT9L1q2I+A23zeEzoWbP4lSAWZfUq+7IuoDfYWFr8uDiwshI5j1pLI8gJILNtX8uy7HvdH274rhs75UbZcRJ5wkYvLQ1AWAFQ/wjYm/nANkPjefOWIaWq1SNvyRe3GrTZ3vjasQs71TWgZxqDE02xBon+HkcdwuIjTjMZYhFRGgXeMHRYNAygDZtyuodhvuDt4gzdZcIK2jo0T3Hwa5/LAeuh5+NZ4wPMP7xVrTsGZk1sdI2GwFEk7c9sFej9XiMJ86R3ZZpajs6QC5PYEKSb3r9MCcjmCkzkAkO4auSDHRP9Cv6HHHoOQchpWYJCZmHHqNWWK+wAB3979sAcmzmWZyFy8jlwIwNfl7WfYk2T9hxidkoJ8zKYFhy8FjhlB2P8vY2O6jtzeF7paiWXyY2bzNREbqGOqjdKqjV6lsbk1TGvZoHRczDmY5ljlFjyy8gA8vYMa5BBBIvcWKu7wAjqHh9oJDFMSFC3cXdf5QaFb7H2vEfquaWkjy+zLTeS5NAChpUn0rZBYatweDxif4r6k7yiGNSXUEk71bGgCe2wBs+/GF3NQsctKxUoCoVro6nEiHg7j00eN6HvgOQ0QyI7oySBxK/8NOpJZU9uxr/AHvjHObrsizO7j/aHUrd6BF0AaFgcY7+GUSfPZZMw9xtIuu97AFheOT9N/OLA6r0yPMdQdPITyiVta2Uk7n4JW9hQH3vAJfSM6jxqkia3LF1UbWf4SBR2OkbAdz74fOieIMtlVkV4xBms1arqBKj0+lWOkaeQSCOSPvgh1fwNl5nWZbhlWljKAMDpsDUhFEDjajXfALqf7MOo6pJ1nQ3R8tQdS0oA0D6Q3IFb/O+AXZOpJBMdQZ3Q6CPSQoo73/EdWk78gVgi2dMkkDOqtqlV/LAFHT6gNNAdhtX8JwmZMq8rM/pUNpJO5UcAb8/e/fFmeHunp5sEgpjGd2FhTqUgUGuiOb+MBMj6Ks0ckkLGCTWSYgRpMlhhYItbsWq0CBR4xU3Wszrnk9Om5GLIpFBiFuthyRxW29Yc8x44TK53NIyuB5tbBT9Fgj1VpDGv64UH6fNn2eWOOkXYgLsAo3LMBpBrezufywBfw/0ibMyQJEaMKGRWs+l2fUC1b3WgD2sE2AcNeT6hLmyMhIArMZA+pSfLVQWahqouRsBsq2Oewjwz0SSCHz3Z1zGal8iBNICFKFvRFkMCQuwoWR74F9M8SeXmpJm5Ou1s/xMDpu7q1Av4OAaeswJk2hiDI0p0yz6I/LQLVLGENkFh6mvfZeOMMXT4ctnoTpXQw2YKSCt8EEcj5xVWc600hkmkOp3JZj7k7flvtXsMFf2e51jmxGrlfPikS74YqWU/kV/rgG9/DUs8xQKkUkag+Y49JLW2lSxJO4v4FA/K9FmZIJCaTWCVkUoqrfB2C2CtAg78b4sbwYS2XZphqtQWJJOw1A6b3C2DWK48VAnMTDcUaPbgAbn9DgAniSYFhHUlOuosq7WSxC7GqBOAMnh56tCze4YMo/KxR/XFoeEsn5kLWDakC/uo2sex/vidmukWCRvgKMzeWk1kMCxHJFn+uN4tr/u+g2CVvZHzjMBI8SdTESxg765QCo5KgGyP6fngXmOoxll8xlQhdL3sWG2lo6stqH8o2POBnjjNAmIVuAxB71YofawT+WPEXUH060cKpO429DHmiRYBPtx+eA6eIureW0dM8IbYLrI0qONQH8R9v1wk9S6p5mYkk/ma969qs1thmzQDgB70ysTxZOkbfqfkc74Tc26mRiuyljpv2vbj4wE3I9TMcyOeAfUPdTsw+xUsPzxY8XRUOXUsWDNaE6juQStjkUa5O2+KuJFAkYsL9mnTnaJpXNoxqNbPI2Zq4HYfrgJeeyI87QlhUi7nkuSt7i/1wGbLNYWNSAFVVDyGP1WNO11T0GHH1fODWfzAJnfSWDSqmxr0R7MQe1HfAjN59VNzGN5F8zSQxJDWGikGx9IIri9jtvgI/QshHDmA88lFCWjdXIDEk72vrG/b7knfFq+HPH8eYPk5lkBagrBSFN3s17C+2/xziq8vK+ZMjKhfUVqKOrpbGwI1EWb2K4Gx5eQMzCNo2utNOpG9AbgUfvZwFn/ALSII8m8c+gFJP3bKeQ6jYj/AHkBVhwdIvvha6XkkziSvIrwx6PVLsEBBVtlYDU1KAa7cnBjxN4q/wDAwZf8QHnQIxmGllsIxZS18jYahzR+cV/1rrE6hLk1IwtSP4lYqSCP95Ad99hgHDp/hvLZNJJfM846CVYjSYtO+oKpO4BNNdg4KdO68hy/7t7YH0k1W225AG5F7n3wnZbzDnMy0dKRIw1V9Wo2BXYAUduSRglmOuPGDogi1O1GRwrlqFUAoWx/iY3vvgG/onimpikqkBlJTY/V7DaiTX32Pzhii6gxcqTqVVtCWu6AOocfVf5UR2xVee6hnniVmiUUfT5YABXkCgdmDDVYv7e/ePxeY88SzgQHcqAS0RaiQwAsU21C+Bt3wAHxL0NEz+Z1OyrXmiNbLMzgNo243J39gfvgj03r0jMsGX1xKgVvLqy2gitzuNtth7WD2ORfs8nz8r5wNlkgQ6QKapFi29QI9N0CSTXfHXqHhh5cmc9lYooEiEhZV3d9B9Wkra6QQQK5q8BXfjeFvx0hYby6ZObPqAsGhzdjFifsn8LZqTJzkUkcpIjLMRqatJOgDde1n2wK8DuM5mJTNbhEA1ogZvfTdb7gjizp2OLO8GZNjHNTPCscrIgFVpABLbjjUT7dxgNdTyMqLJNmQnlZaAyJpa/3kfrDb77FAB8E++PnmKjq1WSNN7+4F/8AuvFnftPzmc3QqVjk/d+ertplUm9DIRtwTfBANE4r/O9A8qNnEuo0GZSpHpJqwbPvxgIM03pAHtZ/Pjj4/vg74DLHqOXC7H1AffynwsGTb5Nb/wCX5YdP2aRA54yn6YIZHP6Bf7E/0wDh4a8aOuQlEi+XKahh8sA0dJo+o3akkn7ffFb53In8Y0bMW1sG1udzqF73tfIwyQ58eWroQ0caEA/J3PatVULr3PvhVzUck6z5ltvKKRlDzTaqN9yDXbuMBcnhnJeXlEv6mt3/AOLgfkoH9cTXjB/5Yh9EzmqKJr+qNTv8qMTZTZ22OAgZnJqx4P6kf2IxmOjvvwf74zAV14h8P5ySe0yea00N/wAPKd9yf4Pc485Lw9mlNSZLNlG5K5eUEH3+nf2Ix9L1jKwHz3mPB00mXnbyM0GjWok/DyW7EjgabqhX5n2wnjwt1H/9DNd//Lzd7/wfOPrTTjKwHyV/3V6iR/8Ab80OP/Ly9v8AgxYfh/oEwySCSDMq48y18iWwSzEfw/b+mLy04ysB865rwlmmQOMvmDpVVKHLy6mJtid17E1f+mPXRPADSB2zUWbiRCfSuVkLsaFaQE99r/ti4fGHWMxlpMu0CecrM3mwgDUyKhYlD/OANl4bjnG8h4lSWRplmByv4YTgkAVTOHJNahpCjY73q9qwFL5LomYy8gljyGdq/QogcsARszUKsfy++OfVel9QzDlzlc4KQMoMEpNjbc6eSLtRi7YvHuVYWC+7Rr9Heb/ZE70Ax23qjsaxL6b4phnKCMP62kUWlUYjT33FNtvzgPnh/CudUAHI5pqrjLyGyL9THRxudhXbHnP+E86VjX8HmiPJFn8PKaaySK0c4vvxL1mTJzxTSNeSY6JqQExufockAkxk+k9wSpujWJGW6u0Sq2ZJ15iTTBCEGsCiQpqrYKCzE0Fqu1kKb6P4czK6mOVzIZmB3gkH3/hxx8T9CzZRPIyeYsNdfh5DzyD6eMXNN4+yihN5HeRnRYkid5NUf1roUEgr3/UWMRvB3iVpjJDIzSSrNMNQQACNJGRdRUAA7UNrO/NGgpvp0XVERh+Alo8qctPRNHeiavHPo3grNO0kk2VzNkkgGGRBvZqtN1d+/Axema6tJJ1D8HEfLCQieWSgWOpiqIuoFR9LEsQdqA3NjjmutfhJETMTSSNonkCpCAHjSmtjVa0XakIu7K8YAf0vw4j9NhycqzCPyQHAV0Oq9W502De5B5vcYheB/Dr5ePOQMZ9PmsiK6sE0MvpdCR6iVPq+V49z2U8eQMiFklRmiSbQU30yMFWv5rchdvjE/wAQdWSCONnd49U0aDQgbUWYDQ1ghVbgtt8G6wHz7B4e6hlsxI2XymYUkBQ34Z2X6QCQChF3ZDDjfEuObrMKLGMvm5Uu11wTMq2bNppANnf1Xvxi7en+OMtNKkUZcmRpERjGwRnivWoYiiQAT+R9sZ4w6vNlkhaIR008Ubl7sLJIq0oGxNE7k7exwFKT9F6u8Gp4s08J5hZXYg6uRGVvfn7HtgT1jwx1B0Kpksyq1bKsMlc9hp3v252xdPXPGM0GYzG6KmXky6iEr65kmKK8im+zPQ0gi0YHnaHnP2hywZeLNOEZMyk5ijC1oMYJitr9QZR6vYnasBS3TvAebLDzMpm1XSeMtKd6Putc4Zf2a+H85BnXZ8pmFQxMttA6A+pT/Evt2xdPRepy/i5crMyuyRRTK6rp2kLqVIs8OhIPsw9rLABgPmzJ+Gs68TRtlMyqtJqb9w42YgH+Hfa9v+gQPhzMvH1BPwuZTzpAyXBJVA9vT2A7e4x9B1jKwFadP6TKkUYEUopFG8bdgPcf0xJ/BTd4pT/wN/piw6xlYCtpenTkbRSX8xt/pjMWRWN4DMZjMZgMxmMxmAzGYzGYAdn+lGSaGXzCvkkkKACG1AqbJ3+k9sDW8CZfzM0wDBc3GY5kBpfVep1/lZr3rki+caxmA9nwlrycmVnnkmR4xGGYICoX6WGkC3BptR7qNhve/Dfg2LJySyK8jtKQTrN0SBrI+ZHGtvc17YzGYCV4m6AM7l2gZ2jViuoqAT6WDD6gQNwO2NdS6AJmgcuRLl31xuAOSpVgV4KspIIFHiiMbxmAGZbwIsckcizSa0llmYkKdckwpywrYaaUAVQA5O+NdF8BLlc02Yjmk1SFzKKUCTWxemofwsTpPIBIsjGYzAFc30INmFzKMY5lTyyaBV0vUFZTzTWQQQRZ3okYG5nwWZXR5szK7Ksy8IARONLACvSAtAD43uzjeMwA/K+H1/GZSK3c5GL1SEKoZWAEaUps0yB9xsUBvDD4g6EM1GiF2j0yJJagHeNgy/UDtqAxmMwAvJ+BVjkhfz5CYp5ZwCqbtPq1g7cUzVW+CfiHoP4uNEMjRhJEltQpJMbBl+oEVqAxvGYDM70ETSxvKzOkRDpFQC6xw7bWxB3Augd6JAIFH9nsDJ5bszwqsqxRmh5Ym+qjVkgWFJ+ke+MxmAKdJ6D5Mjys7SyuqIXYAeiO9KgKK5ZmJ7ljwKALYzGYDMZjMZgMxmMxmAzGYzGYD//Z"/>
          <p:cNvSpPr>
            <a:spLocks noChangeAspect="1" noChangeArrowheads="1"/>
          </p:cNvSpPr>
          <p:nvPr/>
        </p:nvSpPr>
        <p:spPr bwMode="auto">
          <a:xfrm>
            <a:off x="63500" y="-915988"/>
            <a:ext cx="2190750" cy="18954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414" name="Picture 6" descr="http://t3.gstatic.com/images?q=tbn:ANd9GcQ8p3bR4rS4BnIM6hoQRTEU_5K-8eUnMVxH3wj2yx53ZmFZnxJL_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28600"/>
            <a:ext cx="2181225" cy="2095500"/>
          </a:xfrm>
          <a:prstGeom prst="rect">
            <a:avLst/>
          </a:prstGeom>
          <a:noFill/>
        </p:spPr>
      </p:pic>
      <p:pic>
        <p:nvPicPr>
          <p:cNvPr id="8" name="Picture 2" descr="http://ts3.mm.bing.net/images/thumbnail.aspx?q=1355273864398&amp;id=228f17b51a07939c202c742fe6296c7a&amp;url=http%3a%2f%2fi264.photobucket.com%2falbums%2fii186%2fhadesfangirl8%2fMusicals%2fNewsies%2fnewsi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4495800"/>
            <a:ext cx="2857500" cy="2143125"/>
          </a:xfrm>
          <a:prstGeom prst="rect">
            <a:avLst/>
          </a:prstGeom>
          <a:noFill/>
        </p:spPr>
      </p:pic>
      <p:pic>
        <p:nvPicPr>
          <p:cNvPr id="9" name="Picture 6" descr="http://ts1.mm.bing.net/images/thumbnail.aspx?q=1310648435508&amp;id=cfec5ec619b19d052cc404f24c6078e5&amp;url=http%3a%2f%2fimg.hotmoviesale.com%2fdvds%2fDIS-D23688D%2f1%2fNewsi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838200" cy="1199674"/>
          </a:xfrm>
          <a:prstGeom prst="rect">
            <a:avLst/>
          </a:prstGeom>
          <a:noFill/>
        </p:spPr>
      </p:pic>
      <p:sp>
        <p:nvSpPr>
          <p:cNvPr id="10" name="Left Arrow 9"/>
          <p:cNvSpPr/>
          <p:nvPr/>
        </p:nvSpPr>
        <p:spPr>
          <a:xfrm>
            <a:off x="1371600" y="533400"/>
            <a:ext cx="3581400" cy="685800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685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We’re going to watch this next year</a:t>
            </a:r>
            <a:endParaRPr lang="en-US" sz="1400" dirty="0"/>
          </a:p>
        </p:txBody>
      </p:sp>
      <p:sp>
        <p:nvSpPr>
          <p:cNvPr id="12" name="Up Arrow Callout 11"/>
          <p:cNvSpPr/>
          <p:nvPr/>
        </p:nvSpPr>
        <p:spPr>
          <a:xfrm>
            <a:off x="3733800" y="1905000"/>
            <a:ext cx="2057400" cy="685800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0" y="2133600"/>
            <a:ext cx="28956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More people were reading because they were able to.</a:t>
            </a:r>
            <a:endParaRPr lang="en-US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usgcrp.gov/usgcrp/Library/nationalassessment/images/UrbanRural-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9" y="1295400"/>
            <a:ext cx="7086601" cy="5265279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7239000" y="2362200"/>
            <a:ext cx="16764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15200" y="25146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When does the change happen, where more people live in the city then the country?</a:t>
            </a:r>
            <a:endParaRPr lang="en-US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7239000" y="4572000"/>
            <a:ext cx="16002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315200" y="46482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By 1990, how many  more people live in the city then the country?</a:t>
            </a:r>
            <a:endParaRPr lang="en-US" sz="1200" dirty="0"/>
          </a:p>
        </p:txBody>
      </p:sp>
      <p:sp>
        <p:nvSpPr>
          <p:cNvPr id="9" name="Oval Callout 8"/>
          <p:cNvSpPr/>
          <p:nvPr/>
        </p:nvSpPr>
        <p:spPr>
          <a:xfrm>
            <a:off x="6934200" y="533400"/>
            <a:ext cx="1600200" cy="1371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8382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How many Americans are living in cities in  1900?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KIND OF NEWSPAPER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i="1" dirty="0" smtClean="0">
                <a:solidFill>
                  <a:srgbClr val="00B050"/>
                </a:solidFill>
              </a:rPr>
              <a:t>Joseph Pulitzer </a:t>
            </a:r>
            <a:r>
              <a:rPr lang="en-US" sz="1800" dirty="0" smtClean="0">
                <a:solidFill>
                  <a:srgbClr val="FF0000"/>
                </a:solidFill>
              </a:rPr>
              <a:t>created the first modern, mass-circulation newspaper.</a:t>
            </a:r>
          </a:p>
          <a:p>
            <a:pPr lvl="1"/>
            <a:r>
              <a:rPr lang="en-US" sz="1600" dirty="0" smtClean="0"/>
              <a:t>Pulitzer bought the </a:t>
            </a:r>
            <a:r>
              <a:rPr lang="en-US" sz="1600" b="1" u="sng" dirty="0" smtClean="0">
                <a:solidFill>
                  <a:srgbClr val="FF0000"/>
                </a:solidFill>
              </a:rPr>
              <a:t>New York World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in 1883.</a:t>
            </a:r>
          </a:p>
          <a:p>
            <a:pPr lvl="1"/>
            <a:r>
              <a:rPr lang="en-US" sz="1600" dirty="0" smtClean="0"/>
              <a:t>Pulitzer </a:t>
            </a:r>
            <a:r>
              <a:rPr lang="en-US" sz="1600" b="1" dirty="0" smtClean="0">
                <a:solidFill>
                  <a:srgbClr val="00B050"/>
                </a:solidFill>
              </a:rPr>
              <a:t>added crowd-pleasing features to his newspaper</a:t>
            </a:r>
            <a:r>
              <a:rPr lang="en-US" sz="1600" dirty="0" smtClean="0"/>
              <a:t>, including </a:t>
            </a:r>
            <a:r>
              <a:rPr lang="en-US" sz="1600" b="1" dirty="0" smtClean="0">
                <a:solidFill>
                  <a:srgbClr val="00B050"/>
                </a:solidFill>
              </a:rPr>
              <a:t>color comics</a:t>
            </a:r>
            <a:r>
              <a:rPr lang="en-US" sz="1600" dirty="0" smtClean="0"/>
              <a:t>, and </a:t>
            </a:r>
            <a:r>
              <a:rPr lang="en-US" sz="1600" b="1" dirty="0" smtClean="0">
                <a:solidFill>
                  <a:srgbClr val="00B050"/>
                </a:solidFill>
              </a:rPr>
              <a:t>made it affordable</a:t>
            </a:r>
            <a:r>
              <a:rPr lang="en-US" sz="1600" dirty="0" smtClean="0"/>
              <a:t>.</a:t>
            </a:r>
          </a:p>
          <a:p>
            <a:pPr lvl="2"/>
            <a:r>
              <a:rPr lang="en-US" sz="1600" b="1" dirty="0" smtClean="0"/>
              <a:t>The Yellow Kid </a:t>
            </a:r>
            <a:r>
              <a:rPr lang="en-US" sz="1600" dirty="0" smtClean="0"/>
              <a:t>became the first popular American comic strip character.</a:t>
            </a:r>
          </a:p>
          <a:p>
            <a:pPr lvl="2"/>
            <a:endParaRPr lang="en-US" sz="1800" dirty="0"/>
          </a:p>
          <a:p>
            <a:r>
              <a:rPr lang="en-US" sz="1800" dirty="0" smtClean="0"/>
              <a:t>The </a:t>
            </a:r>
            <a:r>
              <a:rPr lang="en-US" sz="1800" b="1" u="sng" dirty="0" smtClean="0"/>
              <a:t>New York World</a:t>
            </a:r>
            <a:r>
              <a:rPr lang="en-US" sz="1800" b="1" dirty="0" smtClean="0"/>
              <a:t> </a:t>
            </a:r>
            <a:r>
              <a:rPr lang="en-US" sz="1800" dirty="0" smtClean="0"/>
              <a:t>became known for </a:t>
            </a:r>
            <a:r>
              <a:rPr lang="en-US" sz="1800" b="1" i="1" u="sng" dirty="0" smtClean="0">
                <a:solidFill>
                  <a:srgbClr val="00B050"/>
                </a:solidFill>
              </a:rPr>
              <a:t>sensational</a:t>
            </a:r>
            <a:r>
              <a:rPr lang="en-US" sz="1800" b="1" i="1" dirty="0" smtClean="0">
                <a:solidFill>
                  <a:srgbClr val="00B050"/>
                </a:solidFill>
              </a:rPr>
              <a:t> headlines that screamed of crime and scandal.</a:t>
            </a:r>
          </a:p>
          <a:p>
            <a:pPr lvl="1"/>
            <a:r>
              <a:rPr lang="en-US" sz="1600" dirty="0" smtClean="0"/>
              <a:t>Pulitzer was one of the first to use “</a:t>
            </a:r>
            <a:r>
              <a:rPr lang="en-US" sz="1600" u="sng" dirty="0" smtClean="0"/>
              <a:t>scare headlines</a:t>
            </a:r>
            <a:r>
              <a:rPr lang="en-US" sz="1600" dirty="0" smtClean="0"/>
              <a:t>” like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“</a:t>
            </a:r>
            <a:r>
              <a:rPr lang="en-US" sz="1600" b="1" i="1" dirty="0" smtClean="0">
                <a:solidFill>
                  <a:schemeClr val="accent4">
                    <a:lumMod val="50000"/>
                  </a:schemeClr>
                </a:solidFill>
              </a:rPr>
              <a:t>Baptized in Blood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” </a:t>
            </a:r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and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“</a:t>
            </a:r>
            <a:r>
              <a:rPr lang="en-US" sz="1600" b="1" i="1" dirty="0" smtClean="0">
                <a:solidFill>
                  <a:schemeClr val="accent4">
                    <a:lumMod val="50000"/>
                  </a:schemeClr>
                </a:solidFill>
              </a:rPr>
              <a:t>Death Rides the Rails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</a:rPr>
              <a:t>.”</a:t>
            </a:r>
          </a:p>
          <a:p>
            <a:pPr lvl="1"/>
            <a:r>
              <a:rPr lang="en-US" sz="1600" dirty="0" smtClean="0">
                <a:solidFill>
                  <a:srgbClr val="7030A0"/>
                </a:solidFill>
              </a:rPr>
              <a:t>Readership skyrocketed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Because of the </a:t>
            </a:r>
            <a:r>
              <a:rPr lang="en-US" sz="1600" u="sng" dirty="0" smtClean="0"/>
              <a:t>Yellow Kid</a:t>
            </a:r>
            <a:r>
              <a:rPr lang="en-US" sz="1600" dirty="0" smtClean="0"/>
              <a:t>, critics coined the term yellow journalism to describe the sensational reporting style of the New York World and other papers.</a:t>
            </a:r>
            <a:endParaRPr lang="en-US" sz="1600" dirty="0"/>
          </a:p>
        </p:txBody>
      </p:sp>
      <p:sp>
        <p:nvSpPr>
          <p:cNvPr id="1026" name="AutoShape 2" descr="data:image/jpeg;base64,/9j/4AAQSkZJRgABAQAAAQABAAD/2wCEAAkGBhQQEBUUERAVExQVFBgWFxYWFBcZGRgdGxwbFxYYGBcXHCghGCAjHRcYHy8gIycpLCwtGB4zNTAqNScrOCkBCQoKDgwOGg8PGiwlHSQsNCo0LCwuLCkpLywvLCwsLC8vKSkpLCwsLCwsLCwsLC0sLywsLCwsLCwsLCwpLSwsLP/AABEIAPMA0AMBIgACEQEDEQH/xAAcAAEAAgMBAQEAAAAAAAAAAAAABQYDBAcCAQj/xAA7EAACAQMDAgQEBQMCBQUBAAABAgMABBEFEiETMQYiQVEHFDJhFSNCcYEzUpFioRYkwdHwCENjcrEl/8QAGwEBAAIDAQEAAAAAAAAAAAAAAAIDAQQGBQf/xAA1EQACAQIDBQYFBAEFAAAAAAAAAQIDEQQhMQUSQVFhE3GBkbHwIqHB0fEGMkLhFRQjM1KS/9oADAMBAAIRAxEAPwDuNKUoBSlKAUpSgFKUoBSlKAUpSgFKUoBVb8ReO4bSVbdUkubpxlbeEBnx/c5JCxr92NbvirVza2kjoV6rYjgDchppDshUgdwXIz9s1WvBvhP5CJjJJ17mZi885HLk9lBPO1RwB+5wM4Fc57qLIQ3mY31nW5Q2y3sbbkFRJJJKSOMglMDsSc/bGOcjLDqurwyhpY7S7hx5lh3wy9+SnUJVsD0JXJPcVNw3KuWCsGKNsYAg7WwDtb2OGBx7Ee9Zao7WRf2UbGTS/FUFxIYgzRzDP5UqNG5A7lQ3EgH9yEj71L1WNV0mO5jKSg44Kspw6MDlXjccowIBBHtWbwfrLyrLBcOGubVwkjAAdRWG+GbaO25Dg4AG9JMDAq6FTeKJ090sNKUq0rFKUoBSlKAUpSgFKUoBSlKAUpSgFKUoBSlKA+E1wnUfjVd3N5i2BgsYJvzZooDOxjDMA8m4YRWAzgAEc4LYrtmr2xlt5UX6nidVz2yykD/c1StIWCfTSwtQ4eHbLEFTe7RAo0bHOCwZCoJPtyKrnLdLIR3iEthqV5f4vNj28Gye2ki2LG5DrtfszbmjLqRwBuOO4NX8nHeuZfCfxGkgli2m3KyttiZ3YQxqsSLFmTsWfecHBJV8etdCu9N6jbhLLGwBAKSHaM4zmM5Ru36lOOcYzWvNtvM2IJJZGa1uklUPE6yKeQyMGU/sV4PFZqitPlgt/wAlGRB1CigKkas5G5ljAA3t3J255z6g1k1yaZYj8uF3+jMjSBTkYzEmGcHkeU5GQcHmoWzJ3Nu2t+mCNztyT523EZ9MnnH75rQ27NVtmU46sE8cgyPME2SR5Hc7SXwfTe393O5YXXUQZILADdhWUZIzlQ/OD6VDXGvWyatCks6I0NvIdpPmZpmRY1VQPN5Y5CR6bk96nT/cQqftL7StXTdUjuYxJC25SSOxUgjuGVgGUj2IBrarcNMUpSgFKUoBSlKAUpSgFKUoBSlKAUpSgFKUoBXOvEFo+lXxuoYGexuebtYlZjFLk/8AMiMHswKh9o/Tnk4z0WlYaTVmZTs7o47a3UNxeyx25uoJLi1jmWbo9BnaJnO4Eqpl8sqjGCrBME45qM8NfEF4xax6nM6mUSqxZ4kRBG7IGcJGJFyVKcsQdnPqauvxPjNvPYahjMdtO0c3KjZHcARmQkj9Jx7fV6ZyKD8afDv/ACsFzE3URZJcsGyu2dzMhXLHIyxGR6Y9MYpcUnYuUm1dHTrnTLW+izhJUaJ41kRgcJIMOEZe2Rjt9qyIkFlGoLCJAI4VLNgceSMZPGecZ/b7V+co/GPTgjEERtrmIRKJYXKowTq73eLs0jb4gWbd/T429ql7ObUtcjbe7OsK4WQRouWwylGcFeCkjbvq4CjBLDdF0rcciSq34Zn6CF2h3ASKSgywDDK+vmHp/Ncg8Brc32nzSx39xJdQqwSJZmjBkYlkeZifz2wqgb/LtAX0ONnw74O+Qg6Dyss10gW5eGN26EDH9fB2uxJQSMAF5OPKTV00XRxZwrDp1u0xZVUySAxRnC46kswTzeUBQI1PPtyRhRtkjLlfU3PhzNMWlE6gO1vaSytjkzFHimDEeXIEEXA9x6EYu1RHhjw4tjCUUhmZgzkLtXIVUVUTJ2Iqoqhck8ckkkmXrZirI1pO7FKUrJgUpSgFKUoBSlKAUpSgFKUoBSlKAUpSgFKp/ibxxJDdrZ2kCTTFN7vI0ixRZDFBIyRtgsFYgEjOO/Izp2XifVYsm50+K4VixX5WUoyDB2qyXIXPI5bI4PY1rVMXQpS3JzSfXIkot6Fo8T3kMNlcSXKB4UidpEIB3gD6MNwS3YZ9SK4n8P7i5vdOuIVRJ7YO0fyzMySJGwDKIbhsqSp4CuPTlgK6HPFdaoyC9tVtrNG3m3aRZHnZcFOrtG0Rhhu25O7AzxxVf8NWS6DLPFOCttPMXgnAJRQFH5cncoRnAY/Vg9q1P8jh6lV0YSTevR9E+ZZCLWbKjZ/DS1SRevHqXlbc6G0d1IB3BN1ujqcgYyrn6v0kEVdZtWnijgt7Cw+TilmSCJpky46hLPIlsmThEDyMZWXtyO9TjePbAAYvImYnARTukY+gEajcSfQY5zxSbTbm6uLaYhbZLd3dQ35krF0aIZAwkeFcnu/OPvWa+MpUUpVnZe9EWbtl8JOwpa6VCxkmCbm3SyysN8jHgu59e3YAKoHAAHE4jAgEcgjIqgavo9sitAzM11ewTwLPJl5HyjMymUjCjnIQbV44HHEh8KdSaTTIophsntR8tLHjBTp+WPI+8YQ57HJxWcDtCGLct1WtpfiufmrFEouJcKUpXpEBSlKAUpSgFKUoBSlKAUpURrviu2stonlId87Y0R5JGxySEjUtj/URjkc81htLNgl6Vzif472G7bbxXV020nEUHbH9wdlP8gGpaw8R392m5LOOyUg7TclpJDz5SYIym0Fe+5wQSeCBk0V8VRw6vVkl75amVFvQuNaupanFbRNLPIscaDLMxwB/3P2HJqq6r41u7ONjNpslwxJEbWeZVP8Ab1UYB4v43j0zUZaeHJtRdLjVZCdhEkFpGHjjgbO5WduGmkAAHOAPOMHNalbauGpUu13r30S1f28SSg27Cw8S3WsZe3m/D7RJWQMAjXMxHHIcFYBnHGGY4x2rDp/4pPPPbtqZSK2l2mZYIerKJI0dEPk2RlA31Dk7uw4q1aXosNqpWGJU3NuY92dvVnY+Z2PuSTUL8RYiNNnMbdPlXdlBzhWUnt2ztALHsMn0rmv8xiK1dxhKylZLJZZrP1LuzSWZt6Po0Wn7IoQ7md2Mssrs8jsqfU7HuSFAwMAc4FTtRUchN+6htyi3iJUk4Rt8oUqMYy6ls4OcRrkDIzv3d2sUbSSNtRFLMeTgDknA5rw6u/Umm85PzbZaskZq17+56UbP/aM84wPcnJHA7n7CtF/FdqgzLOIBkgfMK0GSPbrhc/uO+DWO51i3uonjicXKyxup6O2RSMbWBf8ApqeeA7DOD3wanDDVVUScHrpZ+IubdnOoO2QjqrxubaGdfRxjHfjOAADkYFY7y8lcYten3IMrklF7g7VXmQggZGVHP1ZGKgfCfhS4ghMeoXa3yELtjeIMIyP9b5L5GO44xVqAxwK6iOxqMa3aN3X/AF4fjoFmiE1eymKfmJFexqQzQtEFckEENE27bvAzgEDJx5lqNvvDVxLcJfaXqXSLW6JtderHMq5aPcxOTnOC53MNxwfSrdVMTXXs5brpxiSygnUykKxeJpfzLgIFz1FjLiVuBgSFQPLTFYeWGSrYX4ZLK3B36PK5iSXE+6T8ZhG7Q6payW0kbtG86I7W5IIUNkjcoZs44bjHPPHSLW6SVFeN1dGGVZSCpHuCO9UTx7rduNInlZkkjlhIiJG9XZ1PTxgH1wc+mO4qc+HUNvHptvHazRzJHGAzxkEFzzISM8EsScHnmvV2ZjZ4um5Tjazt3mrOO6yyUpSvUIClKUApSlAKxXV0kSM8rrGijLO7BVUe5Y8AVlqp/EfUUWzeEyFJJI3dCP0CEdZpHGDmMbVBXBDbgv6qw3ZBZmi/iq51IldOU29vkq15NHy497WMnzD/AORxt+xxWTRrS3s7gwIHe4lTqyzud0jnJCmVzzltshAA2jY3bgH74W8SNOOjcxiC7RAzxj6XXt1YSfqTPB7lTwc8FvHijw/LK8c9qyrPEykBjhX27sBmVSfpkmT2Anc4yBjg8djK9es6Nf4Vy4X4Nvj3m1GKSuieuZxGjOwOFBJ2oztgeyoCzH7AE1VZ/irYxyCOUzxOfpD2s6lucAKuzJyftWfTfGjOxilsZ1nQBnSICZVUsyK25SOCUYjjOKkJ9V3sFFjcyexNvhQf3lK47VqUsDV/nSlJc46edmmSclzJM3ShtpYA+Xg8fVnb398H/BrLVI1HwXc6zIVvojaWS8oiunzBkwvnbaXjwD1AOTxIeM4IndE+FdjZgiFZ1BIJUXU6qSP7kRwr59QwIr06X6eqTpqUpbsuVr/O/wBCDqq5v6laRyJ+aSoH6g5Qj28ykeuP9qibrx1YBmia6jkIR2cIDKFVR5zIYwVQDt5iParFH4XtVKH5WEtHnYzRqzJng7WYErwPSq58Qb8s1rp0SjF45EwAPlt48NMBjAXcPJn7nHOMbC2BCnBzrVHZJvJW9bke1vojx4B8P/KWpyGDTP1NrPvMaYCQRFvUpEsanvyDgkYqa1aV1gkaOETOEJWIsFD8fTkggZ7citsUrl5VnOp2k1fO9vpz6F9srHINbtDBPiw1eHT2zultprlumpJzmOOaMBB5mO3GDxgCtrTfFttZur3euyXsmCojhT8rvjJWNTk89yRn711RgCCDyPUGuf8AilrCdBM1qrqGxG8cKma4Zc7VgIUsUDclxwccZByet2ftKVe1NU3Zau97d7a+tyDVi3rq8OQplVXK79jMAwAxksM8YLAH7nFRPi7x3baYqmdmZ35WKMAuR6tyQAPuT+2a5FdeG9RVra5uma2gilJjQuzyQR5eeRtu1icBcFnyTlAcjtZdO+HH4xcLe3A6No6Bo41ws0u4mRmkIyAHd3O4eYgjha9OpicPSh2kprd0yzu+SG+3oj54K8b32q3lx0oUjDRKnV3Ei1XLYYKwIkdiScYGSozwtdX0zTI7aJYol2ov8kk8lmJ5ZiSSSeSSaq/hKxi0grYsMCR3aGc7fz8nPTcgDEqjjB4ZVBHqq3KuR2rjZYipZZQ4devvTTW5mK5kDeaUbdZejCJ4ZdxktSV25IJcxBhjzn6ozhSW3Aqd2+j6vpSxWy6noMTQTxyZmhG9cooIlikt+2VOMqMcZIz5TXVqitauVs4JrhY/7XlK8HaNqvKRjzFIwWx3IjC+2KMJjKlKacP3XXHJ9H9xKKaPfgDx7Dq9t1I/JKmBNETkoT2wfVTg4P2PqDVnr83/ADU1lq5mikgtpZI1eExowtL8NycsXxFvBH+kMO4OCe6+DfFcep2aXMQKhshkJBKMvDKSO/uD6gg8V9Do1o1Ypr3f37ZqNWJulKVeYFKUoBUN4n8KxahCY5mkXKuu6N9pw4wwIOVYdjhgeQCOQKmaUBSde+HUlwsLJqEiXUD7kuWjDMAc716UbRxHccDJU+UYOc5rBFJq8z9BrOG1GCGvRMsqnAwXit/qBPdQ5IHrnHN9pWpXwVCu06kE2vfj4klOS4kH4T8HwabEY4ASXYvJI2N8jHnLFQBxngAAD/OZylK2yIpSlAK5doF0b/XL67P9K0X5KHOMZBzM3c87geRjKsK6VfXKxRO7tsVEZmbIG0AElstwMAZ54rlXhLTojpkNploxOsk90Jd4fpn6wZECgE7o1ySuV3ccEV422au7h9xfydu5assprMv2n6lHcJvhcOnGGGcHIDAqf1DDDkVs1G6Td24j6duRshGzC5IG0lMZ9SCpX3yprRC3V38tJk2aLI0k0ecyOBxHEcrgAgkv7EAKWBDVwbpXk+C69xtXJmURzLJEcOMFJFz6MOVOO2Qf96wadosNvzGnmxtLuzSSEZyFMshLsB6AnA9K9aZpEVsHEMYTqSPK+Mks7nLMSef+wAFblRc2k4xb3ffAEZqfhuC5kjkmj3tFnblmC4JV8MgO1xuRGwwPKg+lSYFKVFzk0k3ktOhk1NU0uO6iaKZNyNjIyQcghlIZSCpBAIIPpVd/HW024it7yZpYJvLBdOAGVx/7U7KApJGCr4Gecg4Jq21FeJ/DseoWslvMPK44I7qw5Vh9wf8APbsauo1Ip7lT9j+XVe89DDXIla1bq3Z3UZ/L2uHXPfIAX/rXIdA+JV5pkv4deWjXUkLbA0TlpCuN64XB6nlORyp24zjBq+RfFGw3rHLM9tI2CFuIZIuD6lmXaBkEZJxwa26uzcTRe9GO9Hg1mmueWhFTTKX400ZtH0mOB1TUIPmWH56MDCrKSgjZGyhyG8/u3YZxUv8A+nPVI2tJ7dQwdJBK5YrgmTKDYBzgLCmc+rGpfxHqK6rDJZWCJdmVSrzh/wDl4MjIZpVBDODtIRcn3wKk/h78NI9H3lJeq0igOxQqTjBH6yBhi/bHDKDkrk9dsbtXRcqsbNu/K/W3DyzNepa+RdKUpXtFYpSlAKUpQClKUApSlAKUpQFT+J17tsDCHCNeSxWYJ9BMwWTHuenvNaujaEyRuWciVoo4iA5bYqAlVLtks35hJcjJyKg/iw5mvLaJZVTowyS+ZQ+JZmS1tm291Ku5cNzyvbivXgS5kkyrqUVJFhRVDRqnQXMnCsRt6rvGELEAIODg1y23XKWUXlHX35P3nfSLH4f8OpY2yRQIAyxqm5sbmwWbDMo/ud29sux9azvp7yNGzyspQsSqY2tllKk7gTkKpX9pG+2Mt3AXICuBt5K+5PvjnBG7/PrWS6ikb+nIE8rDlN2GI8jDkdjyR6/auUc5SlvN5viy+xlSIAkjPPuSf/2vdfEXAAJJIHc4yfucAD/FfaoZkUpSgFKUoCjeOvAwuriO5iXEwRot4OOmwzJbTfcrKqocekvPC1b/AAh4hj1OySUhS30TR8NskX60I+x5GfQqfWtqqXa6imma4Y2BWHVFUo24bFuEyrDB/vDRjI5LFf46zYOOk5f6efLLw/r0KKseJ0aKFUGFUKB6AAD/AAK90pXXmuKUpQClKUApSlAKUpQClKUArQ1vW4bKB57iQRxoMkn19gB6k9gBW/XNfEU41HWraJImeDTmle5ZwOkZHjUwBefMyHnkcZNUYitGhSlUlwV/68TKV3Y9+H/C4uWe9v4t088yzojH+iiAiCPjvhSGIPG7BxkVa7KySFNkY2ruZv5di7n+WYn+agVvs3kcrNIFa3ndVDEp0o2iAcoD5nbqBhwSAQOOczOmzDpRfmtIWjDBpAFdxgHcybVweeRtGPYV85xdWrWk6k3rnbgtfQ3IpLJGy0AJyRz79j/kUjjx6k/v/tWNZiZCoIwqjPBzk8jnt2Hb7ivGp6mltH1JdwXcq+VGc5dgiAIgLMSzKoAB5IrUSk2ookbVK+Kcj/z/AK19qAFKUoBSlKAVRvi54Wa8surDu+YtT1Y9v1EcbwpHOcAMMeqirzSr8PXlQqxqR1TMNXVjQ+Hvi0anp8VxkdTGyYD9Mi8Px6A8MB7MKslcg0cfgWt9EHbY6ifIMYWKbPCj0Aydvpw6/wBtdfr6dQrxr01UhozSas7ClKVcYFKUoBSlKAUpSgFKUoCJ8U+IY7C1knlYKFU4Jzjdg7ASoOMnAzjuRVM0Tws400QS7xJeyNLeMrLleqC8y+ZjwQohyuT593uRs+Mib/UYLKN3WOBfmLtkdgCCR0YG2nHnK7iCM4UEYqVvfEG2Qxw28tyyDMnSMYEeRuVWaR1BdhyFGSAQTtDKTyu3cVJzjQp6r4n05ffyL6UeLIyXwgyfMdKR5UuI4oilxcSyBVDP18NJubzI/C57g9s1KXljI08b8MglXI4yqqj4IyO5kYZwewX71taTeNNbxSvEYmkjV2jbOULAEocgHIJx2HatuuWnWne0tdPRfQvsiE8LWUSpJLEqq000rSbMgbhIwwybiA6gBWPclT+w9a02+4tIQwGZGmYYBLJEh4GQcYkkhOeO1TNaTaNCZxcdJeuqlRIBhtp/SSPqH2OcVhVU5ucr8evDLyFsjammVBl2Cj3JAHt3Nami3jzQLJIoUvuZQAw8hYmLcG5DdPZuHvmoPxnpE05IVOpE1vJCwD4ZOo8YkkVWBDERB8cbgeB9Rxt6VqUr3MgWNjbiRolbMYSPpDax28SbjLvXBypVVYEfqn2S7LeTV9e63Dvf0yMXzJ+tWTU4ljkkMg2Rb+o39uzJfP7AVtVQoYzFcSxhyV1C7bAK5VWhkxcLuHI326cZzgxt7gVGjSVS93p7fkrvwMt2LvZ3izRrJGcq4yMgg/yrAFT6EEAg8GshkGduRkjIGecDucfyP81F2F2IwyElj8y8a5AHLkzAeUcBVbGe/l9Sa0m1rrx2t5atE0LuqSFkJco7iPCOGGwh8ZUg9vQrg47Ftu2nPzt52Fyx0quazr8qTvbRKvVkjhMBKsRl2kWZ3xwViVFc9s70XgsudC1vn+atriVJGWW1ZXVY5ZRDPGwVgu0YiLb5AWI56QHHrKOGk1d8vpf7+TMXNv4i+HnvLFhDxcQss8BH1B0OQFPoSMgfcipX4deL/wATsUlcBZ0JjnQfpkXg8HlQww2PTOOcVIo2QDgjIzg9/wCRXPr3/wDiawt2Dssr9hHc/SFjl5KSH2BO4kn3kJPIroNgY3ck8NPjmu/kVVY8Tq9KA0rsjXFKUoBSlKAUpVcPj616BuFLvbh9nWVCUJ39IlQPM6h+MqpHHGRS4sWOsF9epBE8sjBUjUuzHsAoyT/gVnqpeOD8y8FiDxM3VnAz/Qi5Kkjtvk2J91L1VWqxpQdSWiVzKV3YxeD7IrC07qRNdyNcyBgQy7+Y4yD22R7Ex7qfeq9rOotYWF7EUnWUNdTRSRQylT1WeZHMsalU2l9rByv9PtgjNpbxDDG0yyOkawvHGWLcbpFUqpyBg+Ycc8EH9ti/vIdywSlWNwHURld29QpL7lwfLjgk8eYD1GfnPbTlVdSpFu73vLP0fkbdlayI6/1lba4QTSlYugxUbGYyuMFgGUEsyoMhBy25jzt4+2GvvJbW1w0YCTspbuCkcuegcDdk+aJW5wNzHgCpwH0qGv7Qzk2wt9luSDK5EeyVWyXjQBi2WbhiVHBYg5INURlCSSa730z0659fIyb+n6iJ95QHYrlVfjEmPqZMfpDZXJ7lTjjBPtdQQzNDu/MWNZGXB4Viyqc4xyUbjOeK9sVjTthUXsqngD0CqPQegFVhtJuNt3NHMJpblEihYxiMwplhkhuGCdV5PdsY54rEIRnfO3LzWr7s3oZuWwGtaHTY0leVECySAb2GRuxwCw7E4wM4zgAVC6RatbXvy8aS/Li0Rg7yO4Lq5TaC5ODtK5H/ANeOKlNW1hbcJlHkeRtkcca5Z2wWwMkKoABJZiFHqaw4NS3YO918uoub9atppyoOcMeq8gJAypcsTj24YjPsT71E+FtVEodnYpJNcXBSKSRWYCFhAwQKSMDYCdpIyxOTnJ3bfxJbyT9BJd0mHOArbT02CSASY2kqxAKg5HtSVKcW4paa+/MXR5GgqXnL8pNIkoC7kZWVFjJ3owPIjXkY9QcitmTSIWV0MYKSY3LztOO3l7A/cY7Cmp6vDbKrTyrGHYIu79THJCj3JweKxXHiGBIVm6m+NyAjRK0u/OT5ViDFuATwOMH2p/uys1fp4fgZG+IhnOBnGM45x7Z9q9Yqt614zS3Zf6QikgMsdxLOEhcggGMMoYlirBxgHIzjODWLUfF0kdraziAK04id4mJ3AOYwyIMAs46hwACWK4CkkVJYarK2WuSF0TM96yXccZI6csb49w6EHH33KxPpjp+uTiv+LfDseo/MR/OM2y3CtaxyL5JMmSKRlHmBPbBGCMe1e9RWee6huLYdaJBuj/MKIGXqpOHGfMzhkVCVIBRs7fWZsdJ2TyS+kgyASN0ZON6jAwQSoYnJ5+2MWxfYtTi7SS+d/ll3ffGpj+GOrmawWKRmM9oflpw4wwePj3O4EYw3r++attc31IHS9RhvFJ+XuiltecD6uRbzsQOOTtY8Dke9dIr6FgsVHFUY1F49/E1JR3XYUr4zY5JxWpe6vDD/AFZkQ4JALDccY3YXucZHYeorbIm5XxmwCT6c/wDgFFbIyPWsV7GzROqEhijBSDggkEAg+nNAcyfUJ9QEzw3MsSXJKW5Lbont3XYdsUbZikQ7m6jDILLuJHlWc1HT0k+WsYwArMjlRxsgtmR2IwPVhFF3B/MyPpNVr4ZWD20tyl3EIbvECbNqoOmsQClBGxQgsJCSv1EMcAghbjqCtFIlzFE0ssQKFEKBnjkK9RAZGCjBRJASQfy8A+Y51m/jszZS+C6LXVW05DLc3Fw2MMwgiIyPyos8kH1MrTcjgqEIrV8S+O4vw55rSYbmkW26h8vyzyEJvnDjMfT3biGA5AHGambVFVFCY2BQFwcjAGBz68V4f6hxLhSjRX8te5f36EKSzuUXXIwpvLq5d+mt1bxRKCSEVWgDuqxjdvLFwD9Q5243HO0Nf6N4AyGS6mRWYNuURRFwsVvGADmTzFznGcOzFVChbptHt961ItNC3DzB3zIiK0eR08oThwMZDYbacHBAHHFcusTFxtJcOfRLl0u+bL7Ff1hiYtSkjciR0W1iIIUh9m2IKwxg9a4Iznvj2q1omABycDGScn+T61HRaGojWMuWUTmc7gpJJkMyjtxtcqQe/kFb85YKxRQz4O0MxUE+gLAEqM+uDj2NU1JqSUV7ySXoZRV/BdujXGozqvme9aLcQRuESRoQM9wJOoM++atdQng/T5YLbFwqrM808rhG3LmWV5PKfbDAfxWj4z1SSDzMkvyiW80kphJDsygBI96kNGuGZ9wwcovI5BsqR7au4xfReCsrd9sjCyRaaj9W0ZbjYeo8UkZJSWPbvXcNrjzqykMDyCD2B7gEV+48XHT0VLx9zx2Qlfy/mTyfqEQXykKEctgHAdSSoBJk9Z8ZQWhQTEqWTqMPKOmnqz72Gex8q7nO1sKcHEVQqxknFXvpbj7XqLo1dK8IfLNZ9PYqWsNxHtGfMZTGwYHHuhJz6t61taJZTRzuSgihdA7x7w6idsNI0JGCEOW3BgMt5gBli2/FrcLvKiyAtCAZO+FyN3LYxkDkjOQCM4yKz2F/HPGssLh43G5WU5BH/npSdWq099a8+rcvndsJIjvF1qz2chjUNLFieIH1eIiVBn7ldp5HBNQel+GBd2tnKbhgplkvW6ZeMsbgSOUR0cNEFMxHBJIBB7mrJrmrR20LvKygCN2wQWyFXLeVeWAHfHYVqeD5VXTbM4WMNbQYUEgAsikKNxJPJ9SSfvU4VKkKF45fFr3pphpXMVj4WjgSGNpHZIJ2e24JMasjJ0XY53KFeRQTjjYO4yZGx0OKGNY0TKI++NW8wjPoI930gZOAOw4HFR2va1JBeWSLnpSyvFKOnnJaNniIkJGCDGcgZyCfYZz6lrrw3UMRiAhk4MzswXcchI12oQGJA+soDuUKWJxWJKtO2d7q/k389X4jIma1rVJA8hkZSpcdMAcqu0Ahj6ksGP8AIHpWzStRMkU7WrxtRvTpaRssYUPdysMAwkKVSEjPLsSmTgjY+O2R0YCufJM1r4hjZm/JvrQxKMf+9C28ZOOPIzY55JPsK6DX0XY9OnHCQdPjm+/iadRvezInxVs+Tl6zhI8DeWEZUrkZVuqrKFb6SSDgE45xVX/E5IJCYJLXDo7RR9SJHldV+koIF8vI85dcEjIxyb46ZBHPIxwSD/kcionUbKfYClzIpXOemkfI+/UjlYkAemSST/HqkCqr8QZIYV+aa2nuQHJt7OTc7EMU2oqyM7EDfkFcAxkkrji1aF4kS7yI4LmMKO88EkQPtgyAbsjnjP3xVY1M6jEpKXcuWbykwGbbx6pDZZGMZ5IycjPPEBqk09mXvItKjui8is4W3uonVURgxffGqnAwFbZ+o8E5JAufxD8P/MW4njUfM2hM0JzjOOZI93pvUFQf0nBHasmk6itxDHIp+uNHwe+HUMOQMHv3HGQfY1uaZqxuNyyQqsbKAm0SvuBHm37olVRnI7kEDPFVf4fKIrKGHklDcoCx822G4eMA/sCP29qorLK5fRedjU1f4a291cmdJ5ot0itcJDJhZWj5XcB9DA4OR257E5qRXw4bLY2nDYqYV7ZnbpSL6lc56cg77x9XIbOcjYtrgwPNvWRwZAQVRnLbuB5UBwANi7v9Jz9JNYdQSS4nSCEmKd0JklAL/LRHI3DIADyFSq554Y4O3Fa1Smq0ezmrplr3VdkjpXieC4cxrIqTr9duzL1UIxkFQTnGR5lyOe9Stcg1/wCENtZnqE3oUEO1y01oCjhgOC0qYzu3EnJG3g968r44urE7IbqK8jxwLu6sllUgsGJdLjJBwpXOchu64G7ncV+npr4qEr9Hk/P8FaqridhqB8d7vw6cJne6hEAbaWZ2CKgbPBYkL/NUq7+Ld5bxNJPpcW1G2Oy3sZ83GQFUMTyw7ZAz3r1pPx9tZOLiCWA4zlcSLn24wf5xXnLZWMoyU3TvZ3yafo7k9+L4ll0BgbsiK2ezVFKzQyFB1GIVomRI2ZDgFsyAgnG07seWUt2jvFmidZQIrnY4d8FiNky4MbH8sh0wpxkcEVWbD4naPPciTesc+3prLLCVO3k7eoRhR+5A5qS1PTJbexuWineWSaZZnkUBW6ZaJZQmznywIQpXzcDBziqqlKamlNOLdkr3Wd9b8UvPTkZT5Fhn6M4kgYpJlCske4EhXyvmAOQGww/g+1aF54d3BTDKUkVEjLSDrBlRiV3iQ5ZlLOVbcCGbJyOK8aObSOYR2sMK7oAyvDswyK3KnZ7GQEZ77m+9aHhTWBH+Q0LoHvL5I5DsEbMLieTYo3bvpDfpx5G9qoUJxTcL5WyduTvl4afYybVno86tcvKsUnViSMRhiFnKdQdWX8sBHkRkQgBgBGOSAAJDw5aSxWyJMRvGeAxfau4lELtzIVXapc8tjPrUdb6pM2rSQmNhEtqr5MileXYIyoBnc2HU5PHTGO/NjqNaUtJWzs8u7IIg9X8Li4kkZpDtmgWCRCD9AYswjYMCm8MQ3fOE9uY2PwvcdGCImHFsskEZ3OcxlBFHORsGJlTcNgO0728wq3UqMcTUire9LehmyK5/wzM0cKyXSu1tMkkLmI5witH+b5/zGZHOWG0Zwce8hf8Ah2GeVZZQ7FQo2dWQRnY29C0QbYxVuQSPb2FSdKi69Ru9/LL0FkKE4pVX0fSPxaSeW9XdbRXEkNvBuPTcRMY5JZVBxIS6+UNwuzgZJJ2tn4CeNqbidks2yM5bqPM8/wCJXtqLXc0VrcdeW5UDp+VHQQxuwIlLFsNsztA7g9r/AF4iiCAKqhVHYAAAfsBXuvoODwscLSVKHA1ZS3ncUpStoiQeseCbO63mS0g6sgwZvl4WlBxgNukRskADuDXOvEnwnvIo5DYz28iAZSE6dYiVjjBUyCNQcgkE4GQSMH17DSgPzR/xjNBtiuOvC8TIOjKYzO23KgozWWzGcEtIScpkc9+peD75WsmklDBoZ7h5N0iSOrOzyuXMCqhJWYnaFAGRxxV31fRILuIxXMKSxt3Vhn9iD3BHuORVGt/hE9kX/C9Sktkk3F4pYknTJBCbSdpTbk8+YnC5zjmE47ysThLddyV1zxDHaqh29SSSQQxov1O7BiiA9uSuMkgDPJFTnhrR2t4T1SGnlbqzuOxcgDCg9lRQqKPZBnJyTE+F/h9HaMss00l3cKoAkl27UONrGKNRhC3qxyx9+Tm2ViEN0zOe8aGq3JVdvyss6sMERmIcHOc9SRf9veqhqfhm1uGJfQJWkIJ6hFqTnaUXcfmPPwTwc42g8EKav1KsKzjV58IElILrFEDuYINOlymSSwZrW6IY+YYBJHkAGPNmj3nwVv1G5VgdQhx0ZeWIH9s5Ugk9+2MHC9gf07UBr/gm2vAxeGLe31OYIXY8YB3OhOQOxzQH5nv9Hsopuiz3qyCRAUMVucBguV3CbG7nIPbsCO9TvgL4mHSZDbyGSa03NwVVXhbJyUAdgVPcru7kkeu/skvwjsWjVREiOM5kS3ttzAknBWSJk4yBkLngc1hk+EsGwoXEsYHlie2s0GRkg74YEYHLN2P6jnNUYjD08RTdOorpmVJp3Rk8Pavp93L1rSaNpOmVKqdrYYhvNEcHOQOcfapK+0KOVYwMxdKXqoY8KQ3mDdwRhg7g8fqOMHmuP678FbpJZJ40VVz+VHFLHGVbb+WcyMAPzAMgNnByOeKw6BH4ghUdGYSIoBCtc206sMK4QEOxG5WUjkcEYIrmq+wKie9Rqf8Ar7r7Fyqrijssujk3QuEmdMosckYCFZVQuYwSyll2mVz5SM557VJVyG9+M17YsItQ0xBKUD4SbYCpJCnGJMdsd/TPrUZqf/qCmdCLezSFz+t5TLj9l2Lz++a8t7Gx0mk4rle6/JZ2kTt006opZ2CqO5YgAfuTUXc+JkUkRxTz4xnpQsV5zyHbCN29CfSuY/CKKXUria8vpDcGLakXU5COfMzIv0oQAvYfqP8APX69CnsGEf8Alld9Mvn+CUXvK5C/i93N/RsxACSOpdOMgcYYQxFi/c+VnTt3FRVhaX17c3KwarIkMI2dT5a2ZeuTlo0BTLLGuA3mzlsZ8pzP69etFbsY8dV8Rwg5wZJCEizj03MCfYAn0qc0PRo7O3SGIYVB3JJLMeXdieSzMSSfc17GF2ZhoL9iffn6ldWVskV//g+8kyJtYcAgDFvbQxcep3SdRgx9wQB7VZNK0uO1hSGBNkaDCrknuSSSTySSSSTySSTW3SvSpYelRVqcUu5WNdtvUUpSrjApSlAKUpQClKUApSlAKUpQClKUApSlAaOraHBdqFuIIpgMlRJGrhTjGQHBGaqz/DGPACm1GM7c6danHmyvZR2BbPbJbPHY3elAcq8TfDq2hgYXEcSxvjqXcVtZwCFRwqkyOCpZyvmRWJ+n1ri1n4Va/vXh02N3jBHmlZfIvAZ3dQFxnJGBkjGATX6k8Z6K97p9xbxPseWIqrZIGe+GI/ScbT9ia5v4Q0LUIFSCOwlg6bFx1ZoDbqzK0ZYtCBJOMNu2EnBUZbsRGV7ZEo2vmWrwV4WXTbNLcNvYEs74xuZjknHsBgD7Cp2uR2U4tJLiO61SQTz3ywyytviKQw75MqSw6QkG5VKngSLipJPEV7eTKLKOZ0mumfdiRIoooSEhQydMjbK69R9uTtbb65rWdNtmyqiSLRLIZ9btYMEpbQSXbccb2zBFuyPQNIQBznnsKvtQPhLwotikhaQzXE79SeZhgu3ZVAySqKOFXJxk+9T1bMY7qsa0pbzuKUpUiIpSlAKUpQClKUApSlAKUpQClKUApSlAKUpQClKUApSlAeXjDcEAj7jNeqUoBSlKAUpSgFKUoD//2Q=="/>
          <p:cNvSpPr>
            <a:spLocks noChangeAspect="1" noChangeArrowheads="1"/>
          </p:cNvSpPr>
          <p:nvPr/>
        </p:nvSpPr>
        <p:spPr bwMode="auto">
          <a:xfrm>
            <a:off x="63500" y="-1114425"/>
            <a:ext cx="1981200" cy="2314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8" name="Picture 4" descr="http://www.google.com/url?source=imglanding&amp;ct=img&amp;q=http://xroads.virginia.edu/~ma04/wood/ykid/images/centennial/yk_phonograph.jpg&amp;sa=X&amp;ei=CRS1UOP2I6WD0QHR6YCwBA&amp;ved=0CAsQ8wc&amp;usg=AFQjCNGHDNYuM5sKctQoFsjWRyUOLKb2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381000"/>
            <a:ext cx="2057400" cy="13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google.com/url?source=imglanding&amp;ct=img&amp;q=http://4.bp.blogspot.com/_IXRHIdBkYbw/TC1iNyYpZUI/AAAAAAAAABU/1l0Uih378xg/s1600/NEw+York+World+Building+1890.jpg&amp;sa=X&amp;ei=QxS1UPvIAuaa0QGRzYCwCA&amp;ved=0CAwQ8wc&amp;usg=AFQjCNF3UGK6pVGUynjXyRF-w2m0ZWYW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3848100" cy="486727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15000" y="2590800"/>
            <a:ext cx="3048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25908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New York World building.  </a:t>
            </a:r>
            <a:endParaRPr lang="en-US" sz="1600" dirty="0"/>
          </a:p>
        </p:txBody>
      </p:sp>
      <p:sp>
        <p:nvSpPr>
          <p:cNvPr id="7" name="Left Arrow 6"/>
          <p:cNvSpPr/>
          <p:nvPr/>
        </p:nvSpPr>
        <p:spPr>
          <a:xfrm>
            <a:off x="3352800" y="2819400"/>
            <a:ext cx="22098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8" descr="http://www.google.com/url?source=imglanding&amp;ct=img&amp;q=http://upload.wikimedia.org/wikipedia/commons/thumb/e/e8/World98.jpg/250px-World98.jpg&amp;sa=X&amp;ei=wxS1UKH8Ds2I0QGA14DYAg&amp;ved=0CAwQ8wc&amp;usg=AFQjCNGQKTubxfoc-_5F-pYyoTN0WkUBu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429000"/>
            <a:ext cx="2381250" cy="3133726"/>
          </a:xfrm>
          <a:prstGeom prst="rect">
            <a:avLst/>
          </a:prstGeom>
          <a:noFill/>
        </p:spPr>
      </p:pic>
      <p:pic>
        <p:nvPicPr>
          <p:cNvPr id="9" name="Picture 2" descr="http://www.google.com/url?source=imglanding&amp;ct=img&amp;q=http://c250.columbia.edu/images/c250_celebrates/remarkable_columbians/240x240_bio_pulitzer.jpg&amp;sa=X&amp;ei=DBLGUO_MM-Xu0gHluIDgBA&amp;ved=0CAsQ8wc&amp;usg=AFQjCNGOdMqL1hv5EmQIinRDxghcQx-I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533400"/>
            <a:ext cx="1295400" cy="144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EDUCATING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Before 1870, </a:t>
            </a:r>
            <a:r>
              <a:rPr lang="en-US" sz="2000" dirty="0" smtClean="0">
                <a:solidFill>
                  <a:srgbClr val="FF0000"/>
                </a:solidFill>
              </a:rPr>
              <a:t>fewer than half </a:t>
            </a:r>
            <a:r>
              <a:rPr lang="en-US" sz="2000" dirty="0" smtClean="0"/>
              <a:t>of American children went to school.</a:t>
            </a:r>
          </a:p>
          <a:p>
            <a:pPr lvl="1"/>
            <a:r>
              <a:rPr lang="en-US" sz="2000" dirty="0" smtClean="0"/>
              <a:t>Many attended one-room school houses, with all age levels and only one teacher.</a:t>
            </a:r>
          </a:p>
          <a:p>
            <a:pPr lvl="1"/>
            <a:r>
              <a:rPr lang="en-US" sz="2000" dirty="0" smtClean="0"/>
              <a:t>As industry grew, </a:t>
            </a:r>
            <a:r>
              <a:rPr lang="en-US" sz="2000" dirty="0" smtClean="0">
                <a:solidFill>
                  <a:srgbClr val="FF0000"/>
                </a:solidFill>
              </a:rPr>
              <a:t>people realized that the nation needed an educated workforce.</a:t>
            </a:r>
          </a:p>
          <a:p>
            <a:pPr lvl="1"/>
            <a:r>
              <a:rPr lang="en-US" sz="2000" dirty="0" smtClean="0"/>
              <a:t>As a result, states improved public schools at all levels.</a:t>
            </a:r>
            <a:endParaRPr lang="en-US" sz="2000" dirty="0"/>
          </a:p>
        </p:txBody>
      </p:sp>
      <p:pic>
        <p:nvPicPr>
          <p:cNvPr id="25602" name="Picture 2" descr="http://t1.gstatic.com/images?q=tbn:ANd9GcRbKwkQcS45f5GEEoia1sWsvgMO6Yg2valvU11m6UaLrf6XMzA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609600"/>
            <a:ext cx="1524000" cy="1485901"/>
          </a:xfrm>
          <a:prstGeom prst="rect">
            <a:avLst/>
          </a:prstGeom>
          <a:noFill/>
        </p:spPr>
      </p:pic>
      <p:sp>
        <p:nvSpPr>
          <p:cNvPr id="25604" name="AutoShape 4" descr="data:image/jpeg;base64,/9j/4AAQSkZJRgABAQAAAQABAAD/2wCEAAkGBhMSERUUExQWFRUWGBoaGBcYGB8YHRgYGx8YHRcaGhwdGyYeFxojGhgYHy8gJScpLCwsGB8xNTAqNSYrLCkBCQoKBQUFDQUFDSkYEhgpKSkpKSkpKSkpKSkpKSkpKSkpKSkpKSkpKSkpKSkpKSkpKSkpKSkpKSkpKSkpKSkpKf/AABEIAL4BCQMBIgACEQEDEQH/xAAbAAADAAMBAQAAAAAAAAAAAAAEBQYCAwcAAf/EAEoQAAIBAgQDBQQHBAcGBQUAAAECEQADBBIhMQVBUQYTImFxMoGRoRQjQlKxwdEHFXLwJGJzkrLh8TNDU1SCohY0Y8LSJYSTo+L/xAAUAQEAAAAAAAAAAAAAAAAAAAAA/8QAFBEBAAAAAAAAAAAAAAAAAAAAAP/aAAwDAQACEQMRAD8A5fhOLOB/tT763fvp0M5h69OtKbVlfOnvZbgK4nGWbUkqWDP/AAJq3u0j30FDxi81i3hbBYhnHe3GLEZS/sTrPs0sxHEsujNmXrIYe6RQnaXiP0nGX7obws2VR0RfCse4T76UrYLT4v5+NBT4zCrKQisMoM5RpOy6RsPxoW5grXNI+IpfaF1RAbSsrjXiIJoCv3baI0Lf3p/GtbcIXcXH9+v4Vps8VdBliYrK7xJmHsgecUGf7pPK6PfIrWeHOOYPoaEN5l+03xohuKgLAmepoPXMHcA2J99ZC0wXUEGK2rxFCI1mvgxLRv8AOgHw18r1ppw/imUyZ9KCbiIH2prba4hm+yvwoKHDca8UzHluPhTjBccNy4qsRA2IHpUVbxlsmMmvkTROH4kiuGGaem9BWfRk79IUZcxnlHSB5mtmJa1mYALueU1NLxoG4plhBmI3r7jbtmSS7Z2kwTETtpQNry2zsAD5U4w2AS9wm8gksi3APUeNfyqKwzp9q5Poar+w+JWL1sHeGjy9kn4RQc0u2sska+c1f3+GA4c6n2OtSmI4aoLLJGUlT7pFW14/0c/2dBNYjhs4G9BJKox+Gv5VHDDWiB9YwNdD4OQy3EP2lI+IioP9zOoGx0oM7GEtgjxzpzNFnKo1bT1pa+BcGMvwr59BYfZNATiMIpMq3LaaHwmIEgMT61sw9khtqGuWyKCh7NYcPjLesgk/gavOJ8FQ230+y34VzzsFdJ4hZX+P/Ca69jLXgb+FvwoOSnhJNm84Hhti2WMxGZ1C+8nSlqYdelW+F4Y1zDYhArFXFsEgSFZXDITp94DpUQpPlQb0wadPnT3uLX3vnSRGPlTDKeo/n30E7a4cwNV/ZrDHD4PF4nZ2X6PaPQtq7D3EfCvnHezr2HJQF7ZJgjUr5MBtHWmHaJTatYfDD/dpnudO8fWJ6gUEQmBYbCvCwQ0RT0LWq7Z8U9INAs7oj7NYSfMVQGyKx+jDpQJPDp1rBjrpReIsj6Qo5UecEvSgnsRuOdEhp5Cs+K2AHUDyprg+Bd9cS2uhcgT0nc+4SfdQJCB92tgHh6Cul8b7CYSFt27eRgo8Skz6t98nzqSx3ZN0stcV1YJOZftAdfOglTgywLIpIG8axTrg/DrF3C3F1GIUkhjMRyjkRGh586BsF0DKrQpOo/namXD7ICFiJnYDn+goFFvhTkeH40xwOFKAA7zWeJvfdUDrGgnadIzaD/WvYfF6fWHSZDnT3edBnbvFbpI0Irz21cywBJ3NYWnVmLKwInStyGg0Pwy2eUehp52Hti1i1gmHR0g6iT4h81+dARtRnC8wvWmQFsrqdBOgInbymgC7X8IcYu8VfKGOYD+IAn5zVm1j+jH+zrT2n4I96+ChUDIAST0JiIBnQ01tKpTuyfs5T+cUErwcxcHmPw/1qXx/0hbtxe7JUO4UxuoYwR10iuj4nh1q2hNtdRl8RJJiRO+3uqX4qCMQTvJ+AIBH50EwnFivtIa3LxxDoQRT23bk+IDUxyMdBRT8Kt80B91BNLxC1I1+VH2RhzElffTC3wK0GzBBNfMT2ZtOdcw9DpQY9nbafvC3kA57ehrpWI9hv4W/A1zXsxwYWuIWspJAnfzU10/EL4G/hb8KDnjY67btN3VxrZOxXcTEx6wPhUwOAcgaosfaPcnLvpHxFKrXfg7TQLzwFwevvon90P0psl69Gtua3ZH+4aCl4ZxPD4i/lt3kfKCzZSTCrqSdIApRx7iK4lcwefEGUagQZmNPOiMJwu7hcJeuXlZLmJyoisfELZksxG6kjkddqXWMGaAJcPXvovi9VpquForAcND3rQI0Z1B9Cwn5UCXDWJHyrz4cg12riHY/DllYW1WMqkKAAROmg56xNKOO9i7LO0KFBAIA0A6xQcTxdv8ApC0wKV7jeB7rF5OQaPlRDJQT/GbfjT3VXdixGLQwWIR4jkY3/L31Ncatap610fsnw5MPhExJJNy+GEHZQrFVCjeSRJP6UA+Ne9fdEC+K6M0ExCzAk8h+oobj3ZB7Vt2762SF8SAMNG0gtm1nbUCrTA3C1w5VDKmhMxl5n1gGeXKvcdvMbV5bYLXAsRGsn2d1PPnQcSwHBr+IDCxaa4V9oCBA9WIE6HSjruDdEVCCrLIKkQZ3299dX4FwhMLZCCCxOZ2GmZzufTkPIVMdquC3sffFq1dVRlJjJBAG5a5mkpJGkc/Ogg0Vrr5LQk83Psr1j7xrbjOzWV073xg9dCTpA/h30EDSruz2Cu4KwWV1v3EE5VUrIG4AJOY/zFe4BhXuFsVd1yKyLbCzLuF8QdiFBALD37igkLHALhYmFRNhJjTyApjb7PW11e6T5KI+ZmjbFkuoABbnA8R001jTfSiLeDYqGGQiSNGTdfaGp3HMaxQewvCrR0tWS7ehcj4zFM8Vwy+lssyZFG+2nLYGRXzszxB7gu4YE5XRiHAkK3iDH3ymnONOdbr91lum2xm2SHdJmVLEKmbWJVFzGPtGOtBqxuqW3nlqfUfqK04Uo2pYnpEae+nVziGb64W7dsLplIlAoEEkQB7JJ91S3Fu0wN8qt6xlK8lsxmkbNkmffQG8WuZbZBMs0ADymSfTQD41N8fJW4pA3UH4HX5UxveKTmDec5poXjdv6u23QEfh+hoAnaDA8/58qcqkgHkRNI7NgtHSddeVE4fHtb0YBlOw2Ik66x1J0+dAx7vWtoSvto5gCOYBojKKBbwdf6enqfwNX11PC38LfgaheGgJjFdjCgnX3VW3u0FnKRm5EfEUEViV8Hwoaw6zqYovHYXNbK5wpMaxNB2uzCRLXnPkoA/GaBxhXU7GaaQKV8P4LYWD9ZPmx/KnncJ0/wC40DftMtvFXQqEMbch9fZY5fCRuGyw3ow60mfhECmnCOz74Z79640/SbneQRBUkCQemwEeVFXFUjzmPKglrmCii+G4b6xPJ1/EVvxaQxB0Ir7hLoDLrGo/EUHTHWaA4jbnLy/n/KivpiEnxqY10YaDqfKprtB2qtQUty1wEZW2Wees66dKDl3bGxGOP8f5Vpe1TriJtX3zMDnXUn5EVuc4VLlu5azGCZV9tNDIPPmPSgksdwq5dKZFmD/O1dK4bwtUsWEYz3fi9GMlvmxNTl7i7Fla3FtkEyNiQCJIPkTpW/D8cN++lrMqi89u2QDJAJGeCOZE+lBfcHwalM5GjaqDt/ERzJ8+UUfnB/St5UAQBAGgA5DkPKk3afiCYfB3rj7hGygGCXjwhT1mKAm9gk0zAbk6+dD4Dh1tCSiKDsWjUgmdSdSNtOUVzHg3bDFL3S3mV8wAZiNZjXxLGm/LaK6vhkPdgGJyiYECecDpNB7ODofP30h4xw+64ZBcVLbkaKCCNdDI1B1EwR7O41pnftlnKqRoMzE7DodOe1KV7XYchRcYoLjZFzoy5mOWFBjI3tDnQLsH2ZxFjD3FsLaNxjHicrl3IYtlYtq06c/jSVewt8Kme5YU5ghUszQCCQSQgDOSp8O39aq3jPayzYYKBcumDnNlQ4tlNhc8YIJJ2AJEaxUj2m7ZBjaIQJbZ0e2xPiuMU3C7rkXwkHZmI13oDVxeG4UG724XvFYhRlDA6jKsmB5knnXOeO9qr+JvO4d7YYiEtsVgAQASpBY7n30zxuOTE3nuXFCsFAWRmJC7SSAN5O3P31jYshrYYPlaSIiBI9KBz+y24zW8TZuB4JVgXkyGBRgC2+y/GpaxwPE5YY2lI08dwCY0mFzHz1FUXYnFsuNCnZ0Zf+oeIf4TWfFrq2cXcXuQRmJJ3nN4p8vaiglr/AXALB7Zf7qzJHMBgqkHpvT3iJL8OtlSQVKa89QQZ+NaPpBL+woQMGiOY2ApqcOBh7qclLkeiXHA/wAFAis8Oi2C1y47EEkK7KE6ez7XSZ16URgW7sN4QxGsv44HQZiY66VqN9QhBuAMdNxEedbLWMQAnvFg+U7fyKB1d4giIFK5mVRLK0Dfp1EjSsME1tv9rcYSBBHUmIpIvFrIkd42u8Lv8q1XeMYZdSLp9xjyFBR8T4W9ltMzIBJYiMvkf1pLxS6ZVQdAJI8z19BHxrQO3Ckwoun1O8baTWVjjDuTkw0nUksQNt+VA+s2pBJMaDfn6Vus29tNqXWWxhUMtm2BGbVydN9orA8TxQCkmyM2wAJP40FNgrZHtKSOXr5+VOO8/wDTX+ffUNb4tiToboUa6gDl6g0znEf8z/h/SgrsR2ibHMUwtpnQNrcIhJBIPjPh0IMhZNevcNuWozOrTuFnQ+RPtD3CvvFeN4m1bLFUt2UmG8KgLyAE/ITUqe1OMxCZ1ZUtFmXvNE20gMSWYjY5ASDNAZxzH5rrZTsFBP8AWAE/p7qXW8UZ50BirUA5Tm8xOo56EBvlR2Fxg7sMu460DThbM7AIpZtfCokxz22FZ8a4VftW+8uWWVAYnQxJ0mCSo8zpVX2L4vbxFy9cyLbusLYKgzKqG1Gg5zpy08qO4lxzD37WKsq4Z1s3MywYgAgwYgwSAYmDQcYvYx2JCL1oDHNiFUHMokSADrH608xmJsLfIURbW3y3ZtJ9d68nCcK1y3aYnxKbgM+1AJyg+7bpQSyJdNlr7N4c2USdSecDpVH2Ex1tb9p1IN1SZEbqQVaB1ykwetb+C28J9Fw5uoGGIxLW2JPsHMwWR55VX3044iLK4u4q2QrWVQJcG2VwxceR0HuoL/EcZRbZuNcXINyDMevn5Vx3tb2tfiV+3atoVtC4FtqZDXCSArMD7O8gctJ1pnj8f4hIBgTPSdPwmkWDl8dhoABN+1BHQMCfkDQOeGdgMUMXYW+9ruiwLKGJfIozMsZIgwFmeddWtBlQg+JiWIjnmZivuCkTyqTx/GTaxTsFBIACgztvpHn8aKxvGSxWEuZdoDKqLG2vtE8ttOXKg+cc40ERrdozye59+6dMi/eyjxN0hRuaW8S4ILuFtW3QlcyEAPlb+sJj6s+ckyqgUPjsXZtFFRMtq2hQBVLOQzZmJZjodBpJPtdRBSdqreNu/R8OrAIgdmbwgW1ZAV2JZ5IIGgOuulBzPj94pfv3lR7TtvDsCWUAFpB3JkyPvVr4/wAQ+n2fpBkXrSqYmRlA+tVRyhvrAeYBGsAmnucNXEYju7nsnNmA0OgOgPIkxr61T9lux+Dhx3FsgmCGGYH1BkGg5Pj8Qy4azfGzsQSRIlQJWTznkNdKZY/heMtWBcKjM2XJaADMc0RsTpGtduwPCbIj6tIt6W1yjLbEa5BEKTtIpnIAMaacqDjXBezmIt3LN7OSVdGZMoXwyA41/qlqN7U9k8RisYGsOFt90BcJMeIFgsAKSTET6U87Y9qzhboU2Gu22WSU1fM2aMoiCoyw0kausb1uTjaWkt3rmdEvC2sFSWV3jKrASQZJB86CFb9k+J9p8WoA3hWafLcTTQXFZih2dbgPo128PwNUPFP2gYe3aVraNezCQR4EDfcdiCUcTBXLIqQLf0hRPtW2+PeXZ+dA2ufsgw9sS1/EH/8AGJ//AFmpPi/BQuOTCWc3+z8AYzmYm67AkACTlIHuq57R/tCgKtjDXrzqwzEgpbBy6+MKQdSRy1B8pmuB4bFXuJWsZiLQUa6AxkGVssCSWAzMNd808hQTmCw5cyoY/wDTt8djTUcDuOpU23II8v1qkwHZEG/cuG6yo7vltggHVy0nyEwB0ovinZsDJluXPbGhfnsJ8vFtQcs+iC1fUT018iJp5hsYFYtMDIQT0nQfMirOx+zLCgeNrlxgAMxaIjoBpWlf2d4Y3ikvkiW8ep1GnkJg+6gw4ZxBfoyzH+y6+VLLXAGgFr1oGBuecSBvvAqow37OcCPsuZ0g3XIj0zV8HYuxdu92Pq0SHOUyze0qgkz5+dAbhOw1iATBkAk9Z3NH/wDg2x0FG4bgSLAV3CqAAubSAIA2n50d+7V+83940HOcaRLAgFZ1VhIOvTaluMxxYjYAAKqgQqKBCqo2VQOVH8ReGaBz/OkrAzQF2G2rYbeQMRoranoDz9OsedY4dRuSAOs7UuxnGCxy23hOWntlfa9xn5CgadnOKG1cF4TNswvqRHvEEj300ucTti6WVYa6HDnNEhiGuD3mPhUmMYrLAgEbqdj6EbekUPf4nlgd1qdvw99BWscKHAGGSG0knkNxR643D2ypXCWWJIRSY8G88jA9OlRGDvqwXMrR689dPl+NZXOOWhbLG2wlipAOum58hrFB0XF8TwwWFwtlsgzR4QJggRodYnlSN+ILfCXBbS2HEgW9j0zbaxU0mMtCPC0ABjLnZgSdOZ5Ud2ZxyXzcCAjKBmBO2aYjoND8KDZxIqVJEaHf4GfTWkfZ9ScfZIYAWybmp0OURAjcywIHlVBxiyFZxyKj3R/l+FRvD8YouPdcwFBiPPw9RO9BeYvG3rvELSeDL3bXJA1YqVBU6nLow1jenGIxWQhQoN0gkKJIAH2mMaLOnmdBUL2U4ulu475zdbuyLQYquYkrmECdiE2k6mJ2q6wuGNlWZ2L3bhljESRChUSTlQctTuTOtAou2Dh7bMzZnILO3W5cImByAVUUDy6zQvZjFPbxL53Fp71okKVDSqETmlhDGSQNdFbatvGVe5dRI2OZugj2J6mTPurFuypv27mJki4w+oHJUX2CY9rP4n8g/rQB8TtZseq276KyobrXMuULBygDUgltZHQHenPBr2Kh3S+hlQVUKoLSRDAnTad9+Vc2wOJzYgC69rwyXBVs2W2Gd0Ie2NCEKmdpqk7J3L7OLj3rTCSfqgrsxCn2mUAWwCFEsY2FBb8Bx94q1zvGAZiPFBJK+EkTMDMGj4iBTa/xF7aPcuXjlRGdoC6KoLNEDUwDpXPbPEmsKxtPbuEvoS6WrSF5PhZoL6h2kTz1r7gsZeu95buXLZLBg5BFy3Jyqy+BtQ1sk+pM+YNMTx+9cwYuuQtxhKhNkDajX7TBB7XXaKHDG7wZ5Y5rRc5gdR3b5xrvOQiln0m1aBw5u+FSURrhC+yWCg7AeHTQRT3sMge3ibBG8H1DqUbyPsr8aCS4bxi74UDZLcwUQBQx6tGrH1PKiFBGJUsSdSATrAJmJ6b6edLsBaIMEaqdfIjf5inWMtQ4b0NAH2k43fS6bVtmVVA1B1OZQRB5DxEddOlKcNxnEKpXvrhDe0rMWkcxJkqP4SKbdrbP1yNya2vxBYH5RU9ctfz/AD76AfEoGfMRqefToB0iqvhfaC7dS1be6AysQWcmQiBCrT9ppaNfuk1KM0b+lY28UupEztvE7bdfxoOqfvof81b/ALppXwvijPedrmIRCpddQdQDGw5GJqGw+KQOp1JDLEsSJkbidaZYvE5VIKmGbMSukvrr8zpQdFt8QH/Np/d/yrHg+LzXrrHEIgU5QY1cdTyjT51zRcTbJGtwe+my3woALuREjSN/dQdWtYxf+aX+7/lWOXFf8a38D/8AGubYLFrMlnI+7JH4CatP/E6/8Jfg36UCDih+sb1P4mgcPhi7BVAkmBrAJO0k7Dzrdj74LnXmaRcR4jmIRJA3nafTqPOg+YlXLMt0yymCAfDOm0b14YZyy5ZAAYzt5flWpLca1jxO4R3euU93oJiRmcz86D7hLjz7Rzbb9fWt3E1dHBPsDRRMxpr89aBsYhkkhVYSOU7itlrGo90NdBCSM2X8p8qDL94ezAEZWPv1E/Os/wB4qRBTQMCADvOh+NOynDLlp/rHtFdAziZB1bQenzrZjewo7xbVu8hNxZEsEMxmAA1kZQT7jQJX4lZLZWDAsJJgHwxIA+dMOxBVbt3KToqhgRGksJ89wKExPYjEqrPB8KQRoTJ2gAknSjOzOEuWbjswKgqAA4K5hPi9KAvtjfCqwE+JTHuqIt25tHYBnAMmNACfxIqp7SBLs3CWCoInkfTkdTUiHlcsGRm/IzQM+xuAniOHDzlViV8yqMV2PNoPntzrsDqB4h4j947k+XT/AFri3Zy4Vx2FAbL9db303Ike8SPfXacWyWlMsLYkeJjlALEBZJ21IFBGdoOKKlxLRYA3WAZiYyhjBIjmATHnFX1gLlCqAFUAKBsANAPhpXIeJcZ+vxLATcCr3WnWUfXYABw3L2avP2b9pEv2R9IfNdF3ulQHV5XMrtMZRo6ZiQGKddKCQ7c8PxNnEXrlu5dCXNUCuwFvUF41hdjG3tGkvaHieJi3cW9eVb1oB1ztEwpaQTGuaOR8DeddO/arxJUwuV7FsoxgEkyh5EBAMrTGsnauVo6PZRSXMrcCwdc1gtc00O9q/cUA/wBSgExHHb64e3N9vrHdtWk5UhE35T3nrT79neLe9duq75wAGEwdSTJ23MCi8VxtHvC2S6G0iq+VEyLoDrDINWYrpuRtJ1a9mrisxhw2k6IEO4knxsSNtzQIOLkjEXRoAtwmcskbmdT5npVP2D4hhu/CWi5uMhVibeXNlEliQIklZiftVPcXH9IvxqxuQEEksSPSNTA33NV/ZzgYwzWra5TdNwm43lbBzx1ElbY/iJoEfFMGlrFXszBR3jHXQeLxc/JqyxzrlEMDppBGvpR3bnDhLzXoBItKUB2NwtkEjnAGYjnlApbgOzrFe8d4J1JJEe8HfXSaDR2n1tWHH9Zff4SPwNTV0xzFWParBRhVfYBlkbBWOYAjTSSWB/hU7k1B38YXGZVMCJJ1gnSaDbZKFyrKWOhBGwEGQV5nVT5UGmLTIBkWeuutHcLUBo1nxa+46R1nnS9eEXo0tPEAkxoNNaDZYvWxuqkSCdSDpyB5Uwe+rHYqs6CZAn8dKRhCNI8qbWLXtc4Yjrt/nQPLPB7IZjpcRZnLcCzvG+u45VkbC6eF9hzFIL1/vLvhEAkBR8Br1M0WreKPWD1oKTh2EtTr3gHIgA68p8qoO9X79z+4P/jUrgwQNuX504zGgnu0xH0m4qSqjNoNvBIYxzJKEz50LgrbFu7OqsDB6NrlYf3SPMA9KLweLtuMl7bXXWRO4Ea6zTXh/BPGl2zcDW19pSCrZQbhBEiG8TgRAMDnQKsJbDCTzHw9Oh0rd2kw6k2hJX6lToN4a5Hn1+NY4AeH4/iaP4tYm7ZaFuRYSLbZl8QN3xZgRpJ2O8RzoJN8K66785Hy9K+W8UQAs6A5oPWjUWGbNKtBBG+vMzPUVrXDs5grp94iPgR1oBWuSPU/zpW23dIIYEBl0DTB57dNz8a1X8NlMSJ8/XrWlyQNRzoD8NxF7QYozpniWB+77I9xNUWC4xcv2UzRKlgCSZImZPMn9KimunQAkdfjVRg7gVQB/pv86DRx7EZQCczEyYNxogb+GSBO1brt7D4khgBYzAfVL4/MiSJI0iguKXptljuxAXT7I1PupShhhmysrA7a6bQRy1oOndkuwrd9bxIZO5zISJIctbZ9CoERmynfYnyqg7VYUu1qzbBaXV28JcqLbKREbSSBrPM8qiP2UY9/pjW2uOy9y7KpJyhs9ssQJ3M/jVB2r7T3cJi2NrLma1s06wZAEbSdPfQQWI/Z7jjN0WjG7SGQqBvow1j1p7+z3gtxMVhxciReLlZByotrEBWJBIILssR1prg+12MxLZVdAgg3JUr4J8cGD9gtA38Jpv2f/Zpdwpst9ItlraoDAJzZWkxtoUJUdJG8UC39sFyMPmOqyI9ZFczay9nOuUG5hsRbbQllkh55AlSyWgduQrq+LsrxfLaS6cMYZ1YgOTATMoAcbC4Nfw5nXf2Y2WN7PiSRdJPs5SoZw4Ei4JggD0FBw/ieNN1m8OVWdnygaFmJJZtyzaxJJjYRVF+zJIv3v4F8vtit3abgfD8LdNtrl8ZWgupDBgRKmCCNIaY6inPYXgFq33l9LzPadQAzpkhVOZmmfEB1AGxoAQk8QY9MUkequsfl8KPwPFyl8O0ypuIT/aZDvGvitZZ6nzpbg7xa+98EENda4oB1ADEqGESGygEjnO9KeNYS/bvO+HVntXmLBQveKHY+JSmpBkb6aHTague37d7hcPiE8QVwW9CCD8HEUux/H2fDC3bMqQfDzkhhKkCc3jPvgik3CcbxJEa0+EuPZcGUe26a9VY6qf0nevmH7WjDeEWAXXYkxHrCySOoINAXxvH3EwQsXlIa46QCIgISZHkPCvyqM+iG3fa2YYqNx6A/HWjOI8Xu4i93zupI0VfZCr90LOi/jvWrAuttYJzQSQJmScsnoJyjWgKwrAX2nbM/4NQ/EsNiEuFLnerABys52aNoMESSOlYYZGYsVXMQrXG8gDmdtTsPwNE8Txz3la7dYsYW2h0EQCQPxMx76BcGIbTTUeg86fJ2nxV0FGuAI2jBUVZHwkVNhW8/xptwbhV68CLVs3GBynZYETqWYAepoN+E8LLAzHMI6kiDHpVFb47Zu+G1grNotoHmWXzGm/vqf/cl8Myi02ZIzAENE7bHXblRWDwl4f7m+rAja086zqPDMCN/Oga8MsqWOfYRqDEajfXaqT6Lhvvn+8ambGFuICGS4ARrmtsJjpI/OnP74vfzbH/xoAOMdkrlu54Fa4CYGVST7wJrPCX2wqXGuwGylbdonxvc13H2LakgsT0jc0qt3mmDcZRqdCSJ9Aee1aLODLE5RMCT5KNz6DSgK4VCATqBHOJHP30yxeAt4hULeHuy2QmW8DEEqYIJ1AMyKVWo2pvdx73HNx2klVUKBAUIIWAPKgU8YwAtZHzoUZiiqpLnrruRp1P+aa5jGDeDOQuni1EjQkDp0/Laq7tXlOFwxiTnukDbM31e8cysj/SkGI4DftLnYIZ+xOsbzMQT5Ty50CjGLqOpEn3zWlSR/OlZY1iSMy5YO2xrAE0HmIO4jzH5iquzftXVHestoxuBE9Z61KsR6V9sNlYGMw6UDvi2BDQbRZwF0MR8Ogjy1pJjOGNaAa4QNdF3JHWiTxm5O/h6Dl74rRibS3TKv4uj6E9NTofcaA/9nXEjax9gGArsUMgfaVgsHceLLVL+1QouKtm4rwySCjAEEeTDK49aiuC8PuHF2FCmTetx7mUn5Ca6l+1fs61/Di/aUsbJkgbm2ZzR6aH3GggbeLC281k5O8DpmuMZKaLcKnUo2gGhMSfvVtxPaDHOAfpdwiIiQgzZmCgFVXQqE57kilaLdvWbQtI7Lh1uBmAkeNzcJHu5b7V7gJZjcWAbZGrNKhSA2SLgIKHMw0nUE6a0HQMfhe6UtbXEWMWjuHKWLjq9psmcZgjWxOUeLQ+ASY1pLhu0jFR3lx3MsM5uKoaDzDFRIESI0ovB9rroVluXDfV1Cujgd0OoBIW48kb6etCcf4OmJXwolk23VVKqzkJDfVk5hnkywkSI311AnhC2AJJtd485ULI8qOQUFhEfga09rOJ3bl5bJuMLXdqSiQsnWQSBqIA021NK8FwO/axCM96y4U6orHMBBAJUr4esTPrWfaO5GKBH/CT86DYrqpYomRNwuYsQI0BaPF11onG3EstdV3Iuqnh7m4MpuHQBjtAEj1Fa8Rilw623W0veX1Ny3aZzcW1Y1AcliTeZyrsAdI1Imlp7SYhZVb8de7VLcnWD4FHX5esh8fhWcz42Y6HdievuBrF+z9w6m3d23Kt+JEadP8q22OMYg+3dunLG7sdvU6678jRuJS2SpKjMbasxAGpeWGhBjwsu0DegnsRwV1OoA9WUf+6sraLmt96F7tFKnuSoZ4zkMx1DNmKgn7qwIOtUV/Bq4GRo8JOq6aCdCPh61PY7Bsp1g+h/HzoA7NqRBZBALeIwCV5LI1fXQbmssT/5Yf2w/wADV9t4U927fdk/DU16/bP0cE7d8PPdCfjHKgCfDXECMyOiuJRiCAw6qef88quewGK+ovZmYRcUA7jVZI5dN9eXSkFziVy5Ya3cuu6KsqjNnylWT2C0lfCCAJ1DAxG77sEs4fEgQPrLcTMTlbUdDpv/AFaCkGLMatPPXXT0Ybb0TYgRCqoJghbajSTsABypacynbpqI/LWibLEge/ZT5+dBW8CVZ0VPMhApjz6j1pxD/wDDHwpB2cYtegTK6tB5bRsdwaqdeh+X60HMMd+zW5atm4cSrgD7KR+dDYHsQHAZrz6kCAoESWG8/wBWr/FuWD2zz5THprqBypbgsZbUeFWuFQ8BGUhmQ3AyiQozSpHLU76UEnxvsG9lM9m4XEahwAf7wpGvFO8cEqqBVCZVEaroSfMkGfM12IoroCNVYbEcj1BrivELJTE3VHJl+aqSfmTQH9pr84TDRyu3ecfZEfOD7qQXeI4hgA9wuo2DQYHwpxx3XCYfyuv/AIVpMlry93TTWPlQEnC3b4Bcqw5HQH4gTFajwC59kqfLNr+EH1mmnD0JUep9/kTOi+EHzjntR2Pc2LbXJzGAV3gtss6xz+E0ERftkMVOhUkETOoMHbetZNbhbnffrWLWTQY9711rFrYP+en+VZra1rXcQ0G7BYy7ZcNbYqykEcxI2romD/awe5UXrTd5EEoAUJ11IkOoOkgAkaxPPmgukb/qP1HuovDYlDAY5fXUefiGq+/40FpibjG3cXCfWWrzFu6RiltDufApV7pIy5gYXUwADFT37vuMRm1jRREKn8KKMq8xyOhonBqcupMSCpGwYCAysNR4SQSNY9KMxGMu5QCXbu2zQSCrDSJBEXIIJ8U6E/eNAuXDhPaJuEajKQIif+kf9xG0UTiuK3XSM2VQ0lLchTCx4n9tX1yahVMmtSFnAICrMgDKxtDSFkZs9s6PdZ1YglR4I0O28DIIXJ0LNJAVSUAu5Qr5UOYhwjZnUazQC4Jst62OcMBoBsGJMiQ4JDwROi17tMP6Ugn/AHS/+784oi1ZBdBrIJOUDKAwVhJU6rCzqBqX+IPacH6Uv9gn4vQae09099a12w9lQo0hVTwjyFTRiNh6/p0qg7RXh39meViz81FJXgnQSKDGxjbiAhXIBiRuDG2h9aZjtTcZpuqrkxqPCYAAHIjYDpQlrhwfZo9RI+VYXuEXV1y5h1Uz8tD8qCowvaSwyESbZAjx8yTOkTO0e8UFiLiuPAwfXkQamsh2g++vFCNY99BVjCFMPdJHtW7n+Gllz/yX/wBwnn/u35c9tqO4HmfB4lnLMFDiSZgZBIBPuoG+R9CJAiMRbHXXunJNBrS5o55G2/SPZn37Dxcxpyqo/ZmxZcUCMwAsmNetwTowjfeoq3ipBB+6wHqQQBVV+zLjduzcu2WRma/lykZYHdrcJnMRG/8ApQWNm1ZYkPnSSdRDCJ8O4ny33o/D8OUxkugkAmIZT55oLCd9aHvY/DK0My2iDEXPq/ENwCRlbp7RprhMDpmU5l0M6MDvsR5UDXguCdLmfwmRBg/lp0qg+lN/IpXwmyVfbkJ57AfPenPfigk0xOWyouKWZVAVBuVGgzaiPDA13IMdaFsm4VDm3BUMdBoss0CJkwrCTETJ0FBYbiQbXKQD1j8iabcL4goIB0mRJ66QD660AGC4o1lyfEQx8Yb3QQOR/GpPi2DniF8DbwH/ALLdXPG+HBZZNvu9D015dPhU1jbX/wBRvARrbtHXb2EFAq7R4bLhLH9u/wDgHwHnSFbW389JG3s+dXvG+CNiMPaRCBF521BMgIBEDnqKWW+xFwiCw/un9aBZwq0Muu06jkdG38hy6/iJ2qxhbJb5L4iPko+Gb4iqyx2YuWgYcHbZY2mOfmanuOcFYsX5nf8An0oJgLWamN9RWV2yRvWvagI+ihtVoa7h2WtltyDIMGjrOJDaMAD1oEtyyK0vaHSnWIwmukfGhHwh6UGjA4m5blkYjYRAIIOsMDodt96oOEdp7beC+sGT4kEgDzUnMBM7T8KVJgzlGkiSTQq8FY67noup+QoKfHYZVZe7cGyRoynYmQyk9SJ0PvoS9i1tibjKqkbEgZhIYqFEkjMibAA5RPktw73bcyMwOhnwmP4gNfePfWX7ss3tjlc8mGUk+U6P/wBJoMeE8bF3F2kRTkLmCx12J0GoXX1ortSYxaA/8BdOWpuCfUGD7q9wjsgyYm0wOitJkSIEz0IMVl2otf0tOX1C/wCK7FAn7WN4rBH/AALevmoAIpKH6GPOqW8FZAjrmy6iZB+WsH86+Wb6JouFw4HVlNw+vjmgR2Lt2QUzN/Cs/gDT/h+IxMeLDkjafZ+TH9K9e45ij/vAv8Khf86F+uuaF7jn1J/CgPxXDydTC+TEaUK2EsfbuqpH3Zb8iPnWu1wG7r4GHm3h9faivo4JG72l8i8n4IGoCMVxVBhxhsPOUmXYiM2oMDnqRJPQAUMbGbAuB/zVs+7urv6VvsWO7JNu6CcrKcoYHKwyn2lG4MSPOi8HhQuDxGbYPZbTce0hMf8AWKCPe2QYinHZS0fpdsxyf/A9HYLhdu4cwMge6nXCsAq30y76/gZ9dKBtxftC+He5lRLn17KVeRoM+x1gzG4NasN2wwh/22FeyzbvYIOnUlcj/AE0F2lw5e9c/trh/wC5qX2+FTvNB0/svxqxcY/R8VcujKJtvJZdYzfWJn121J5U8/eF37//AGCojsJge7vHzUDp9par4Pl8aCHwWJduW/59aY4u4oFzxA5ZIChmIjcbbxIrdhu0GEDZcPhBI2Nxz/8A1NGvxHFsPAmGtf3n/wDatBu7PYi5dtlrqlUUa3LgygpzLZtiPOpfAX/pGLxGIXN3bELbkQSqhVUxykLmg6jNrRnEuFYnE6YnEl7YI+qQd2hPmBq2/Mmi8JhO7XKAABsKBlaYqlsj/iP8Mi/pTMMGG1JMZmGHQggEX/xtuP0oezj2UzP8+VA3xCEelLMZg84605wzM4GbKNNgDPxn8qxuYODpQc74twHcgVNXcPlaGmPLU/OK65i+H5hyqX4xwEeX8+6ghltiiryKttXkmYBEczO2vKIM1niuHlW3FewuCLGJH8+6gzt33NvJCgZgQeY3n4zTHB4NW3/CnHDOxxIBZgJ6VQYXspajr60Epa4SnLQ9N69c4cBPh94H5cqthwFEmAIoa5w8+VBJ/umQNAw/n50Jf4ECCMu+6kfrvVh9CjbQkxIMfEc68cEc0GJ677e6gleFYa6t1UViVOYFWEwMrE5TqV26x5UJ2m4VmxQWJHcgddCX/Wrrh2EPebiIJiBoTppppuaQ8Qtlsde28ORB8B+ZoJ+9wdURsVi7pRWaMx1a64AEIvOANTsPjSRu0GHH+zw9xuhdgB78pqh/aG4uXzbK+CyO7QT7IXcxsSTqdjrvUX+78pAUzO07UBF3tUw9izZQ/wAOc/OtN3tNimEZyB/VGUUwwvZxmGrKB5DX8NaaWOxixJaaCTYu2rux/wCrT5Vvwgj2f1qzw3Z60h1UHn/OkiqCxwEZQQqgfE6+6KCL4DgXuXRmQ5YIOnXl50Tw+x9Tftv9pHQRLEsCCmiyRqvlVivDssZTvvy/AVsbBEfzNBA8L4BfKDTuxzzRM+m/xiqLgnAMjglizQYPu/SmwxcNljXy0FZDDsddNev+lBjf4SrMzEPLMxLAg7tIgEQNDEn5ctlvh1lNlzH+sxn8cvwNYX+8U6NB661ieKkZu8UHIASV3IJ5edA54ayC4gVcpLDlEinPff8ApH+9SPg+EbvrJmQxza+U/lVR3jdaD//Z"/>
          <p:cNvSpPr>
            <a:spLocks noChangeAspect="1" noChangeArrowheads="1"/>
          </p:cNvSpPr>
          <p:nvPr/>
        </p:nvSpPr>
        <p:spPr bwMode="auto">
          <a:xfrm>
            <a:off x="63500" y="-877888"/>
            <a:ext cx="2524125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5606" name="Picture 6" descr="http://www.google.com/url?source=imglanding&amp;ct=img&amp;q=http://www.cartoonstock.com/lowres/shr0529l.jpg&amp;sa=X&amp;ei=KCS2UKrxH5G10QH544G4Cg&amp;ved=0CAwQ8wc&amp;usg=AFQjCNGbbGaHOGMZAZF44kTZ8rTkH9AbC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704962"/>
            <a:ext cx="1676400" cy="1672209"/>
          </a:xfrm>
          <a:prstGeom prst="rect">
            <a:avLst/>
          </a:prstGeom>
          <a:noFill/>
        </p:spPr>
      </p:pic>
      <p:pic>
        <p:nvPicPr>
          <p:cNvPr id="2050" name="Picture 2" descr="Image result for education 1800s education requirement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07832"/>
            <a:ext cx="2590800" cy="204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chools in america 1880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00798"/>
            <a:ext cx="28956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google.com/url?source=imglanding&amp;ct=img&amp;q=http://www.environmentalhistory.org/revcomm/wp-content/uploads/2011/05/uss_maine_lying_headline.jpg&amp;sa=X&amp;ei=0BHGUKW5HrLK0AHr5YCoCg&amp;ved=0CAwQ8wc&amp;usg=AFQjCNGsUKNygD_OSp9izvBFzHiqX1PW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57200"/>
            <a:ext cx="4667250" cy="596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1.  Why did education become such an important issue in the late </a:t>
            </a:r>
            <a:r>
              <a:rPr lang="en-US" sz="2400" smtClean="0">
                <a:solidFill>
                  <a:srgbClr val="FF0000"/>
                </a:solidFill>
              </a:rPr>
              <a:t>1880s?</a:t>
            </a: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/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2. 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caused the newspaper boom?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762000"/>
            <a:ext cx="7885112" cy="6096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Check Your Progress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EXPANDS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 1852, </a:t>
            </a:r>
            <a:r>
              <a:rPr lang="en-US" sz="2000" dirty="0" smtClean="0">
                <a:solidFill>
                  <a:srgbClr val="FF0000"/>
                </a:solidFill>
              </a:rPr>
              <a:t>Massachusetts</a:t>
            </a:r>
            <a:r>
              <a:rPr lang="en-US" sz="2000" dirty="0" smtClean="0"/>
              <a:t> passed the first compulsory education law.</a:t>
            </a:r>
          </a:p>
          <a:p>
            <a:pPr lvl="1"/>
            <a:r>
              <a:rPr lang="en-US" sz="1800" dirty="0" smtClean="0"/>
              <a:t>Other states in the North, Midwest, and West soon followed</a:t>
            </a:r>
          </a:p>
          <a:p>
            <a:pPr lvl="2"/>
            <a:r>
              <a:rPr lang="en-US" sz="1600" b="1" i="1" dirty="0" smtClean="0">
                <a:solidFill>
                  <a:srgbClr val="00B050"/>
                </a:solidFill>
              </a:rPr>
              <a:t>Compulsory</a:t>
            </a:r>
            <a:r>
              <a:rPr lang="en-US" sz="1600" b="1" i="1" dirty="0" smtClean="0"/>
              <a:t> education </a:t>
            </a:r>
            <a:r>
              <a:rPr lang="en-US" sz="1600" dirty="0" smtClean="0"/>
              <a:t>is </a:t>
            </a:r>
            <a:r>
              <a:rPr lang="en-US" sz="1600" dirty="0" smtClean="0">
                <a:solidFill>
                  <a:srgbClr val="FF0000"/>
                </a:solidFill>
              </a:rPr>
              <a:t>the </a:t>
            </a:r>
            <a:r>
              <a:rPr lang="en-US" sz="1600" u="sng" dirty="0" smtClean="0">
                <a:solidFill>
                  <a:srgbClr val="FF0000"/>
                </a:solidFill>
              </a:rPr>
              <a:t>requirement</a:t>
            </a:r>
            <a:r>
              <a:rPr lang="en-US" sz="1600" dirty="0" smtClean="0">
                <a:solidFill>
                  <a:srgbClr val="FF0000"/>
                </a:solidFill>
              </a:rPr>
              <a:t> that children attend school up to a certain age</a:t>
            </a:r>
            <a:r>
              <a:rPr lang="en-US" sz="1600" dirty="0" smtClean="0"/>
              <a:t>.</a:t>
            </a:r>
          </a:p>
          <a:p>
            <a:pPr lvl="3"/>
            <a:r>
              <a:rPr lang="en-US" sz="1400" dirty="0" smtClean="0"/>
              <a:t>Most states required a minimum of a tenth-grade education.</a:t>
            </a:r>
          </a:p>
          <a:p>
            <a:pPr lvl="3"/>
            <a:endParaRPr lang="en-US" sz="1400" dirty="0" smtClean="0"/>
          </a:p>
          <a:p>
            <a:pPr lvl="1"/>
            <a:r>
              <a:rPr lang="en-US" sz="1800" b="1" dirty="0" smtClean="0">
                <a:solidFill>
                  <a:srgbClr val="00B050"/>
                </a:solidFill>
              </a:rPr>
              <a:t>Southern states were more </a:t>
            </a:r>
            <a:r>
              <a:rPr lang="en-US" sz="1800" b="1" u="sng" dirty="0" smtClean="0">
                <a:solidFill>
                  <a:srgbClr val="00B050"/>
                </a:solidFill>
              </a:rPr>
              <a:t>reluctant</a:t>
            </a:r>
            <a:r>
              <a:rPr lang="en-US" sz="1800" b="1" dirty="0" smtClean="0">
                <a:solidFill>
                  <a:srgbClr val="00B050"/>
                </a:solidFill>
              </a:rPr>
              <a:t> </a:t>
            </a:r>
            <a:r>
              <a:rPr lang="en-US" sz="1800" dirty="0" smtClean="0"/>
              <a:t>to pass compulsory education laws.</a:t>
            </a:r>
          </a:p>
          <a:p>
            <a:pPr lvl="1"/>
            <a:r>
              <a:rPr lang="en-US" sz="1800" dirty="0" smtClean="0"/>
              <a:t>By </a:t>
            </a:r>
            <a:r>
              <a:rPr lang="en-US" sz="1800" b="1" dirty="0" smtClean="0"/>
              <a:t>1918</a:t>
            </a:r>
            <a:r>
              <a:rPr lang="en-US" sz="1800" dirty="0" smtClean="0"/>
              <a:t>, every state required children to attend school.</a:t>
            </a:r>
          </a:p>
          <a:p>
            <a:pPr lvl="1"/>
            <a:endParaRPr lang="en-US" sz="1800" dirty="0"/>
          </a:p>
        </p:txBody>
      </p:sp>
      <p:sp>
        <p:nvSpPr>
          <p:cNvPr id="4" name="Oval 3"/>
          <p:cNvSpPr/>
          <p:nvPr/>
        </p:nvSpPr>
        <p:spPr>
          <a:xfrm>
            <a:off x="2590800" y="5638800"/>
            <a:ext cx="13716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867401"/>
            <a:ext cx="121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What does this word mean?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05200" y="4267200"/>
            <a:ext cx="1143000" cy="15022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181600" y="5791200"/>
            <a:ext cx="2971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5867400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Why do you think the South was reluctant in passing compulsory education laws?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578" name="AutoShape 2" descr="data:image/jpeg;base64,/9j/4AAQSkZJRgABAQAAAQABAAD/2wCEAAkGBhQSERQUExQWFRUWFx8aGBgYGB8cHBsfGxwYHR4cGiEdHyYfHCAjHhwcHy8gJCcpLCwsGh4xNTAqNSYsLCkBCQoKBQUFDQUFDSkYEhgpKSkpKSkpKSkpKSkpKSkpKSkpKSkpKSkpKSkpKSkpKSkpKSkpKSkpKSkpKSkpKSkpKf/AABEIAL8BCAMBIgACEQEDEQH/xAAcAAAABwEBAAAAAAAAAAAAAAAAAQIEBQYHAwj/xABKEAABAwIEBAQDBAYHBAoDAAABAgMRAAQFEiExBhNBUQciYXEUMoGRobHwFSNCUsHRJDNUcpPS8VNic6IWJTQ1Q0Rjg5LhFzaC/8QAFAEBAAAAAAAAAAAAAAAAAAAAAP/EABQRAQAAAAAAAAAAAAAAAAAAAAD/2gAMAwEAAhEDEQA/ALji/EVvaKbD7uTmqyo8qlAnTcgabgVFXviJYBt4pe1aVkIUlWqjPyxqRodfSobxiH9Gt1gwUP6H3B/iKyy1VnXlJIDqxmgAmZPf1NBtF1xlZNpZS4+EKUErSDnmFdVGNB77ik41xdZ27qA+4nVGdtSUlZg/KU5RtvE7VnXEbLan74OgFbTaQg5oAIKRoIgaToNNab4jctJNkXkBSfhIMgmZCwmB0IMHMKDTVcXWrVql1xwJS8o8tSUyVGZJITt6gx603T4lWeiuYpIbVCwUKJkyPKAIjQyZrN8QlOFWgygBTrpB69O/eN9qc3OGJbwVC0wtTr+Zak6hMZkpSdREa9xqaDYDxhZhamy+ApLfNUNdERmme8a5RJrk9xzYpYTcm4HKcJSk5SVEjcBMZtOulZRxrdqav0KUrNDDYlKQk5VtQRpod5k69K4oabLWGB7VrmuBYKtAOYnMTGoERrPSg23CcZYumg7bOBxEkTGxHQg6im+KYgGLZ51ZKAgEkjp/dGtVjwvwjkoucq2XEqcGUtOhyAJjNG2nfWpXisH4W5QUhRUghJ0AEjdSlQBG89IoGWG8eWb7rKG30qeIyiUrTJO4JIgCOtP7Hjazdug21cJWYIIgiI/dUR59jWecJosTZuAJQb1pp1SlEKkAAgFKs2UmD0GxqAw/Dmow9SU+dbpDhneFgJ21GlBrbHiXh7jyEh/Koqy/rG1JEmR80aa9TFWxOnU/Q/hXnF0NrStsNlVwq5OU7nLJEE9fNXom0QoNoCpkJAP2Cg4YtxBb2qQu4eDSVnKCZMn2E/bT9CgQCDIIBB7g6gj3rKvG64BNq2T+ytUR3IT/AANX7hG65llbKkkllIPXYRr9lBJ6wQfx1oljbf8AP1okuBRMGY+6jWknZQHaRM/xoOXMATJVCR1Ose9dM4IGsjpH52pK2iRCV5SREpAn/moknygZ59dPv6Gg7F05o0/jHeKS2uZnv23FBPzbif8Amj37elG2rfWNe4++gFsdxOs6zRKJziT02nf2oWpJB1n1I1PvHWjyajf3Ov8ADSgJvTNt9dvvroydBp99JVv30/PpS29vzpQKFCPah/CgT7fZQIcIg9dNQCRXK3mCSNz0PTp/Kuzh06H7q525EGNpMUBFOx1BBmlvHQ9fr/OiX3gA+9KfSSIGmv4e9AbatAdR770KCTNHQUPxFtVfox3MlCcriVgDzDVUSZ2OtZlw7hwVe2aBHnyrknUwVGfcxW/XKErSpCkpdQoeZBEg+/T1pmcCtkKSoMNBSJCFcsApnUgdhqaDGeK7kM3l+hweZwDKSnbVBBAO2gImjetUKesW3wmPhdUwRGjiknfU7GtnucDt3MinWW3FIEAqSCQOg1+7tS3sIZW4HFstqUkQhSkgqSD0B2jpBoMMulJOF2ic4M3Dgg6ZYA6n3nTvXFy+PwDlssglm4kaawqQYM7SJj1ran8Ati0GuS0pKFZkp5chKt5EbfgajXbTC/ieS8LMvqIzIywVL/ZzD5Z9JFBnHGuG5rxYSQYtkOCVCfI0kmRJ6bTvTLnti2w9bqczKXHQtKdyApJI3AmDW03V1hzVxlcNoi4UkIhQTnKSICT6EaRTe/uMLQpFm8LYEKBQwpvQFW0QIE+u80FV8GwjJdZAAgOJKZjNEGAT7VZuL0j4W6kEp5SpI32012A7neuuG4hhrLrrNuthtxJUp1CEkfLOYnSDHYHvFNML4tsbjMyi5D6llUNKSfMDPlSFQCI2EzQVLgzAml4Y44hpJfU26lSplShGka+XYdJqp4ZiDa/0e2hKluNOKzpSiVwVBQy/vCAZrVrLiTDbZn9U4lpDTmRaUpX5VKkwR12OutOMIOH/ABznw/KTc5MykhvziYJUDGUaEaetBjjts2q1cfgBYugkKkpUAQTt1226V6EslHloMk+UajroKp2O2eGMXKQ+i3aSsFakrSYUqfm0BHX2q0XeN2zDSXXH0NsmAhWaUqHQIga6dhQZV4p4oj9JFLilgItwkBOvmUlRGn7uok1evC+7DmFs5SCUFSTA7KJ+2CKkXcVw4Nm8Uq2KF+TnlIVM/sHQmY6Uiw4nw1LC1sPMoZaPn5aSnKVGASnLOp6xQS6AmCROvvGn4UM8gTMntqPao1jii1U4hlD2Zbyc7QAJC0mdZ2Gx0MbU7xC6aYRzHlhpCd1q2En8elA5CzrJEjv+dPakZxAjc9B/91H2fElq6244zcMrQjVxQOif95U6x60VhxCw+M1u+05kEuFK/kHdQOuX16UEqkyr0G07zSmwJPf1qKY4otFFsi5ZVzVFKDn3UI8qftH2jvXY42wh4MKfaQ+rZoqGbXYe57UEgykDY9etc1rGYAka6/ZTK6xtllaW3HUNuuHyIVOp29QNYEmmeIcW2zDvLuLpltYHmQQSRO2oH1oJvNvt6QdT7TSmDpOlMbrGrcBn9e0C9oz5hDnqmm7HFVsHRbuPspuAcpbzAmemsRJ7b0E3NFFRrvE1qkuoU+2FsCXQZlA01P2j7RTmyxBt9CXWVpWhWyhsYJH4ig7uq0/P20hB31+tMF4yyq5NsHEF1Kc5QJzAaekbdJpeLYm1bpzvvNtIUcoUvTzdI++gdgACTpOmtKeRoPeo64xxhtbTKnkBx1JU2NYUkCZBAgCO8bU3HGViW23PiEZHXOWghKoKxEjaeo1jrQTiBQo41oUHEd+tK+z6n8KPN3NAq9aBP09qCh1ijVQIig5hUkHf6xNYSvhtb4unGmFOui7BGQ5sqFFZMxsZA16VvIT7ek//AFXnxy/CBcISstvKvcwSklMpBUD95+U0D/iHDm1u4spxv9Y1kKFEmUkqSk9YUI0ntFceL3z8Sw9J8rNucyiMxgSFAaKI0PTtO9duIb5tt7FG3FEOuKTllMzlWhWv0+hihxkgO3AgRFi2qD5Nkz8o0BPYUHPhy65l5dPEEqWzcL0EaFJ1mQB070ywthrNYrTlbdL0nzklQC0BIP7kCSFGJp9wq3y3SZHmsXVx/eCvKCfaJHrU/wCGfh9bXDKbpxTucOGEJUEp8kRPX7TQQGPZAnEY0JvkwD2/WagGD/Orbw0gHHn4G9uPT9hvUjpVCxG+Ty7tDjig8bsKyETISVglSupGnWrdaXlsxjVwq5c5SOWkJVKgJKG94ncdD2oE+JNm0MUQbpJ5LtvlQrNlSFgKAJI6BRST6a1H3fCym0YUxdDMkrWClpWcqStaSAmDl1Gsg9akOMeJmnrtLarhJs/h87K8maHRmhQJGYKzjKZ0jQ1XWsZVGGOOuuhLanBzBIygLE5Y7Axp0oD+HCMPvGxOVN62AFQCmM4Mwd40MVNcJ4Ky/cYk3bQWF2xSggkgKMEDXX5gYBqAUVKw99Ss5BvEAmIkBC9/WI13q4+HtghnFrphsq5QaEJUqf3DrHuYO9A38JWi9c81aZ+HYDaSd0mYiOu6te1W7xRT/wBWPaHdGugjzjaetRPhTaJBvlAH+vyg+gKiI71KeKw/6sciAc7epG3mGvofWgjmrayTgtw7ZoQSq2yuKT85VAkLnXRWtVfhCyQ1e2xQiA9YLK0hRGYlK5JzGNYEdKsFyuxVglwLVTOdNukuBswqSU6rnUnN1NVvhVxC7pAa8xTh7gXlJ0cCF9+oEDTQUHHBGEhGEpKYi8dmYP7TcT6jafSumI4E5cuXb9uhy4dTfwFtiCEkEkx08wAzHtTThtdsv9GAKSl9Nx5mwDqCpAk9BIE799KQ9dobVcN5lh44hohK1IlEqSZKdBqRQTXijipbxJkjMC003nGb5pVmymD6DfrUr4p4cgqt3UoAVdKCHoIOZIyqTJ6EdxB71WuOHWlXmIyTzE5ENZlAfJlC411Mfian+PnUqtcKUkBIUUncQRlRMn+PvQd+JMCYYxLCWGUFKEqMJkkfOFde51qlYhatqtri4IJf+Oy8yTMEKVrGm43itE4wj9L4WITAJOm/zdp27Vnr18j4J5kqh03oUUFJkp86dSB+8YigdcW3xTiN2cwPNbyKlJJ8zaDp7KA1rUPDhMYZbeqSdPVSvzNZXxnZld5eqSdGchKTOgIQkgexI2rVfDj/ALsttQfIdv7yu9BEWX/7FcSNfhhrP+6np39ajvG26IRatyQFFa9PQBPb1NLexhm04guF3DiW21MJAUpJ3KUwBAPaofxJxy3eumVh8coWq8i0JnMpZUIEgdRqdIoF8YYhlawm6RJPw5R21CQD77moXg8c64s7UwQi4Lmo30TIB/8A5nWpDHfPgdg5rmadU3E6ahQ1I7RoPWnfh/gnLxdSCILLZVr/ALyEQf8Am3n6UGwT7UKANFQc82kj7qMD7OlEBG234UD6H896BUUQ+00BSqAEVCP8IWK3/iFWzZemc2sSP2ikaE/Spr8+1JIHXX6UETifCdpcvJeft0OOJjzGRMbBQGih710vOF7V50uusIU4pBbKtdUxEEAxt6TUkNPT0oOuJSkqUsIA3KiAB9TpQQ7PBlkkgpt0CGi0NVfIqZSZOu51OvrTzCcEZtWuUwjI3JOWSdTudTNAYzb6f0ljXb9cjX/mpX6Ytz/5i3J7c5H+agYvcF2Tj/xC7ZtTs5irXf8AeKQYJnrXHFeAbC4dU88wFOK1UeYoenQwKlhirH+3YP8A7yP81GMWY/27Ef8AFR/moIq54HsHG22VWySlueXBIIB1PmBkgnWDTm64ZtHWEsLt2yyjRKcsZe5SRqCepnWnQxVkH/tDP+KjT7DRHF2BvcsfV1Gv30DJ3g+yWwLZTA5KV5wnMoebqomZJPqa62PDNsw+p9pkJdWMqlAnYAaAHQbD7Kcfpe3/ALQx/io/nRjFGNYuGP8AFT/Og5YXgNva8wsNlHMVnXqTJ9J6anau2K4azcNqafQHGzBKTPTUGRrNJXi7BBIuWP8AER9/moxibJ/8dkmOjqP57UDVjhOxQlaUWrSUupyrATGYdj131o8H4Ws7QlVvbobUdCqCVa7iTJj0p2MWYIH69n/FR/OkN4mzlg3TCjO/MbHXTTN20oGdlwdYsvc9q2Qh2ZzCfKT1AmB9KU7wdZquBcqt0F6Zz6gFX7xTMFXrFPjirH+3Z/xkfzoKxdgCTcMj3dR/OgYv8H2Ky6V2rSlPGXCQSVHeZmUmf3Yro/wvaONtNrYQUMkFpOoyEdtfuNOhjDH9oZ/xUfzrmvH7YGDcsT25qJ/GgK8wC3debfcaSp1rVtevl67AwY6TTFrhC2VcLuHLVoO8zMhaVKIVGoWpOiQqfQ1ONOhQBSQQdQQdD6gjQ0eagiLjg+zWt5xbCSt8ZXSSrzCQe8AyAZEbVIYfhzbDaWmk5G0CEpEmBvuSTXeaM0EJivBVlcuFx+3Q4swCqVA6CBsadW/DlqhCEJt2sqElKQUTAUZIBUCdTUjQA1oIs8LWnIFv8O3yQrPy4MZu/vTlnCGUvKeS0lLq0hKljcgRA+4fYKd0PsoCiDQphb3Cw+40WobyhaHASZJ0KTOxG8UVA7Sr099KVJ9Kq/EvH1pYuJauOcVFIV5USB21kSfQU1svFiwdKwC8nKgqMt7gECBBPm1oLkmjP+u8Uywy/bfaQ82VFC0gpJBBjsR3rquNCpRSAdM37R177+kUHZK+8fT/AO6VrUNxHjrNmwp14KKMwTCU5zJ23O2h1phbceWTjtsEqcUq4SeWcmg1IhWuhkRQWcGd/wAKS8ylYIWhKkncKSCPYgiKCRA8xP1H4UtCSRO/rFBHowC12+Ft5H/oo/y0SuHbU6G1t4H/AKSI/Cn7idB82/QT9vYe9IJgFRSYB3AkaxrtJ+m1Az/QNp/Zbf8Awk/wFK/6P2s/9mt5/wCEj+VO0sfMQD69qDLclUI7awfv9qBocAtf7Nb+v6pH8qIYBadLW3n/AISP5VIFBPT6j+NKyx0oI4cPWv8AZbb/AAkfyrqcHt/7Ox/hI/lThKOgTHuIqoX/AIsWLL6mSHlBCsq1pR5UmYMyZ0P5NBZ/0Qx1t2P8FH+WlDCmANGGR7NI/wAtOGVhaQtHmSoBSSNiCJBHuK5kExlSrftt79qDh+hbY/8Al2PT9Sj/AC0gYDa/2a39+Sj7Plp+AY1Sr7PyKC0kdDv2oGYwW2mRbsekNI/lXT9EMb/Dsz/wk/ypjhHEjFy6801nK2F5FhSIEyR5e+oNS5bPbf8AOlA0GEW4/wDLsj/2kf5aH6Itzqbdj3LKP8tO1Nq7H7KGQ7Qr3FATaAkAJASBslIAA9gNBR5/Wgmek/ZBpjjmOtWbXOfUoIzBOiSokq2AA170D4KoZ/WkoM6jqJ660ZSd+lAZcFDNVZvfEG1auzbK5uYLDZcDctpWqISVTM69BU5ieJIt2VvOqKW0CVECTG2gGpoHRNDMJiR7GoR3jK2Qq1SVOTdiWSEaaxGadRM9jU2EnqNfbWgP7KFJSO+noRR0FZ47Qk4ddEx/V6EgEzmTtI0PSq1bNJHDqlZEBRZiSkSfOANQJnb7KvGMYUi5YcYWVpS4Mqik67g6Tp0pn/0RZNj8DmcLWQJzyM4hQUDtG9BmnCmL3Vs8gJuFOoNmpzlrPkTCCpIE6DKRM/SuvBPEd18XalblwtL5UlwPKlCz5iFNTpA02Mz0q72Xh5bMvIdzvLyM8nItQgpgpJOk7TptSMH8Ora3ebcDr7obnktuKzIbncp9qBt4t/8AdxPl/rUbjX9rY9Kzjg5Kk4jZsuEw27IEHQKTm8s66z2/Gti4h4cF+0WXlqQ3mSpJbPnkTOeRlI1MUzZ4CtxdM3QcdLjSUpGqcqsicoKtJJjQ94oM/suJL1y5FwlVwofFZFEkfD8tRADcE5QqKdNvP3L93dfHG2Vb3KUJzuENpQVKSElIB1MARtvVwV4bWocLgceCOZzeQFgNZx+1qJ0OsGkYj4bWr7peWp9sLUFuNJVCHFDXMQe86x9KCjcRY7eu3l2ttdxNu4MhbWEstpBg5xMeb360jibGbpu/de57qQFpCHW152WwQJQtKAQfUfjWgYt4Z2tw8p4qdQFkFxpDkNuZY1VoY+hoYn4aWbz6nTzkJXGdptWVtwj94RM/60FC4mxW6RfLeNw7kS4jI+0oqYbEAlCkDr/ukg771341x983L62rx5Zbycv4fMGW/R0mBJ6ATvV2xHw0s33lOHmN54K2kLhteXYqEelKxDw2tXnnVlb7YegrabXlTmGgVtrHbagr2Ms3N3iTTTd27bFyzS4cilBObLOwI3PUVz4ixu7wu6IcuHbhL9rCBJ0dACcwH7Pmk6a661dcP4Mtmnm30qdU60zygVrmUjqZG/SobiTC3ru/t0GzIYt3M6rgkHOBlICOoBUII60Fn4dtnW7ZhDy1OOBCc6lGVFR1Op10rO+G27f4XF/iklbCbgleVXmICjGXUGZrUo71U8T8MLG4fLyw4krOZaELhDh7kRIn0oKhil38Q8pphb7FvbYeHbcIWUkHKlQUvXXfL9K44hitzdiz/pTzalWK3HOWSMxRn7GCVZRJ6VoGPcCW10pK1KdaKUctXJXlCm+iFCNulB/gS1UUqhxAQwbdIQuAGyCO2+p1oM+4Ou7n43DlLunnOe2vOlSiUpSkrSE9j8szvI3ppheIXDXw10m6uFqVeqaKFLJRklPQnXMFfhWjWHh9asKYcbU9mYSpKJXocxUfNpG6jUDwX4ahAS7eJdQ428paGuYC2f3VwNj+MCgh7u/ct/00tgrSo3CUZk6wFKXJH7umx9aZ2+J3LVtfNlVyyk2zbiA85LklaApSDvlVJ29K0lXAdqpF0ghahdqzuyrZUyCjTSDrrTNnwytQy60V3Ci6lKC4teZYSggpQnoEyBpQZkTdpDiTfXJT8Im4VCzJJCMqdTIEq1IqZxG/u30WDQVdu5rQuEMqyrUrMoBau4TA31NXQ+F1oVKJXcEqZDJlY2GUAjTfyj0qRVwRaFthspcULdJS2Q4pKoV8wUUwSD1FBnzmN3TzeGJXdutZ23Q642sSchVqoDcgACaZ3S3LnBmnXX3lLbuuWgkzmSuBr6joSe4rUHOCrM8j9TlFuFBoIUQAFzmneZkmT1rgjw/sxafBlKyzzOZq4c+bvmA+kUEnhlkbe3S3ncc5aPmcMqMAnX8KyXCsWfSLO9TcPqdfvS26hSjy1JlPlyny6BUf6VslrapbSlCZhIAGYlRgdyZJ+tV618O7Nt4OhLhyrLiGi4S0hR3UlMfxoIXgvDYxPETzHUpbe/qioKSoqk8w+ojTTSakvFCzC8OcUVqAbKVZQqAvzAZV9xrMdxUzhXDTNs4+40FhVwvO5mVOuvy9tSe+9OMYwhu5YcYdkoWIMGCIIIIPuKDKrzB1BODNJuHUlwqUlWuZtLmXRudgkaCddaNPEdy3hSUh91ZVeKZzpMu5E65EE6ye9Xy38P7VItpW8s2pPLKndfMZhUQIHQACiT4eWgtjbjmZebzQsqlaV7Ag+2kdaBn4c3z5TcNP86GnP1fPKS6EKEgKjWRoZPfSjqZ4e4YbtOYUqcdcdVmcddVmWuNBJ9P50KCRTVQ8QMcfaVasWyyy5cOFIcKZgeUDL2kq37VbA2rWVR2A6fXcz61QvE5lTTtndlLimmXP1keaJKTsdgQFCfagZu8RYnas3rVwSpxgJ5V1yvKoFSQRJAB0MgnbWp7B+P2bm1cCLkIuUW5UtamyEhWXzLAjzAHoKquNcVXN8xfuNh34EIQlCFJjXMiVCNTsSdTvUdYom5MJdhzD8qPIfmLQ0ECNSD9tBNtcYXQZw4puOYXn1IdWW4CoUny6gFOhOoHennGniUhlRZtFEPoeSlwqblBicyQT2Pp0NVbCs5ZwsKJypuV/KlRKPMjMF9NfWIE02xdK0fFMLbeUpV2HkuBsqQpMqjXfzBYg7UG3XThDTik7hCjpG4STpOn0NVrw0xx66tFLfWXFBxSQSlI0ASQNAO9SNxiDL9u+hJJUltSVIIWFfKYy6AncaidazjgrjtOH2/JXbPOkqzkoBATmSnygKTMiNaC94p4jWDLxt3XFZgcqyEEoST0UR29Khsd49NliZbdcUbQMpIQ22FnMRvJg9zJO1ULiUqDl2k/EJC3Q4EcvyrBJVndUdfKDAqV4pxEKui4lt5SXbBKNGjOYpj9YNxqB67UGi4n4iWTCGVkuOB5GdAaRmOTWSqSMsQdPQ9qF74k2DSGXFLWUPpKkKSjNokwQrWUmdIrORYu2abNx1q45ZtVoVopQCnA5lRA+UHMPtNOeHuHLptzCuaycuZaoDR/VpJB/W+/zQdYoNWwXG2rtlL7CsyFd0wQQYII7im/EmLLt2kKb5cqebQQsxKVKAVl9YqQtbZDaQlCUJA2CU5R6wBVQ8TsHdeZt1NMl5TL4WUJ3Ig9egkCgtd/iDbDa3XVZENiVKOsD26n0qIw/jy0fQ8tC3P1KOYsKaUFZP3kg/MPaojiDiC5ds7gGwSghsQhxaXisrUkApQn5gPNqeoFQXCFhdpvlKLdyUrtS3zLlOQZgB5dNEpBkJ0OlBe2OMLRfwxS4f6WSGTlOpGhCv3dfLB609w/FmnwstEkIWUExAkbxO4rBLnCXbbmhxxbTls4A0kTCjmJKmzEECAqY61sXAzJZsWG5STlKlKQqYKiVAqnWTO/egnb65yNOrzZcqFKzABRTCSZjrHaqVg3iQ01YsLuXXbp10rCcjQCyEmDmAMaTE9am38QW/Z3J5YCsrqUNpnOYBGo6qJ1071ml9w498FaLetnkqKl53WkEvI6IBRoMsDfQ0Gw4PjDN00l5hWZCtuhBG4UOhBpxc3SG0KW4cqEJKlKOwAEk1WPDkPoskJeQlJznKMoQvIflUtI/aJnfWIqY4hW4LS4LSA+vlqyoUAoHTYp/a9utAwwDxBtLtzlNFxKynMgOIy8xI6oPXvVjnWsf4avl/H2Tq27tSeWWpWxlSgnMMrYSAEtiR99a2q5SCBoCdh1Pt1oKtxDj7zWJ2LDbmVp0HmIygk6kCSdRtGnY1O45xAzZtc19RCSoJASMylKOwSBrOhqk+IL7jN/a3SGFPJZTGRE5iSpXodNab49xVdXlpKbBxjlvIlam+YpKSFedqUghaSBqO9Bbk+IFn8Mu4zOcttQQ4ktnOhR2zJ3HvT3/AKVW3M5fMOYMc86GOXEzPeNcu9Ubg/Cy8MTtnG7gh4Sly4QUKUCFZSqdM0kGPeqinhK/U006Uvcxa/hSnIQQ2EhMnT5d0z6UG4YTiqLllDzWctrEpKklJI9jUdxnxCbKzcdTPM+Vvy5gFK2KvQevpUxY2oabQ2gQhCQkCOiQANvtqF41zqw+5ShvOVNGE6yRImBvI3+lBD4P4msixZefU448pRbKUN+ZSxqcoGmWCNfWN6s3D/ELN6yHmFEpJIIUIUkj9lQ7/dWY/EHlYVdhl8t2xLTsNnNIKTmSBqQdRPpFWjwnw91u3eccCkB14qQlQKVR1MdJP4UF3HvQoCNaFByAoZt9z3EDaiQD6/nr6UpQProaAJckCI00iIHtG1QmI8RWtu4UvXbaHIlCVHKUDcbab9TqamV+xjv/ABrJMKwlm+vcVDikFJQrK8oZuXCozD2Aig021twAcqklBOclv9pSgPMqNDI1paLYgLyKIlUhKXCEqlIBz6HLtsKzh/Gri3NpYWF0koFuXOeUA8wDOoBIMwBlKY3rkrxDv3mbPkraQ68paFjKCFKSUgKIjyiDOk6ig1NshtKUwEgCEpSdvQE9KUtxaSVpSpZIAjmx9gOn1rJ8J4/xJa7RTrjBadf5RGQSqCMxVG0TAiPaumK8c4iy7cuB5pTNvdBsoyJlSVEwJiYgRvM0Gq3C1lPlWEn1SVD6iRI761wYxlpTqmea2XkoClpSY36xv9vQis24m8Q7lu5dUy5kbZLaUslnMl0rAUoKXuDqfsqRwlIVjzygQCbdJKSCIlCNumnY0F7dvWmRmW422lRCcy1QCegk7muX6ct+eWOejnlM8vMZPuNp9N6o3i9aOhi3h1PL5oSUFAPmMwsH0GkdqgcdRdtYmpTTqBct2YW46EAg5UElSQRCSQAPrQbFzP3cpPaYNGpYTEkCTA9z02rKr/xBueTYw7yFPNrW68hoLJUCQlKU9JI1jrViwq+ub62tHloWlQWUuADJqIh0A6EDbKdydKC13d+1boLri0MoSIKlaAdgNO/QU0tOKLN9tbjdw0420JcVJ8g7qBggfSqn4vqUW7ROikG48ye5AMe4idKbcU4HaNOXqmn0oecs1f0VLYSnLE5gQNdp70Foeatr9LVylZSGCpTak+YEQdwRsf3d9INJY4vtRbof+JbWhSg3nKchKoJAICegO1U7hLHrxl21t1OIWy5bKU2hLcZY5hAzKEkymesg1Cu3ansLt1KShKlX8HKhKAZTr5UiPrQa5c3rbCVF4JZZTB5hUcoUo9JEjXrPWpAumMyRnMSOyuo19elZFx3jNzcHEG+alNvbKQnlZB5pUkZs24M6/dUtc4jiSr34OyfaaCLVpaUqSCNEJkAwSJ216UGgKcSsgqSoknTNpHcfTtThKgdh9ayvibxEvGblxAWlC7dtALYa5iHVkJLkqiUATp7Gl43xhiBuXuQ+lppu1RcZOWDoUpUQMwBJknU0GpKdUNsxH978BXFq1gkqKnCVSnME+QREJjX+etNsBxFT9sy6oDMtAUrTLv1jpO8etVXjHGn/AI1mzYdNsVNqcK0JClKICilOuw8uvefSgtmLcRNWbXNuHg2iY6yT2SBqaGGcRs3LYeaeSpGvmmIjeQYI06GsmxLF7i9Rhrq32krLim/M2CEuAj9YoEEGUqAIiNPWtZwzBGmEBLbbaeqihAAUojzK9J10GkGKDhccXWqLgWzlwlLpg5CTGuwzRAPpNccJ4zs3w6pq5zcsZnM/lyJGkjMB5dOk/fWU+JASjE31pELTkV0yklKdCPQTqJmaV4eJyqvFgQpNkoysBWp1kJUkDKRAy6+/YNZGO2a0JPxKVIuTkb858x+UpRoCn7tTT20vmVLWht1CltQlaQqSjsFdvespS8pxnA1LCTL6tkpQPnTGgEbVZ+BWknEMW8o/rQIME7mRttoNKC+pVrP4URPeuYtkypWRMqiSBvG0+1LigANFRgf60KDik9yPt6fxo8mkb/ntQSd9qXlH+lAgJiPuqh4/4bXC7h92zuksouU5Xm1AjfeMo1HXprNX/wC6iUPf6UFBuvDJxAtTaXCUusNqbKnEyFJVOw6QSoQdgfSkWnhg42LFKX0f0dSluKKTmJXEhGmwjqZ1mtAj3pEzpr+FBnmH+GbrSLVJuUKUxclwjKrLlOXRMjfT213qDsuD3r66vkcxDLabqVpyEzBVBQe8TpPWtA404w+AaQoN81xxWRCCqBoJMnf2HWmnCvHK7ldw3doFq4wMxSVaJTsc5OoI39jQR+L+HTinXlM3PLZuQlLyS2VueWPkPQGPp61JYXwRyb43bboyckNBspIV5UpSCok66CrDZ4m07IZebcKQJCFpUROxIHSudvjNu5nDb7Sy3qsJWDljqqCYGm9BGcZcJm/aQ2HSypCwtKssiQCIifXeom+8O3Hn1POXXmVbllR5UEnKU5xB0HWKttri7LpCW32VqIzBKHEqJHUwDMetFb4uyskIfYVlBK8rgUUgdTB0Hc0FS/8Ax04hu1+Huwi4tQpIdKJSQsyRl6ROh9asXDeBfCMBouqeUVFbjij8ylGTAOwqCsPEBy4YvHWWmAq3XCAp0BK0zAWZIj7QDNWPCMVU6y0VlgPKbzKbS4D7lMEnKNNdqBpxZwum/t+UVFpQWFtuATlUPTt0qCs/DdcPruL0u3TzRaS6UmEJOmxMkxp0iatysZYDYdU+ylsmM+cZSZiAe89KTfYu0ygLdfZQgxlUpYAM7Qev0oKvhvh2WXrVz4oqFq0UBPLic2aVAyY+b7qA8MB8Ii2Nyo5Lnn5uXv8A7pE7x1+6rih8EAghSVapIMgg9QRvVbxTj1DF+1afqylY/WOKcjlnokj2jQ660DDHPC03Dz7iLtbKLgpLjfLCpKYgzI6ifealbfg/l3/xYekchLXLy6nKkJkqn0napNzH7ZL/ACFXDQe25ZWM0nYR0PpT1W/SaCp454fl591xi6VbC4QEXCEoCuYB1SSZSSNDXO+8NA46+4m4KebbBgJKJywEidDqITt6muHiF4hLw5bTbSGnFrBUrPmgCYGxGpM/ZT3ifj0Wloy8gNuLfylCCuAARKldyBtQT+AYX8NbtMZ+Zy05cxETuZidBrAHYCofijgxV060+w/8O+2CnMUZ0qSZ3HQiTr603vvERtF7a26Cwpt5GZbpd0QVTlAI06dd6sQxZjm8n4hovf7PMM/tE0FZT4bpQxatN3Ckhh3mrJQDzVSCY/ciIET61cwmo44/b5snxDGfNly8xIOb92J39KZcUcXt2bThCmlvoRmSypcKOvbfaT60ELjvhi3d3Fy8p5QLyUpCcgORQy+YHNqIER6mnmGeHiWHLlaH1BL7AZypTGTygFQkntIHrVhw2+5rLTpGUuISrLMxmExPWnhFBT7bw4SlqxQbhRNm4Vg5BCwSCQR023qR4f4T+Fubt/mlfxK82XLGXUnU9dTFTxSZ0iOsk/dQSKAwKFHFFl/MUASaFAChQc8u+tKCfT76QkDpS8g7UAj89KLJ6UeWhI+npQJSNdqQ7EGPyf4e9dC32ogn8j/SgznxaygWLjnkCXvNpmicsidB0+6oF9aHLnGltuJU0pgkKBOVUqR207wPuNa5e4Y082W3W0utndKxIkbeoNRV9wk18E/bWrbbPNQRoDEnYqOqj/CgyrBWEN3bZs1pBNgsuFKpCl5FyPf5TGntXPhK3HNtV8y3TnYeRkanOQG1T8R2nv6VrHCnB7Nm03+pa+ICAlbqU/MRuROv4TT2x4YtGVrcat2kLckLIG4O4HQA9QImgzLg/hm0GFqvVpdDqEOgllZmCImNpAPt3mozgW3a/SFnm5LaXG1JypUFFYIUMr/++udtiI0rabPC2WUcpppLbYnyJHl828jrNMLfg6xbWhaLVlKkKzJUE6g996DK7JtgYdi2TlBwOZAnQKS3n0ABMxP1kV14pSbeyw27YhKlM8lSgmD8qogjXUKUI66VrS8EtiHAbdqHf6zyDz9fN311rorBWShLZZbLaIKWygEJjYgE6RQZLjuFcn9E28MpAYUT8ToznVqorA6gH8Kj7m3Q5aYeEvo5yA6hHNT+oWErIjMrQHtOkRtW132GsvpyvNNvAGQFpCo9u1Ju8Et3Wg04y0ppPyoKBlTHYdKCs+FbyVYckISpGRxaSCrOCQdSg/u+lQvFjVsMds+ahqFoleYABSpIQT0JBAitGtrZDaQhtCUISPKlIAA+g0rnd4Uy6pCnWm3FIPkUpAJT/dPTWgw7FA2GrjyBu5+PRlQo5nUmFFRnQwowYiBpW7NyQJ30nTrAn76bnBLcu88sM86f6wpTmnvJ6/fTzLQYzxM29iOJ3fwrTToZb5JK1AZQNCtOo1mY32ppf3jb+CWalJRmYuOSpSt0p1VBI1gg/dW02+GMtqUptpCFKMqKUBOY66qjfc1x/wCjtty1NfDM8tZzKRkAClfvEd/Wgz3FbGyTi2HAJt0W6mQY0yL1OQjqTMQTVWCDzHFF1lDicQBy5D8SVFcSk9EAaxW2rwW3UG0qYaIajlAoHkjbL2o14Mwp4XBYaLw/8TKCsfXv670GI49Zs/05wpSVpvkoSrTME5l5hAOmo3O9SnEyGFXmJJfLbay01yVuzI0bgpgFXy9vWtaewS3VmKmGlZ1BSyWx5lJ2Ue5HelXmDW7qgt1hlxQGUKWhKjHbUUHLAI+Ft4II5SIKTI+UbHqKkAqaCUAAAAADQACAANgKM0BT7/fRihP5mgBQFR0BRGgCKFBBoUCCB2+tFv0/PejA22FGUkdqAvpQofnvRgUAmiB/0Jo5/P52ofb9KAKn8mjJ9/pRfnegqgIiaZ2eLtPLdQ0SVMryOaEQYnymIVTpm4SsSmd41EEEdCDXNizQhS1JQlCnDKyndRHVWkE/nWg6x21ottgY96WKFBwdzFJ5ZIUUnKd4MGDr61gmHhIcKX33rTEkvg810q5ahOoMap11nYit/cbKgoAlJIIChukkaH3G9Y/iHDOLPN/BP2qXzzJReLMqSn0XM5fQ69IoLRxP4gP277jTFsh8MNhx9RVEgwDywkyIJ319oquYvxW7+km7hpguf0UOBtZUkoGVWbN1yjUxEEwakcT4axG1unHbNsPc62SyHEqAKFAISVqzdfLIPr6UvEODr9VxnUOef0eWVO5wMzhSoRrqTJiaCQuvEda27QW1ulT9yhSyh1ZCUBGbMCdCT5T2psvxPW6xbfC26DcPuKbKFq8qSmNQRBMyIqPRwjf27eHvot+a8whaHWc4kZyohUzrorWOwrmxwDd2zFm82wl25adU440FAEBRBSAraREGJ3oOHFvFRv8ADG1qb5bjV2G3UAmCrKqCgzJ9jWs26fKmdSEjf2HSsoV4d3psEeUKeVd85bRWPImCACSYJ6n361oNgu/+NeDwZ+DCRyimM06dtT1mfSgmxrRJRvr+NKPrFAKoAB7UcUJpIO8xQHE/nSjPrFCaKfaaAR6zQSqdtaIuRvSiqgANHFFQoBloZfzNAfSgTQEkR3oUSjofQHb2NCgSlPtJowaNvXtSiBQIT99GE+9HFEUntQEU96PJ7igqAKIDWN6AZft33pQFJK/SgFggev560BcoZiqNTvr29KVk9PspCnRO3SjjXbWgMo9KOPpRgUWbtQA+9N3MUaES+yPQuo/ia7q+2oI8D4bv8Exqf3Ov26UEonE2Trz2IP8A6qP50lOJs/2hg/8AuI/gelRp4Dw7f4Jj/wCJ/nRDgXDTr8Ez/wDE/wA6CUXirCIz3DKTE6uJ1B677GkHG7cAH4pmDsS4jp9aZr4KsFQTZMSBA8g2HptRq4Kw+Z+Ct5/4Y/DagfM4uwsgIuGVEnQJcQST231Nd2rttRIS4hSk/MlKkkj3AOn1qLa4UsErCkWjAUkgghsAgjYjtTnD+H7a3WpbDDba1fMpKYJkyQfSdaCQH0+ylUgd+lGKBVJmgCIo9KAs35ihNKihQJjXbX2pQoAdqA16UAoCig9qMJPagAoUKEGgQ4PKr+6fwNCieT5Ff3T+BoUH/9k="/>
          <p:cNvSpPr>
            <a:spLocks noChangeAspect="1" noChangeArrowheads="1"/>
          </p:cNvSpPr>
          <p:nvPr/>
        </p:nvSpPr>
        <p:spPr bwMode="auto">
          <a:xfrm>
            <a:off x="63500" y="-877888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4580" name="Picture 4" descr="http://www.google.com/url?source=imglanding&amp;ct=img&amp;q=http://cdn.dipity.com/uploads/events/f0b03f51ea2ee0c1cf7afb80153de7d2_1M.png&amp;sa=X&amp;ei=RiK2UL3-AcSI0QGCj4DQBw&amp;ved=0CAwQ8wc&amp;usg=AFQjCNHNBCGDXF-KrA-KRXsoDGBwBdxNl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1000"/>
            <a:ext cx="2514600" cy="1825760"/>
          </a:xfrm>
          <a:prstGeom prst="rect">
            <a:avLst/>
          </a:prstGeom>
          <a:noFill/>
        </p:spPr>
      </p:pic>
      <p:pic>
        <p:nvPicPr>
          <p:cNvPr id="12" name="Picture 4" descr="massachusetts_ma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953000"/>
            <a:ext cx="1752600" cy="1752600"/>
          </a:xfrm>
          <a:prstGeom prst="rect">
            <a:avLst/>
          </a:prstGeom>
          <a:noFill/>
        </p:spPr>
      </p:pic>
      <p:sp>
        <p:nvSpPr>
          <p:cNvPr id="13" name="Right Arrow 12"/>
          <p:cNvSpPr/>
          <p:nvPr/>
        </p:nvSpPr>
        <p:spPr>
          <a:xfrm>
            <a:off x="5867400" y="1295400"/>
            <a:ext cx="228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loud Callout 14"/>
          <p:cNvSpPr/>
          <p:nvPr/>
        </p:nvSpPr>
        <p:spPr>
          <a:xfrm>
            <a:off x="5791200" y="4800600"/>
            <a:ext cx="2971800" cy="762000"/>
          </a:xfrm>
          <a:prstGeom prst="cloudCallout">
            <a:avLst>
              <a:gd name="adj1" fmla="val -16482"/>
              <a:gd name="adj2" fmla="val 709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4953001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95000"/>
                  </a:schemeClr>
                </a:solidFill>
              </a:rPr>
              <a:t>There was NO tradition of public schools in the South</a:t>
            </a: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7" name="Picture 6" descr="http://t1.gstatic.com/images?q=tbn:ANd9GcRuB2FvznBNovZ-emwjCaHbAeDLe4AHYSf3Q_oYoJwihYJAcja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8600"/>
            <a:ext cx="1295400" cy="1200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slideplayer.com/25/7848637/slides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81001"/>
            <a:ext cx="4472622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mage.slidesharecdn.com/vicfinal-150511185537-lva1-app6891/95/education-project-class-a-schools-in-victorian-timesnowadays-in-the-uk-10-638.jpg?cb=14313706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023" y="472847"/>
            <a:ext cx="4343400" cy="326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schools 1880s in americ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2" y="3988970"/>
            <a:ext cx="3606094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schools 1880s in americ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988970"/>
            <a:ext cx="3656884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education 1880s requirement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467359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ducation 1880s requirement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355599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US education exams 1900s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07" y="3810000"/>
            <a:ext cx="3555999" cy="2667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894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 SCHOOL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For elementary school students, the typical school day lasted from 8:00 A.M. to 4:00 P.M.</a:t>
            </a:r>
          </a:p>
          <a:p>
            <a:r>
              <a:rPr lang="en-US" sz="2000" dirty="0" smtClean="0"/>
              <a:t>Pupils learned the “three Rs”:</a:t>
            </a:r>
          </a:p>
          <a:p>
            <a:pPr lvl="1"/>
            <a:r>
              <a:rPr lang="en-US" sz="2000" dirty="0" smtClean="0"/>
              <a:t>Reading</a:t>
            </a:r>
          </a:p>
          <a:p>
            <a:pPr lvl="1"/>
            <a:r>
              <a:rPr lang="en-US" sz="2000" dirty="0" smtClean="0"/>
              <a:t>‘</a:t>
            </a:r>
            <a:r>
              <a:rPr lang="en-US" sz="2000" dirty="0" err="1" smtClean="0"/>
              <a:t>riting</a:t>
            </a:r>
            <a:endParaRPr lang="en-US" sz="2000" dirty="0" smtClean="0"/>
          </a:p>
          <a:p>
            <a:pPr lvl="1"/>
            <a:r>
              <a:rPr lang="en-US" sz="2000" dirty="0" smtClean="0"/>
              <a:t>‘</a:t>
            </a:r>
            <a:r>
              <a:rPr lang="en-US" sz="2000" dirty="0" err="1" smtClean="0"/>
              <a:t>rithmetic</a:t>
            </a:r>
            <a:endParaRPr lang="en-US" sz="2000" dirty="0"/>
          </a:p>
        </p:txBody>
      </p:sp>
      <p:pic>
        <p:nvPicPr>
          <p:cNvPr id="23554" name="Picture 2" descr="http://t0.gstatic.com/images?q=tbn:ANd9GcQo4PX1td7MOIq07IhaptNUCspKnQVVCVxhEXDYlNelszTMpOTlVjr_yX2t7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657600"/>
            <a:ext cx="1847850" cy="2476501"/>
          </a:xfrm>
          <a:prstGeom prst="rect">
            <a:avLst/>
          </a:prstGeom>
          <a:noFill/>
        </p:spPr>
      </p:pic>
      <p:pic>
        <p:nvPicPr>
          <p:cNvPr id="11266" name="Picture 2" descr="http://www.google.com/url?source=imglanding&amp;ct=img&amp;q=http://www.ikea.com/us/en/images/products/pugg-wall-clock__13080_PE040801_S4.jpg&amp;sa=X&amp;ei=ZRLGULqRFqmp0AG864DYCA&amp;ved=0CAsQ8wc&amp;usg=AFQjCNFyQSBeOJfCXFjZSUnpoyAlkYHNC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04800"/>
            <a:ext cx="1257300" cy="1257300"/>
          </a:xfrm>
          <a:prstGeom prst="rect">
            <a:avLst/>
          </a:prstGeom>
          <a:noFill/>
        </p:spPr>
      </p:pic>
      <p:pic>
        <p:nvPicPr>
          <p:cNvPr id="11268" name="Picture 4" descr="http://www.google.com/url?source=imglanding&amp;ct=img&amp;q=http://wenmy.edublogs.org/files/2010/08/tiered-classroom.jpg&amp;sa=X&amp;ei=lhLGUMnXAqvG0AHAoIGIDQ&amp;ved=0CAwQ8wc&amp;usg=AFQjCNEXuhUmUfdNNwOEJThOFDogOPinp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352800"/>
            <a:ext cx="3810000" cy="280987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52400" y="5300365"/>
            <a:ext cx="2362200" cy="1295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5486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1900 the average child received 5 years of schooling.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5600" y="381000"/>
            <a:ext cx="3505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71800" y="381000"/>
            <a:ext cx="335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Ungraded schools were common in rural areas.  Children from 3 to 18 were often taught in the same classroom.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FOR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Education for Adults improved.  </a:t>
            </a:r>
          </a:p>
          <a:p>
            <a:pPr lvl="1"/>
            <a:r>
              <a:rPr lang="en-US" sz="1600" dirty="0" smtClean="0"/>
              <a:t>Private colleges for men and women opened, and states built universities that offered free or low-cost education.</a:t>
            </a:r>
          </a:p>
          <a:p>
            <a:pPr lvl="1"/>
            <a:r>
              <a:rPr lang="en-US" sz="1600" dirty="0" smtClean="0"/>
              <a:t>Wealthy individuals such as </a:t>
            </a:r>
            <a:r>
              <a:rPr lang="en-US" sz="1600" b="1" i="1" dirty="0" smtClean="0">
                <a:solidFill>
                  <a:srgbClr val="7030A0"/>
                </a:solidFill>
              </a:rPr>
              <a:t>Andrew Carnegie </a:t>
            </a:r>
            <a:r>
              <a:rPr lang="en-US" sz="1600" dirty="0" smtClean="0"/>
              <a:t>gave money to towns and cities to build public libraries.</a:t>
            </a:r>
          </a:p>
          <a:p>
            <a:pPr lvl="2"/>
            <a:r>
              <a:rPr lang="en-US" sz="1600" dirty="0" smtClean="0"/>
              <a:t>Libraries offered more than books and magazines, speakers often gave talks on important topics of the day.</a:t>
            </a:r>
          </a:p>
          <a:p>
            <a:pPr lvl="1"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2"/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5410200" y="4724400"/>
            <a:ext cx="304800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dirty="0" smtClean="0"/>
              <a:t>The </a:t>
            </a:r>
            <a:r>
              <a:rPr lang="en-US" sz="1400" b="1" i="1" dirty="0" smtClean="0"/>
              <a:t>elective system </a:t>
            </a:r>
            <a:r>
              <a:rPr lang="en-US" sz="1400" dirty="0" smtClean="0"/>
              <a:t>was first introduced at Harvard, this made it possible for students to choose an individual course of study</a:t>
            </a:r>
            <a:endParaRPr lang="en-US" sz="1400" dirty="0"/>
          </a:p>
        </p:txBody>
      </p:sp>
      <p:sp>
        <p:nvSpPr>
          <p:cNvPr id="22532" name="AutoShape 4" descr="data:image/jpeg;base64,/9j/4AAQSkZJRgABAQAAAQABAAD/2wCEAAkGBhMSERUTExQWFRUWGB4XGRgYGR8cHBsgGx0dGBsaHh4bHCYfGh0kGRgcHy8gIycpLCwsHB8xNTAqNSYrLCkBCQoKDgwOGg8PGiwkHCQsLCwsLCwsLCwsLCwsLCwsLCwsLCwsLCwsLCwsLCwsLCwsLCwsLCwsLCwsLCwsLCwsLP/AABEIAL4BCgMBIgACEQEDEQH/xAAcAAACAwEBAQEAAAAAAAAAAAAFBgMEBwIBAAj/xABFEAACAQIEAwUFBwIEBAQHAAABAhEDIQAEEjEFBkETIlFhcTKBkaGxBxQjQlLB8NHhFWJygiQzsvFDU5KiFkSDk8LD0v/EABgBAQEBAQEAAAAAAAAAAAAAAAEAAgME/8QAHhEBAQEAAwEBAQEBAAAAAAAAAAERAhIhMUFRIgP/2gAMAwEAAhEDEQA/ANfRItOO9Pxx4keHux3jxvQ5KDwtjwJ5Y7J2x7efPEkWi23qcemncGL47HXHpwpCKRvtffHJSw+WLBUY804MWoOxv++Puy+OLAHlj0DBi1WWhfbEGfz9HLia1RKYYwCxif58sBOZ+fqeX7lLTUqTE7qvkAPbbyFvEjGK8z8fr1K7CozVqrbKplk6wdNrD8ota+NSF+jaVRXUOpVl6FTIPvGOlpRPzx+ZuX+YatGTRzFWiVuy3uesjYyfEY0TgH2yupWnm6QYEf8AMQQfUi6m9rRhxNUFEHp7sc/dVkmN9/PCDmftmpQxpZdqkbd4X90Thez3215xoFLL06ZP6rkfE/tgxethFIeHpj4UPL1OMIq/aNxavOl9KkW7NII96icD3Xi1cd+tVIbqWgfNgQfQYuqfoDNZ6jTu9Smgj8zKPfc4BZ3nvh9IEPmafidMt9BjD25LzDAF6iyd9VQmfgP3x1luQR3tdW4BJAW48Lk/thyL1p+e+23hyRpFWoR4KAPmf2wDzv2905IpZViD1Zon3AW+OE+jynl9GpnZgDuIHu6dcWl4Ll0qBRSBJEKWkz8bTi/ycqxnvtwzrCKVKlT89OqP/UYnAtftX4magY11/wBBRdJ8o09fI4Krw8BWikFC9IHe+GKOdpBFVhSWGMMpAt8vLDs/iyth5O5so8Qo6wumoLOvVWja+48D5eWDjZNbd0W8t8YJy9xZ8hXNWi3dYEaSZBkXB8QCPGRhgq/ahnmQRUpqwMwqjbe8zFsZs/hjYEpCT3bnp4DHn3cAeyN943xFw7Ms6rqI1lQ0jYgjFoC30GAIxlrzpEkY8GV7p8Pnie3j7/DHtv6YEqnKXH1jbHSZaJvbf1OJ9Hh78dLHhbwwrVV1+Ph0GOOxp+fzxbIsfr4Y7E+AwHXqzbbHeIf4cSI3wwsvf5GPv4cfHH2IPfnipxPjNDLrqrVUp2nvG59BufdiDiHH0pGBDv8ApB29T+2EHmRKmcaaugaZCQvsg73O+2HEYsx9rHD1Nnd/9Kbes4G1/thp3FPLVW8CxAB/phVTl+kigu8QbnafKMcZ2tlaVQqiipUcRG4+A3PkPfGE5Bqt9quceNFKjTHVmJYe6D/X0wN4tzxmWDLUrQhEEQFEeJ03Pp8ThZzdenSp66qll7TSUXYdTqItaD3F95wP4lxNq2YqNl3LU3XSC4A0gwCqi8SQdrxvscWHyPeK8cVRSNJxVAPeJB1HwEwNI3sIxPlVanm5oMy1aoBc9nqCydTDSoJXvDY4HUcl2dygkd29iZ/MRuPGPrh0TiKDNGprVUbdv1beQ8v4MPz4vaX+KUi4zVTsHp1UILEgqW1tpus2BY7Xi18ActWr0wFpr7Ms9veQQ3gAdvPGj8crGrmM1oJdDRQSsSsMne8Tfw8MJvFeFnQsyyidTyLmT4Hwi/kcMqxRynEddRgO6ApYQYPn3TZj5DFvIcbqU5KVFqLuSVv4lbwRv0OOauSoLUBrEsWB9g3UhtAMxfowmPdgRxjhT0XNEd5V7wMGGkb22tbfD5Rth8pc7US6h1ZGIt4GYuRuPgcGeG16VfWA437wDA9J6bYytjUeGFPuxEQTptuC23Tr1x6a4BU0+1Q6BJ8WgggEbrMb+eDqNaxmFyqKpN4iLycDuKcYpCooRbEEk9OgufiMKmUz1RaL1aylWUKFqQOsmIFrjYGOt8DM1zNrI9oiIIgAHr54MOwxvx0BDFML4Kdm8x9cRnjLFh3dhLA/1wqDihh5F47uqSd9pERYk3xA/F6htKjrtc+u+Hou0NlbjdTv+H5ep/vgXn8/UdBLSZDFgPUfHAKtxGoTIcgxfTYfICMValSRuxH1xqcGbzGnzB1DUSCFsD188dZLOUlY6mkHfqfl9cAIgj+uPUIBi1uu8411Hd+guC/aXkaj0aVPtNWn2isAQLyZkDGg5asHEj0/04/Nf2fZiK5Vwul102ANSSwCsnjBuZsVBxrL8xVspSdUAd0VSp9pWTeR4jTce8dL8uXHG5dh/PS398cqxnb+2Mz5f+0PNZirTpsyd9iJCDwJEfDGg5XMExqMHZvI/wBMYw4ITK+WOWYyL3O2I0rW89hjx2Ft/PEsS+P8nHoBxGhE7e7HQfzwJ6Lj98D+YeNHLIrhQSzabmALTNse5/mHLZcHtqy04/VhI5058yVUUlp19WlibIx3ECLXwyAT/wDjqsS1qQHSJPxk4GZ7myvUSGqBR10DT7j1wkVeYKJqN2ZqsxFwE/q1v74oVOPJoKrSqMoPe1MBPuAxrD4eq2bspLR4RacVXrLrMkj34TKnND9kAtKlp2ALEkHp13xxV5jqs0ErpA7+lY32WSCbmcOVDWd4uvZPAimpuWG58vE+nvPTA3M8fWiyqlJaoZAWZW79xZZX2FAi1rHpilmOJGqtkV2ABC6mbSv6rEDciwve8XxXXMaW9llQA6WWmF1sRF9RiPLDiteZDIuWBqjuEkqpBIE/5QR6+cYb24tWNJKa0UP6j2Yg2Xa2+4+eFjJ8Trd1dZVpBJNQBQtrBVEgx69bY9r8QYl2UB6b90UyzuFNpK3km2/mcVEGczTqqYRaSIbGm+iYIuO8d/TBF+JIarNTejS2hF7xUCBsoPkYGE5KLlVp6V0rLauzgg3mWaD7sWmzFcu1QFu0IADCEMAababxF42n0GLDpkr8bpTWr9o5Sqop1WWmYUA2AJjT6m+2FuqmXQogWqO0EpqKhSD1aWOkYqNwaoQoghTdlkwTPgBHQY7HLxBYlPEAeHxN8Xg9WF4hTLVU00QUg63fUG0iAEKLeZ8es4rVuPAoGXRruoUUybXGoMxO9umOaPCCUn8q97VFz6QMX6fBnZ0Yrp1CxuYvbYgHrbzxeH0HbiTgBabt2cd89mqXvIBHSDF/HFatmWZ9TCQ1kVmsLQDa30k3wWqcFIqMHBC7wqyW9AMWqGUVVUrl6rCYGtT3L3PeERecOs5QDL5lKaV6RV2LwC4YQNLavZ2NhvNsDwO6xgkT3WmI93W3Tphz5l4CGzTkCA6rUYncMRdZ2M2M7XxDR5f005hdR22j08J3w9oOpSNEtAAGrfVck+u/0x792qEzEH0j3+GHWrkhqWGRYuytEEjb5b38MejhqkVA1QTawBJEkXMDF3XQlnh1QglZMjvdB78cU+EVWiFmdr4b2pKKYILkKRJVD4z1scdU0YVtdOjUJIgTAFz6+W4xd6ukLVDlaqxAETMf2wfy/wBmtSe9UVLbe18MMWTzdZKTBMsiwZMsST6Wvj5s9nGYf8tQfBZK/MYO9PWIea/s4OWC1KDNqUjSepvYWjv6mmfBY33k5X5t1qtFm0RBA3CzMjypE6BpElWaRjVkRnpdlWUMSvtQBNt7bH092Mp+0nlR8t/xdONxJ2m8D33iOoWfHBLvla+eq2c5my+Tzhim0oSzKoAhiDIE+vS3hh+5T56p5pgwpMgPd7xkuRf06/t4YwerVatWZ2WC3sgGwtCjxMAAC+HXkTiZVHyzkq4qFgzfkawIA30mIaL3UjbDePjM5bW8qpkiN9h4Y6gx5A79cUeXeLdoDTcxUXf+f0wY7MY5tagkzcwSMfWx02XAtfeTud/XHFvA4ytBebeVkz1A0ySrCSjAA3jYyNv++MI47kK+TZqdWg6kqOzkrK+LAqCGHvtj9LL6YS/tHNM9iGKhlDteLA6R16WONS4GJ0ndnGmkGHZw3eJufzW2M+GOMplq8p3AGpzpOiSd/aBsfeMaHR0awR0GyKT9B4Yr1AoqsAlRtXSAAPibX3xvVhHPAq5U3iX1mAFWeh8sdVuBNq1OWBO8sJY28OsnDfplSBRmN9TD19+K/EMu5SQlPewuTMb9IM/TFtOQt5XhdMMyljTMEiLkg/lPU7dPO2Jhw0MmpEquo/KKZn1n98MHLeTrPmtTQyIpLkSsWIAtvhjpZfLhSQpaEZ9z7Kgt1O8C2LQUaXL6Jo1a+9eSdMeXl4Ymp0KHeAKhh7MMDM+EEz/bDblKGXNGhXFFFFe6jQuqJ3MT6+mIOKca7CjUq06StpqKkG0SpMkAb22B9+BFtcgFNPQrFfzDQxm8yO6Qb+GL+SoMuruNJHd7oUgeeojp9MDn+0KuVVlpIJMCAT8TP7YpZznLOMxQhVfqdII8lFv3xYtMFbI1mCRTkAyGLKJvbbV/Bjr/AAOuznuoAd5afoFwnVON58ISKlRbSACoG0zbynbEFTNZqrDdvUZdyNRG/QTNsOLadhy7U73epiTNlJJj/dj1+EFV1PmAqiJhUA9DInocK/KmcGVzBq1y7zTIGnvFZgkwSI7oI9+CPEMoVosQwdCdYv35ZVa5mJ8h/XBYYM5fh9J8w1IVnqOi6mTWYXbfSYHtRfFWrl8qtMsApKsQSTqgjedViBt8MLuT5pNHPVqy0lYVxpIYwIgEXj0n9sMeV5a+80ylAsAx1G0psNQsJncCSMVghg47wOhWqpBcDQFZUkLMkkELsdsBqnLuWQsjI7GJAYk2mBBY+INpw45bIMAhadRVSZEGSASD0kExha4xxJu1JKqIsCPI7G/jiSxT5VpoqRSWFMjxHwxc/wAIAaQADFjFxhY5w5ozlPKUKlNxTLswcBVJtEEahsJ+eFzmzmTOLXpBa9SDSpEqH0gMVGqdJG7A/HGpNFrQn4ZCmBt00xgTx8tSRdB3I1TFhBPh4gYzvjeeqnLZZmqMdYee81++d73+uGXmOiezp1SwZTYkGJhYjwwWKXTDwao1VTqa8EgddzuBH0xPUyB0g6hY3PQ4ocn5AIxqOb1EEAdAD7sH2zNEIQF2MXv9d5OAnvQG7jG2kGf51wofaFk0q5UJWYroqK8gWYCRfwN7+mGLjHFRlwKujUoCqVG5EOTHnYYCc8ZxKuRYaA9NihvAIOrYyRcREYzCVuB8OyFLNUWJpKWMbjwi0m2KH2icmHLEV6ANmBEAkkbaT6Dx3Ful/OAPlaeZoaaVMMXAMtcHoSSTF/pjVM3khUVqFYAo4gMf+nyYdD1xrcWM75L5qFc02W1amIAOzgboT4wLeItuoxr2SzoqoGXqNvDGA80cAr8NzArUjCTLEd0MNQg+uqNtjB2NnrlPnQF0fUOyrABrew/j/pPyuOgxX+ppAJgeGO4PgMVzUHj6DHeseJxzTvrhc5togmmTAADb+ovhiEYVOd8wQ1NREaWNz5jphgKnMHHBSpDs2ILQAY39BO2KjcQy9NKb1nALCNV41QCRAGIeP0WemjqslTpiD18z6YF825JlyawO6CGuOpiwPpONoZPMmUFY0J/ELaI0Nv4SRGKh5npVsvVNNSCvdEqBdgYO+1t8LvFaEcTplQZ1KzeA70T5R4+mLnBKdLss3rYQWUSJ/Qf74Q74LzDUo66ahe+BqBBbwHdjrBPywY4jw6ulN2ptV0vTaS1+63dIXbTYnAXIGkdMAkg2YCLW8OmNfp0Q+SKj/wAqb+V/qMZtaZHyrnqlZqeWqBnogxSQ/kII3MSYHdEnrhz4zyaKeWquAdTJBGowCCNJUdOs4DcnU2+9odGmXM3m0g/OJxqXE6BqU3XYshHlgtTFqXD3WlOgAzGkzHr8MS1siSbkbbncn+g2wfzfBiqFaj2F9z1/kYTOZOJgVxSpGGEy3uJgf19MawaB8WaHqL2g8BBbpaCAN484wYoU6Bp0ofULBfEn97jCeSL2vuSTf+fzrizRzTIAyQGDLYRGxN/EnG7GZTdVpDtdJuY3Jmw/74cPs0yiVRWpvSGgHqLDwYeGFLhj/eVVgAB+aejDceYjGhfZxlCGqktYgED9vljm2zfjnC2Wsy06ahtUP7j8It08MajyAGmsto1W9OuEzmenGaqgtA7WZ9+2x9MPXJtMAOSd2ucX4hTPzJI2GEriebDVkZWsLEQBJBJw48WqAFifARGM45iz9FHQ01DxFwwsZv12xfiVftQzvaZWi4JE1GidwIv9MLHPdBR91IP/AMsk+EXjbB3iOceoOzNOgyqSyyjPuLmJIk4Gac5V0nQkhQgHYE90bCWSw8sblZsBuL0AMpkl/MRUM+r2Hrhs5m1EmnpARIKjTEkreI9Tii1SvKjXUCrYqqKoHpMRixxHiRqUwpACrEMaiahaJMvv19+C3VJgvyzUrQJB06RuIgyZAPX+2C5RzqsBe3y3wK5drzQT8RSEJWVafA3iwmcFWgOb3Iv6YGjlzNTJoAk2tb/a2BdfKirkmRiR3pmB+onqDt6YJcWqLUPZMGkKCTELcFRDbBu8d7Y9WiFpGL97aL3Ji3jgiLPBeW0WpS77G5B2vY2MC48sEKdVsvnDRer2uWzALKrHvUmTSsL/AJSStiQf3u8Pf8VBHXf3HHecoj7xZB7BIH5ZLAXG18NUrrivBaeZofd612I/Dfrbx/zRY+OMkzGUbhWaCuNdNreAE/sQBB8p3XGjVs/UylVkzDF8pVfuVfzZdyY0sf0EizdNj5k+P8tpnqPZ1gvaAd1hbUP6fQ39T4nHJ/HBUXsje2qm/wCpdivkViMM61LYyTlDhWYoZw5RiSAC1M/pAkE+W5Hn7hjW0pkATcxvAvgsOpwdsBeMD8ZdvY/c4MKbDC/zFmqaVlLGT2dh1Nzgn1kB5qo/gh9QVVMQfO8/LCxx8pWyiUpq6hUWrIQX3tdtr/LFvi+fq1GYIqOIkyHJHgAAwG3XA58xmTSVtFJQXFMFqcwfEyTAib+Rxoq9fh4qZntiKusXCkqBe5vc7xiL7vTRaqhNIYloLyWYLAAkC3X1xLnOGZ0PqqCnTTTLOFpxEEjTYzO2BuWyOYqkq1QwFBUwFKk9DFpthSxwytpUAU4fcqTss7i+NlyrH7oZt+EfhGMe4fwNqYZqlUlpA1FpsIMX23xsdBR90N7dn+2CpnHLj/8AEghtVyfntjVHjRc9LnGWctIi5juzOsz1vJxqLVBosOnhvgqKnNzU1pElZKpM+I3gjGDh2aqrNcnUfMWJ/frje+cey7EhnWm1QaRqPxgGxMYyw8v5VGBWupN5JcEkbdASOvzxvjRYS2q9DNh0/fyjHInQTt3hf3Nhubl/Ka2MsRGwWoY/9mKz5GgileyqMtiTDLtO8gR78b7M9a55LrxUIZoBggTYnbGzciqgDm5k4x3IZ+krCKREWFvhP9fI42fkhYSw6/w4xyahF5qZfvNeRI17X3n+HD1yjTC0hA67eNsI/NZc5msFiddvjh55XDdkJiZ+eMlT5rzbl3Re6NIv5xsfIYQP8N4gVJWrUsYGkKBETuF9MavxLLDWdUEx5X+OETiOYrIjUmanTRiWLMSTDGejbe7bDATc9SzBV2OZrOykDQKjLOqe94biIxQbgBqgPSzSshN9bsHXazA9bgWsemDmcp0i6sK2o7KVV9PvEx4fLEJ4Hli0mpL6tTDQQDbaYvfDKMDF5foLUoqza0MB3E3ZtVh7tPl5iTBnhXI9Na5WpLALMCADMRMX2xNRp0UQFleNXsAJ8dLg39cfZ/ihdwUq5hViCSQDHlpYYtOGPIcOWmrBUgEjugW2G2L5nUBpBBxV4NV1UAZMESCxlveT1xO+YjReLgfPAjJx/hC6/vCu1KqNKBwTsZOll9llO0EYgXibr3KoCuRIIB7N9O5Qn2f9De4nBPi3DjVVkDi4sNjqgjUG8b7EEW9+Br0iuWKuxLLoWDIawuSD4nwJEAYIU3Ca2qsPX9jiR6BeqJaCVIkbWYR/PXA/g5UZlN/4Di3wys/aBWXUBcPsRf2GHXYQw9D0OGiOM5RUvWDd9DpV0IswYRt4/XFDl/NrlxUovVmjRYdlUc3phgIplpmxOkahtacXa4IadJ0uVMxtBEavC3XbFOtR1DNSikw4E7EQs9I/NiK7U4dUqZ5XFMqqqJqAiBEyB1JNvKDfbDgGwG5UoOmWpq5kgAD0j+DpgzfGVqNTgHxmijZgalBhBY+pODkG+A3EKJOYmYGhQPniiBc6/YNrprTVSuklrAE36QemFnNJeBXUk7wrabyJ0k7iSJwxcy1HBCASI1FvO9p22vGE2quvXS1FHGzBhfytcCL4U+zfDqNJkP3h2B3EEqIvYE2GKDVaaPU7KpUlhJhVj1g9PTxxwaoo16TVn7UK2kBiYM9bkbefhiDmHNUvvjmlR0eRJA2v4gifC2FLvDaCmgGLtUVnkkxNjp6W6Y16kB91MCPw/wBsY5wFn0iVhSw0Cbe0ZIja+Nnemfux29i3yxVM95Zg5oytw1j43N8aRmnK0mYRIUlfdjOuUsq5zJkggec+ONICjs56EYzSyXm7PZhg/wCKZ6bW9LYT80cw1LVUrNJb9TKBMAXsAManxTLIucAiRYkesHCR9pLvlqyrT0CmROiAQZ6jykER0xuM0tPwLMIC9SqrSAR+PqEG0m+q0+4xOOMjwJqxFOwZz3S8wdrTv0NsRZFKjy6qPAHSvd3jptY+HyxI+erPWCmpqfUAACAJiPbX6jxONMrLcIfLVuyZQKsSbgrvMrHQqQcbRyaSUBmAfDGOZlZzP4rEkAydUkBTETuRH0xs3JoXsl63xm1qELmIA5quS0jWPUQcP3JsdgpBm/yxn/HtLZyqAI7wJ877Y0Tk4/8ADjuxc+7GaV3ihUPsSI2xmHG+JGuzkU4093xmCdvfjTuMzrHQwMZtxzML2x06YgCwI70kn54fwFkVWqLFKzbkFCAPK4Av+2OVy+ZZpGmD1lF/Ywcd5zLA3azSO+Dtaw8P++JwFdxqYghbT7J/bCQfPZmtT7rNJJmVdTABAII0gbeePqeZSo1yylR3diHMx0OLcU2dwFDRMm1/T4YF5GtFZyEETZDaL4WT1y1Trd4MzqsDSCO719kxg0ikhTuAwt7/ADxT5b4r2qaFX2FAkmZJJ/pgqrN5DvDGSd68arC8bYpcTZjRawsVv79sR8x8Qal2RDRqeGPZs8LB2CCR4zjmpm1agzBg6kghkIKm/wAQfI7YzIaqcORvvFKI3P0OLHCKP4jNTqh6bMzQsFQZClVI2j9JuD1xWyRVsxRIbYm3jY4C/Z5Qppmc2qEwtdvcSEP1nGqIL0MwyAFCHpgsrU+qke1pnYzMobH/ACnEgVexr6GkEWjcd2CDNwQQZXcYGcI47QzYTsz93zBLr2RN30HvR+sXmD3h08yAqnTU/DCPqUEG4YwfQ7W6EYkY+CsOwT0/bF3Wv6sUOFt+ELRHyti2arfpGM04lnz9/jgTnhNU+MLgqT5e7AnOk9o1vC/uxQlnmriShlpDw1z0vK4BVcxdlIOwPj06fHDBzPmICUwkkXmekGN7nAGssNvMge6B8cIpTzbh6qg05mstmA/UPrjjmTMkZp1juBiI8N9vAYkqkmuoNm7de8It3wOm5m1/HEPGwBmGqagIqsBOxgyCfeMaC5wA1SpUmACChiOpnGx1mjKG890D6YyHlrPLUZV0wQRImxmTb4413OCMo9vy/wBMZp/CPyqs5zcgxce+xxpVWRTYiNQUkSYB8jAMfDGa8rZnTX1wDA+Zm3pghzHzVV0EBgl+kW87+sYr6i7xXmzMvme0XLKIAMSxmOlgCRAwF5gz2ZzjKz0FQqpUQC0TJnvCx9+Cubod9JedSix2vE+u+04TczxhnyvaLFNzV0lRN10avzE+WNQVap5HMKrd0C5Q7i5G/S3WNsGMvytUpUKFdnBD10lQP9QG4mw8+pxR5WbtMvV7TUxVwFixAi/0GCuf4nU7bK5eT2YFGpED2jUqgtMT7IxAtCsozbkAkBnkePfvjaOS3mhTIEXxjjU3XM1SQL1Hv/ujGzcloRl0Jgmen1wcmoQONs/3yoIEal69d5/nljReU57AbR1GM15kQffqmlobULdDtjQuTqUUFve/xnFTBDjZ7wv0Huxl3MOUSnmIBYyA0HpPhjTOLnvC17YzLiOWqU8yFcTIB1eEk2J9MX4z+g9REVWhSyiCQfT54iTMkFZTV6giJvEm3uxPXqNBXTpYREQAR8L4rtUbu95QSbyZi/oYGEuismdM3JB39OvTABJ7apJi/tAW3+mDenVUJZ4AFlmxI+HzwAyNULUq9RBtt1nGozWpcu5dBRpujDUyjXHXeJHQ4KrBJEzcfXC5ypRCUVqe0KkEAD2QJwdet3hA/SbeuMk9cRqoiio7imFMszGwFwPS5+eK1eknZO4VIqMGLJHeP6iRuYi+I+YEWpRqU2AYFDKkb7m+K+XqEZJFEAKFj0kiPljMNQcNQCvSgdTefI4p8ooRns6oAg1t/wDan7HFng9QmskxudvQ4h5YP/H5q/8A4u/qtM/vhEItPI1O2vYmvmEWN703AO0jabYa+C8VJ4YlTMBqpZ0plpBaZ0K5J3iF8+uA9PLA5te8L52uJtK2J6+vzxZyhX/B1vtVpeV+1AwqNJ4bTinEi3n5Yl95xV4WBoNpFo8dsWNfn9cc79aXP4MB82p7ape0L9MGIwJzRHbMInb3WGGAqc1qh0XIcG5vt0E9fTAXNCnrBkyR06+gwW5sNMEHd/zCegiJE2wrVeJggMtM2NxswtaBGFBPDaatnEVQZNXU09YkyMVOY0Hb1QBtUax8ydvrj0ZyqM4AsWeQWB7pIM36272LfM3D3WoGd0lpMqCPG+3x6TGNBe5czKnsdH5YDTYzc+/Gn8R4mDRZANxcnGW8CWkFpMpGosNZH6vP3YfeYMyFZrflH0wIp8v1QdR1ezafHfA/mOoBWAv3t/DyAwU5TCt2kLpBZR4zNpxFzjkylUghYQxPmGAEe44k9zLANIBsBA8Nr4z3LUHbLBFUaTUNQkmdI0KoLRtc9bTGH7OUSO01VD0gjcCZA3392EDWErDXqgiDpIHltBnYGPLGuIpi5IZvuteLd/c/6T06bYv5u+ey4LAN2VP3jVVwO5UpU2pVtLlF7TuqbyNJHvO2KHMFD8ZSr1dOhCpJkrqltN7qtzA8cX6p8W81Q/4iqbmaj2/3E29x90jGwcllewSJG8fHGXcRyjdtSeS2oBiY3O3Q41TlNz2IkeM4zfjUZvxmov30mCZqC/htb5407lkDslgdPhjLOJZgnMnSR/ze9b0xqHK7zSSCJjFfiibiamSelsZzxatUqVlqPIgQeggf9zjQeMvB6jaRjNeYM+lSqtUaha0gQY/viH6F1aUFix1LAg28B8LHFF3p6YuRMaoE/LHGYquXfuy43g7Ae7FV6tQA20yfYJ+fn+2Fav50r3ZBk7HcCPnFvPAHI1AK9QgSL/XyOL9Su7FQpUeM2A/gHhivlMppq6iwMzbrjUZv0+coVa70SHnSI0EjpfbxwwpRIdY8pHnOFvgXFg6Cmh0pTAUnczJ2jYAfGcHhXTWskm4g+NxjLR04vTGlzMHSR/7Wv8sDKSH7ol5ssn4/ti7xUjv+Ghv+hsDqNY/c6ZAjuofjPlgNR8CoD7wvqfocfct02GdzBKkS8jV17qDw8se8CrH7wthcn19k4L5Vj2idQAfmwwiEaiR98pgCCc3W/wCn57/XHWWQjg9kAPb07f8A1Y/vhip8FpmolQAo61HqWPdkyGJBnfyPTA9+EN9wegG1laqNOxgOHJuegnriUOfC50jxgfTFhkHhijws2ImQI+YxeIHjjF+tLgwCztb8d9hED/2jBqohIImCQRbzETjNs4c4jslNFqKrEBySJi22q2GMu+aMrFTUGJLdLEWj34VXdQp11Upk/qYKYvG87+mDzZviHSghMQe+frqGAXMJerS05hOzdZYqGPeUkKtyxtqJPu6Y1i0F4nS7PMJUqQjwpA7TukA6RML5H4YbuO8n5mppq0ULEfl1gyDebkRvtgVkuG9sup9TQNIEkd3VBg3IZWcMCD1MzjVMpwlAqKHqKxWRFR+kA/m88WpmvD+VcxQQE0mQFgzaoIH/ANs2wX5io5ljqSmSGSLI29huRtp9cNHMPDylBy1eqEWGeSDKzcSwJGFbinMy1KARapCRclgGa3UqBbwHXrgJO4TxGtRYq2oahZQpMRYSfn8NsQZ7PsyvVqMxCnSpIILMtRGKx4xgzxjmOllwsHWxAKibCOpk+XrhEzXEatRqiyxl2cgTAmJIEwBsMak1m0U4hzIrlrMSfE7jz+JGABzILExC2B6mPATiRUnqQAb3IMxMb+IxxTRmAAZd43Np8ugtuMakxm028H00lBZlQG4HfgARZiiEE7yd74s5rh1WRVY0S7LAMVCCqAECOz8CPAmbXwOyHBlYU9VQyQWZdUiBChQQd9REkeOGeiVcLTXa4FoIYixuSCDpAgjwxitLv/w9mM3Ro1qRUQNJBDAGN7MoMT8cMfAuF16C6WafJQv7tgbyhwOh93Vu9Jdoh2XY/wCUg4N18ioI0vXE9BWqf/3GBpmHF+Vs321T8MtT7QsHWCYPlqO39cOXAeLrRikzPJG2lRf3DBn/AAJjft63ldW38daNhBzFQrUAPelmk+ckExsAcOjGhcTqtZyC0j1NutsIvGsoVcCnQcpA/K5gxc3B+uD/ADs9dadA0aatKMGJ3EaCI7w88IecznEYA0hY8Nj1g96+JO61KszSKLkT0Qg/TFZ+EVmbvUqgIWxFNoB8x69cQ5rjWepgu6hFAvYxvExq8cCX5lqgnvAg9Dqjx8bYco0Rq8JqjdKi/wCYU2/pjqnwTMM0LSqExvoIEeF1wPynEK1UkU0FQi5A1ek7jB77zxAAAZf0PftPT28PqMXA8klCjPZMtQqNdmuR5bTi52r6qZWk0FhPcNr+m2Eus2beSaBDiwJ1QZ3MlrRa0HHdChnnKrApxYk7H5mfdgxNtz1AuCQJkENBvEESJ63wMzNE0cmoDH2gO9E2k9DHXHdHtctR/FeiUpoJqMWQQBBJmYwL5r5iSnk+0ekHVyArUmDAEzDXAAFiJ84xlpHwmq5zVO6wSRcXEiCcGcvmB2oAJszJHmHC/XGZ5LmOpUzNMUaLhyQAW0jfz02xpDWYN93qa9zDIeoMwHvceGEJ8vBG8iSPgSPqMcwNFdRO8z/sHyxVq5gIwULVAbUxJpsYmTvp8SeuOsg6guiul0AAJgiABefIYkL8HaKfnb/pFsFNR/QMCOC1ITTqBP1jrPpguptvjN+tRbSJ8sLiqI2vO+DfEc8KFM1GBMQIHWcZ+vGWJYK2YiZgU5A94Q26ScUZNQUTIHu8cIPPmWc16b0QruID0zEQDqFyQAZ8Rgo2aquupcxWXTaGRRJjwKCfcfHATN0NdUPqFRvZZmXumzRAi/ptHyUr5TN5nWoamlKmSS2qoJ9tW2Xf2VX44f62mmy1MwwY6DEEiZIhUEgT3evnhGPBqGo6jZF/MFiSbAAg+Btgbmeb2rE6iEUAAmqj6EAnYIJBP7nEjJxLOCq73IS+ldUr7I370E+frhV43xtaSGnSWmagEbqSLDoTJP0wKfmJxSSnTUKmn2V1zcXAN5B9euKZzz6Ab6zqMnVKz/s38CdukYZEpZtIMuF1mSQT7HqA9z5fHHNdmWq+ohlOoA2JFiR17ptiWsC7mmLyQJLEBjEg3XyHywwPy/Tq1WhXBk6jNoiCQCLSfXGtxnCiahZAWJILwTNzAG1+mr6Y7y+SapUCopLvbSdzPW8AHzw2U+D5ekmky5LyFcSQfZkQBPTF3hXIrVnJBNMkDTIveZiD0AvOLsuoHkqtXQoeiWCto1KLwNMgWi2jfzO+DqcRrMaXZ5Zzp7xm0nSVHum/w8cd5LlIinUC/iOABTIJXVDEtb2fZg7/AExUK6HCEFSs6kLGVbrs20/tjNah/wCVqeZXLqrUKUA6v+bETuCOzMHF6vl80HDdikeVbzn/AMvyxByLw9ewPeJ7zRDNG+2+C/F8xlqCqa9YUtTaRqqMJO8C9zGDTgdSr5pZmkI3I7QEx4RG+M2zOWNSpJaCGJj/AHEwfPpjVewp1AHQs6NcMrt8d8Znnck3buwAZNZPtydzczeb4k0XjaL2dKT+Xp6C2FCtTTSwJtg7zfm6nZUGpIrC4Ys0CSBERuLH4YSn4jmrg06Vumpv6YktcTyq1cvWUAH8BypP+Uah81xnGVVZIYiQBBteOmHo52u1DMMyKoFCpOksSJGnqI6jGW43xmufK5WhfZnRH3mpqF9G3lqF/PGrVMqDBttjEvs9zlSnVqMlPtO6Ae9pi8+F/TGlpzS4ALZcwfCoCMV8p4+xfznCQQVIHX+D4YFtkEVQxYDSZ1R+m5Mz5YutzCxBH3WobfrU/OcAeLc0VFoOy5RhpBPeIKiBuY6eWA/D1n+K0M1w+u2XqLUpxpkTYgrIINxY4pUAP8LUBbav/wBjYzvhXO+YFQZDTS7J9FPuqF03UlpESReZ8MPn3yqeGqKASsQ1yrRFySbr0tjOYd1Vyq/jUgAI1rHlfB/iNM/4nQMC9JhMX/MY9MJvDs7X+8UBURKa6hLGoOnuwc5t48MrmkruISnQcoZ7rvDFUBj2pPXfEfhd4Pn821XODMVnFdcs5g9zRpcQQoiB1B8Dvh94RVL1awZmcdnSZZM6dVOTHqROPztwbiNVs2ry71KjFWg3fWCpEneZxt3LnGlNRtDAmrRp9lNgwpJ2ZJP5Tq3B288a5TGePLR7l0yiMR3npBiQIMk3JgRg4pMbYyXOfaMuSq0MuKjRSpLTq6VVocOAwafaGgN7J3IxqVBtaq6mVYBgfIiR8sZsalIo4autGaq7RMoW7pJESQTvB+WJOzpprKRMX0xt532w8rkqbCNItjx+E0SDNNSD0Kqf/wAcWjGeHs6ikF+5NgDBPwNvCMVOKVaSGm9n0yY1QRCkKCZgTMXxpdPgtIAgU0HWdCz4+GBlblCgTPZ0xIg/hi48DBE4NhxjfFuLV67nUihOihqLgRMXLbzJwDzpYqyFekyqLaL7q2N2f7NsoTBoUjPgpX6NijmvsuyJ1KtBFaInU9vONWNdozjEaRLqpILHadE7bCQw+mCmX4W1Xs1CgMdcko+mx6lWkHyM40pPs3yCKRUoSZtpdrWg733vgrkuVspSRUprUVVmO+Z3nfc3w2qQn5DgVOmJRbkgmSYnbYz0wQq0ri4AIsZj3fPDX/gdKCQ1QD1H9MQNy5SLCatfbxEfCL7Yy0T0y9UzIUNYjvAixmR5kXwTyWVcMrM24MqOu9pmdsHafJ1I6wtWsPXSf2xOOS0gHtWMeKjEi5ylmzVKUHbv0ZlCJZFZpCt4mIvhl4vwWlVpmnVp6dTDvIqq28jvXOFrlHhBpcRrsX1LVNZIiP8AkMiifKGBHmMPLZNDYgeIsMSkVOA5RcsDSUygkgsw1XvJgAfDCn9onExXFE06VVjl63aXpmGiBF99t8O9DJaT3YE+N8dVMo5Uw1p2/gwJn3COfKlHLpTOVaUXSDJi83I0yL2wjVqTDvCJ1TIRvW5Jtja83kagQfiab9FDfXCDx7lMuxDZiq5NoZzpneQOlsai0ucQ4o1bK08uUXuxeb2noT54Cpw0gGw0+/u/PB8coOIhlttcz9MVsxweqrSWEm1ma485XCFTK1WpUaqWiqhpsxmYJB8cAqvBADGsSbi8z4XGCdelZp2G41Ezf5YrVkIVW6NtcyMM1mx5w/hhQONV+okiY9DffFzs30SGYf5dbW898RCmLBixESL3+YxZ/wAJLKO97RYC0+yBv/6sFpkdCrmBMV3gD9bSPcemKXEsxW7Nw1d2WP1Eg+RnHxy0tZjIttv4zBxVbL2a4Ii8j+++GCuOWM+EzlKq/ehwxBMA+pi3TphyyXHkoUczQB1LVktdpWRpgbTv8sIOVWKhET03Ij4YvwQxBNwSLHfp16Th5TRxvi7Wp0oUio0dDpPz7wwc5n5jOaodgwXSIKFQRdRAkkmZvhQfNE2kz8vPHxypbZja5B8ZO2LDqjkqzU6qOpAZGDAnYFTN/eMMFLmfMU0UU3RSoZFKi4VzqZQegJv/AEwJ4fwV61VqSlQwDMSSYhRqOw3jB2hyEY1PVETHdF/njVxjjL+FfO1neoz1CS7HUxO5JvONe4DSc5Wh3v8Awk6n9Iwk8Z5Wp0GpFSWJ1MddwdC6wCPCxHvxrvCM7OXpRTpAdmkAIIA0iBgtljp/zmWv/9k="/>
          <p:cNvSpPr>
            <a:spLocks noChangeAspect="1" noChangeArrowheads="1"/>
          </p:cNvSpPr>
          <p:nvPr/>
        </p:nvSpPr>
        <p:spPr bwMode="auto">
          <a:xfrm>
            <a:off x="63500" y="-877888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4" name="AutoShape 6" descr="data:image/jpeg;base64,/9j/4AAQSkZJRgABAQAAAQABAAD/2wCEAAkGBhMSERUTExQWFRUWGB4XGRgYGR8cHBsgGx0dGBsaHh4bHCYfGh0kGRgcHy8gIycpLCwsHB8xNTAqNSYrLCkBCQoKDgwOGg8PGiwkHCQsLCwsLCwsLCwsLCwsLCwsLCwsLCwsLCwsLCwsLCwsLCwsLCwsLCwsLCwsLCwsLCwsLP/AABEIAL4BCgMBIgACEQEDEQH/xAAcAAACAwEBAQEAAAAAAAAAAAAFBgMEBwIBAAj/xABFEAACAQIEAwUFBwIEBAQHAAABAhEDIQAEEjEFBkETIlFhcTKBkaGxBxQjQlLB8NHhFWJygiQzsvFDU5KiFkSDk8LD0v/EABgBAQEBAQEAAAAAAAAAAAAAAAEAAgME/8QAHhEBAQEAAwEBAQEBAAAAAAAAAAERAhIhMUFRIgP/2gAMAwEAAhEDEQA/ANfRItOO9Pxx4keHux3jxvQ5KDwtjwJ5Y7J2x7efPEkWi23qcemncGL47HXHpwpCKRvtffHJSw+WLBUY804MWoOxv++Puy+OLAHlj0DBi1WWhfbEGfz9HLia1RKYYwCxif58sBOZ+fqeX7lLTUqTE7qvkAPbbyFvEjGK8z8fr1K7CozVqrbKplk6wdNrD8ota+NSF+jaVRXUOpVl6FTIPvGOlpRPzx+ZuX+YatGTRzFWiVuy3uesjYyfEY0TgH2yupWnm6QYEf8AMQQfUi6m9rRhxNUFEHp7sc/dVkmN9/PCDmftmpQxpZdqkbd4X90Thez3215xoFLL06ZP6rkfE/tgxethFIeHpj4UPL1OMIq/aNxavOl9KkW7NII96icD3Xi1cd+tVIbqWgfNgQfQYuqfoDNZ6jTu9Smgj8zKPfc4BZ3nvh9IEPmafidMt9BjD25LzDAF6iyd9VQmfgP3x1luQR3tdW4BJAW48Lk/thyL1p+e+23hyRpFWoR4KAPmf2wDzv2905IpZViD1Zon3AW+OE+jynl9GpnZgDuIHu6dcWl4Ll0qBRSBJEKWkz8bTi/ycqxnvtwzrCKVKlT89OqP/UYnAtftX4magY11/wBBRdJ8o09fI4Krw8BWikFC9IHe+GKOdpBFVhSWGMMpAt8vLDs/iyth5O5so8Qo6wumoLOvVWja+48D5eWDjZNbd0W8t8YJy9xZ8hXNWi3dYEaSZBkXB8QCPGRhgq/ahnmQRUpqwMwqjbe8zFsZs/hjYEpCT3bnp4DHn3cAeyN943xFw7Ms6rqI1lQ0jYgjFoC30GAIxlrzpEkY8GV7p8Pnie3j7/DHtv6YEqnKXH1jbHSZaJvbf1OJ9Hh78dLHhbwwrVV1+Ph0GOOxp+fzxbIsfr4Y7E+AwHXqzbbHeIf4cSI3wwsvf5GPv4cfHH2IPfnipxPjNDLrqrVUp2nvG59BufdiDiHH0pGBDv8ApB29T+2EHmRKmcaaugaZCQvsg73O+2HEYsx9rHD1Nnd/9Kbes4G1/thp3FPLVW8CxAB/phVTl+kigu8QbnafKMcZ2tlaVQqiipUcRG4+A3PkPfGE5Bqt9quceNFKjTHVmJYe6D/X0wN4tzxmWDLUrQhEEQFEeJ03Pp8ThZzdenSp66qll7TSUXYdTqItaD3F95wP4lxNq2YqNl3LU3XSC4A0gwCqi8SQdrxvscWHyPeK8cVRSNJxVAPeJB1HwEwNI3sIxPlVanm5oMy1aoBc9nqCydTDSoJXvDY4HUcl2dygkd29iZ/MRuPGPrh0TiKDNGprVUbdv1beQ8v4MPz4vaX+KUi4zVTsHp1UILEgqW1tpus2BY7Xi18ActWr0wFpr7Ms9veQQ3gAdvPGj8crGrmM1oJdDRQSsSsMne8Tfw8MJvFeFnQsyyidTyLmT4Hwi/kcMqxRynEddRgO6ApYQYPn3TZj5DFvIcbqU5KVFqLuSVv4lbwRv0OOauSoLUBrEsWB9g3UhtAMxfowmPdgRxjhT0XNEd5V7wMGGkb22tbfD5Rth8pc7US6h1ZGIt4GYuRuPgcGeG16VfWA437wDA9J6bYytjUeGFPuxEQTptuC23Tr1x6a4BU0+1Q6BJ8WgggEbrMb+eDqNaxmFyqKpN4iLycDuKcYpCooRbEEk9OgufiMKmUz1RaL1aylWUKFqQOsmIFrjYGOt8DM1zNrI9oiIIgAHr54MOwxvx0BDFML4Kdm8x9cRnjLFh3dhLA/1wqDihh5F47uqSd9pERYk3xA/F6htKjrtc+u+Hou0NlbjdTv+H5ep/vgXn8/UdBLSZDFgPUfHAKtxGoTIcgxfTYfICMValSRuxH1xqcGbzGnzB1DUSCFsD188dZLOUlY6mkHfqfl9cAIgj+uPUIBi1uu8411Hd+guC/aXkaj0aVPtNWn2isAQLyZkDGg5asHEj0/04/Nf2fZiK5Vwul102ANSSwCsnjBuZsVBxrL8xVspSdUAd0VSp9pWTeR4jTce8dL8uXHG5dh/PS398cqxnb+2Mz5f+0PNZirTpsyd9iJCDwJEfDGg5XMExqMHZvI/wBMYw4ITK+WOWYyL3O2I0rW89hjx2Ft/PEsS+P8nHoBxGhE7e7HQfzwJ6Lj98D+YeNHLIrhQSzabmALTNse5/mHLZcHtqy04/VhI5058yVUUlp19WlibIx3ECLXwyAT/wDjqsS1qQHSJPxk4GZ7myvUSGqBR10DT7j1wkVeYKJqN2ZqsxFwE/q1v74oVOPJoKrSqMoPe1MBPuAxrD4eq2bspLR4RacVXrLrMkj34TKnND9kAtKlp2ALEkHp13xxV5jqs0ErpA7+lY32WSCbmcOVDWd4uvZPAimpuWG58vE+nvPTA3M8fWiyqlJaoZAWZW79xZZX2FAi1rHpilmOJGqtkV2ABC6mbSv6rEDciwve8XxXXMaW9llQA6WWmF1sRF9RiPLDiteZDIuWBqjuEkqpBIE/5QR6+cYb24tWNJKa0UP6j2Yg2Xa2+4+eFjJ8Trd1dZVpBJNQBQtrBVEgx69bY9r8QYl2UB6b90UyzuFNpK3km2/mcVEGczTqqYRaSIbGm+iYIuO8d/TBF+JIarNTejS2hF7xUCBsoPkYGE5KLlVp6V0rLauzgg3mWaD7sWmzFcu1QFu0IADCEMAababxF42n0GLDpkr8bpTWr9o5Sqop1WWmYUA2AJjT6m+2FuqmXQogWqO0EpqKhSD1aWOkYqNwaoQoghTdlkwTPgBHQY7HLxBYlPEAeHxN8Xg9WF4hTLVU00QUg63fUG0iAEKLeZ8es4rVuPAoGXRruoUUybXGoMxO9umOaPCCUn8q97VFz6QMX6fBnZ0Yrp1CxuYvbYgHrbzxeH0HbiTgBabt2cd89mqXvIBHSDF/HFatmWZ9TCQ1kVmsLQDa30k3wWqcFIqMHBC7wqyW9AMWqGUVVUrl6rCYGtT3L3PeERecOs5QDL5lKaV6RV2LwC4YQNLavZ2NhvNsDwO6xgkT3WmI93W3Tphz5l4CGzTkCA6rUYncMRdZ2M2M7XxDR5f005hdR22j08J3w9oOpSNEtAAGrfVck+u/0x792qEzEH0j3+GHWrkhqWGRYuytEEjb5b38MejhqkVA1QTawBJEkXMDF3XQlnh1QglZMjvdB78cU+EVWiFmdr4b2pKKYILkKRJVD4z1scdU0YVtdOjUJIgTAFz6+W4xd6ukLVDlaqxAETMf2wfy/wBmtSe9UVLbe18MMWTzdZKTBMsiwZMsST6Wvj5s9nGYf8tQfBZK/MYO9PWIea/s4OWC1KDNqUjSepvYWjv6mmfBY33k5X5t1qtFm0RBA3CzMjypE6BpElWaRjVkRnpdlWUMSvtQBNt7bH092Mp+0nlR8t/xdONxJ2m8D33iOoWfHBLvla+eq2c5my+Tzhim0oSzKoAhiDIE+vS3hh+5T56p5pgwpMgPd7xkuRf06/t4YwerVatWZ2WC3sgGwtCjxMAAC+HXkTiZVHyzkq4qFgzfkawIA30mIaL3UjbDePjM5bW8qpkiN9h4Y6gx5A79cUeXeLdoDTcxUXf+f0wY7MY5tagkzcwSMfWx02XAtfeTud/XHFvA4ytBebeVkz1A0ySrCSjAA3jYyNv++MI47kK+TZqdWg6kqOzkrK+LAqCGHvtj9LL6YS/tHNM9iGKhlDteLA6R16WONS4GJ0ndnGmkGHZw3eJufzW2M+GOMplq8p3AGpzpOiSd/aBsfeMaHR0awR0GyKT9B4Yr1AoqsAlRtXSAAPibX3xvVhHPAq5U3iX1mAFWeh8sdVuBNq1OWBO8sJY28OsnDfplSBRmN9TD19+K/EMu5SQlPewuTMb9IM/TFtOQt5XhdMMyljTMEiLkg/lPU7dPO2Jhw0MmpEquo/KKZn1n98MHLeTrPmtTQyIpLkSsWIAtvhjpZfLhSQpaEZ9z7Kgt1O8C2LQUaXL6Jo1a+9eSdMeXl4Ymp0KHeAKhh7MMDM+EEz/bDblKGXNGhXFFFFe6jQuqJ3MT6+mIOKca7CjUq06StpqKkG0SpMkAb22B9+BFtcgFNPQrFfzDQxm8yO6Qb+GL+SoMuruNJHd7oUgeeojp9MDn+0KuVVlpIJMCAT8TP7YpZznLOMxQhVfqdII8lFv3xYtMFbI1mCRTkAyGLKJvbbV/Bjr/AAOuznuoAd5afoFwnVON58ISKlRbSACoG0zbynbEFTNZqrDdvUZdyNRG/QTNsOLadhy7U73epiTNlJJj/dj1+EFV1PmAqiJhUA9DInocK/KmcGVzBq1y7zTIGnvFZgkwSI7oI9+CPEMoVosQwdCdYv35ZVa5mJ8h/XBYYM5fh9J8w1IVnqOi6mTWYXbfSYHtRfFWrl8qtMsApKsQSTqgjedViBt8MLuT5pNHPVqy0lYVxpIYwIgEXj0n9sMeV5a+80ylAsAx1G0psNQsJncCSMVghg47wOhWqpBcDQFZUkLMkkELsdsBqnLuWQsjI7GJAYk2mBBY+INpw45bIMAhadRVSZEGSASD0kExha4xxJu1JKqIsCPI7G/jiSxT5VpoqRSWFMjxHwxc/wAIAaQADFjFxhY5w5ozlPKUKlNxTLswcBVJtEEahsJ+eFzmzmTOLXpBa9SDSpEqH0gMVGqdJG7A/HGpNFrQn4ZCmBt00xgTx8tSRdB3I1TFhBPh4gYzvjeeqnLZZmqMdYee81++d73+uGXmOiezp1SwZTYkGJhYjwwWKXTDwao1VTqa8EgddzuBH0xPUyB0g6hY3PQ4ocn5AIxqOb1EEAdAD7sH2zNEIQF2MXv9d5OAnvQG7jG2kGf51wofaFk0q5UJWYroqK8gWYCRfwN7+mGLjHFRlwKujUoCqVG5EOTHnYYCc8ZxKuRYaA9NihvAIOrYyRcREYzCVuB8OyFLNUWJpKWMbjwi0m2KH2icmHLEV6ANmBEAkkbaT6Dx3Ful/OAPlaeZoaaVMMXAMtcHoSSTF/pjVM3khUVqFYAo4gMf+nyYdD1xrcWM75L5qFc02W1amIAOzgboT4wLeItuoxr2SzoqoGXqNvDGA80cAr8NzArUjCTLEd0MNQg+uqNtjB2NnrlPnQF0fUOyrABrew/j/pPyuOgxX+ppAJgeGO4PgMVzUHj6DHeseJxzTvrhc5togmmTAADb+ovhiEYVOd8wQ1NREaWNz5jphgKnMHHBSpDs2ILQAY39BO2KjcQy9NKb1nALCNV41QCRAGIeP0WemjqslTpiD18z6YF825JlyawO6CGuOpiwPpONoZPMmUFY0J/ELaI0Nv4SRGKh5npVsvVNNSCvdEqBdgYO+1t8LvFaEcTplQZ1KzeA70T5R4+mLnBKdLss3rYQWUSJ/Qf74Q74LzDUo66ahe+BqBBbwHdjrBPywY4jw6ulN2ptV0vTaS1+63dIXbTYnAXIGkdMAkg2YCLW8OmNfp0Q+SKj/wAqb+V/qMZtaZHyrnqlZqeWqBnogxSQ/kII3MSYHdEnrhz4zyaKeWquAdTJBGowCCNJUdOs4DcnU2+9odGmXM3m0g/OJxqXE6BqU3XYshHlgtTFqXD3WlOgAzGkzHr8MS1siSbkbbncn+g2wfzfBiqFaj2F9z1/kYTOZOJgVxSpGGEy3uJgf19MawaB8WaHqL2g8BBbpaCAN484wYoU6Bp0ofULBfEn97jCeSL2vuSTf+fzrizRzTIAyQGDLYRGxN/EnG7GZTdVpDtdJuY3Jmw/74cPs0yiVRWpvSGgHqLDwYeGFLhj/eVVgAB+aejDceYjGhfZxlCGqktYgED9vljm2zfjnC2Wsy06ahtUP7j8It08MajyAGmsto1W9OuEzmenGaqgtA7WZ9+2x9MPXJtMAOSd2ucX4hTPzJI2GEriebDVkZWsLEQBJBJw48WqAFifARGM45iz9FHQ01DxFwwsZv12xfiVftQzvaZWi4JE1GidwIv9MLHPdBR91IP/AMsk+EXjbB3iOceoOzNOgyqSyyjPuLmJIk4Gac5V0nQkhQgHYE90bCWSw8sblZsBuL0AMpkl/MRUM+r2Hrhs5m1EmnpARIKjTEkreI9Tii1SvKjXUCrYqqKoHpMRixxHiRqUwpACrEMaiahaJMvv19+C3VJgvyzUrQJB06RuIgyZAPX+2C5RzqsBe3y3wK5drzQT8RSEJWVafA3iwmcFWgOb3Iv6YGjlzNTJoAk2tb/a2BdfKirkmRiR3pmB+onqDt6YJcWqLUPZMGkKCTELcFRDbBu8d7Y9WiFpGL97aL3Ji3jgiLPBeW0WpS77G5B2vY2MC48sEKdVsvnDRer2uWzALKrHvUmTSsL/AJSStiQf3u8Pf8VBHXf3HHecoj7xZB7BIH5ZLAXG18NUrrivBaeZofd612I/Dfrbx/zRY+OMkzGUbhWaCuNdNreAE/sQBB8p3XGjVs/UylVkzDF8pVfuVfzZdyY0sf0EizdNj5k+P8tpnqPZ1gvaAd1hbUP6fQ39T4nHJ/HBUXsje2qm/wCpdivkViMM61LYyTlDhWYoZw5RiSAC1M/pAkE+W5Hn7hjW0pkATcxvAvgsOpwdsBeMD8ZdvY/c4MKbDC/zFmqaVlLGT2dh1Nzgn1kB5qo/gh9QVVMQfO8/LCxx8pWyiUpq6hUWrIQX3tdtr/LFvi+fq1GYIqOIkyHJHgAAwG3XA58xmTSVtFJQXFMFqcwfEyTAib+Rxoq9fh4qZntiKusXCkqBe5vc7xiL7vTRaqhNIYloLyWYLAAkC3X1xLnOGZ0PqqCnTTTLOFpxEEjTYzO2BuWyOYqkq1QwFBUwFKk9DFpthSxwytpUAU4fcqTss7i+NlyrH7oZt+EfhGMe4fwNqYZqlUlpA1FpsIMX23xsdBR90N7dn+2CpnHLj/8AEghtVyfntjVHjRc9LnGWctIi5juzOsz1vJxqLVBosOnhvgqKnNzU1pElZKpM+I3gjGDh2aqrNcnUfMWJ/frje+cey7EhnWm1QaRqPxgGxMYyw8v5VGBWupN5JcEkbdASOvzxvjRYS2q9DNh0/fyjHInQTt3hf3Nhubl/Ka2MsRGwWoY/9mKz5GgileyqMtiTDLtO8gR78b7M9a55LrxUIZoBggTYnbGzciqgDm5k4x3IZ+krCKREWFvhP9fI42fkhYSw6/w4xyahF5qZfvNeRI17X3n+HD1yjTC0hA67eNsI/NZc5msFiddvjh55XDdkJiZ+eMlT5rzbl3Re6NIv5xsfIYQP8N4gVJWrUsYGkKBETuF9MavxLLDWdUEx5X+OETiOYrIjUmanTRiWLMSTDGejbe7bDATc9SzBV2OZrOykDQKjLOqe94biIxQbgBqgPSzSshN9bsHXazA9bgWsemDmcp0i6sK2o7KVV9PvEx4fLEJ4Hli0mpL6tTDQQDbaYvfDKMDF5foLUoqza0MB3E3ZtVh7tPl5iTBnhXI9Na5WpLALMCADMRMX2xNRp0UQFleNXsAJ8dLg39cfZ/ihdwUq5hViCSQDHlpYYtOGPIcOWmrBUgEjugW2G2L5nUBpBBxV4NV1UAZMESCxlveT1xO+YjReLgfPAjJx/hC6/vCu1KqNKBwTsZOll9llO0EYgXibr3KoCuRIIB7N9O5Qn2f9De4nBPi3DjVVkDi4sNjqgjUG8b7EEW9+Br0iuWKuxLLoWDIawuSD4nwJEAYIU3Ca2qsPX9jiR6BeqJaCVIkbWYR/PXA/g5UZlN/4Di3wys/aBWXUBcPsRf2GHXYQw9D0OGiOM5RUvWDd9DpV0IswYRt4/XFDl/NrlxUovVmjRYdlUc3phgIplpmxOkahtacXa4IadJ0uVMxtBEavC3XbFOtR1DNSikw4E7EQs9I/NiK7U4dUqZ5XFMqqqJqAiBEyB1JNvKDfbDgGwG5UoOmWpq5kgAD0j+DpgzfGVqNTgHxmijZgalBhBY+pODkG+A3EKJOYmYGhQPniiBc6/YNrprTVSuklrAE36QemFnNJeBXUk7wrabyJ0k7iSJwxcy1HBCASI1FvO9p22vGE2quvXS1FHGzBhfytcCL4U+zfDqNJkP3h2B3EEqIvYE2GKDVaaPU7KpUlhJhVj1g9PTxxwaoo16TVn7UK2kBiYM9bkbefhiDmHNUvvjmlR0eRJA2v4gifC2FLvDaCmgGLtUVnkkxNjp6W6Y16kB91MCPw/wBsY5wFn0iVhSw0Cbe0ZIja+Nnemfux29i3yxVM95Zg5oytw1j43N8aRmnK0mYRIUlfdjOuUsq5zJkggec+ONICjs56EYzSyXm7PZhg/wCKZ6bW9LYT80cw1LVUrNJb9TKBMAXsAManxTLIucAiRYkesHCR9pLvlqyrT0CmROiAQZ6jykER0xuM0tPwLMIC9SqrSAR+PqEG0m+q0+4xOOMjwJqxFOwZz3S8wdrTv0NsRZFKjy6qPAHSvd3jptY+HyxI+erPWCmpqfUAACAJiPbX6jxONMrLcIfLVuyZQKsSbgrvMrHQqQcbRyaSUBmAfDGOZlZzP4rEkAydUkBTETuRH0xs3JoXsl63xm1qELmIA5quS0jWPUQcP3JsdgpBm/yxn/HtLZyqAI7wJ877Y0Tk4/8ADjuxc+7GaV3ihUPsSI2xmHG+JGuzkU4093xmCdvfjTuMzrHQwMZtxzML2x06YgCwI70kn54fwFkVWqLFKzbkFCAPK4Av+2OVy+ZZpGmD1lF/Ywcd5zLA3azSO+Dtaw8P++JwFdxqYghbT7J/bCQfPZmtT7rNJJmVdTABAII0gbeePqeZSo1yylR3diHMx0OLcU2dwFDRMm1/T4YF5GtFZyEETZDaL4WT1y1Trd4MzqsDSCO719kxg0ikhTuAwt7/ADxT5b4r2qaFX2FAkmZJJ/pgqrN5DvDGSd68arC8bYpcTZjRawsVv79sR8x8Qal2RDRqeGPZs8LB2CCR4zjmpm1agzBg6kghkIKm/wAQfI7YzIaqcORvvFKI3P0OLHCKP4jNTqh6bMzQsFQZClVI2j9JuD1xWyRVsxRIbYm3jY4C/Z5Qppmc2qEwtdvcSEP1nGqIL0MwyAFCHpgsrU+qke1pnYzMobH/ACnEgVexr6GkEWjcd2CDNwQQZXcYGcI47QzYTsz93zBLr2RN30HvR+sXmD3h08yAqnTU/DCPqUEG4YwfQ7W6EYkY+CsOwT0/bF3Wv6sUOFt+ELRHyti2arfpGM04lnz9/jgTnhNU+MLgqT5e7AnOk9o1vC/uxQlnmriShlpDw1z0vK4BVcxdlIOwPj06fHDBzPmICUwkkXmekGN7nAGssNvMge6B8cIpTzbh6qg05mstmA/UPrjjmTMkZp1juBiI8N9vAYkqkmuoNm7de8It3wOm5m1/HEPGwBmGqagIqsBOxgyCfeMaC5wA1SpUmACChiOpnGx1mjKG890D6YyHlrPLUZV0wQRImxmTb4413OCMo9vy/wBMZp/CPyqs5zcgxce+xxpVWRTYiNQUkSYB8jAMfDGa8rZnTX1wDA+Zm3pghzHzVV0EBgl+kW87+sYr6i7xXmzMvme0XLKIAMSxmOlgCRAwF5gz2ZzjKz0FQqpUQC0TJnvCx9+Cubod9JedSix2vE+u+04TczxhnyvaLFNzV0lRN10avzE+WNQVap5HMKrd0C5Q7i5G/S3WNsGMvytUpUKFdnBD10lQP9QG4mw8+pxR5WbtMvV7TUxVwFixAi/0GCuf4nU7bK5eT2YFGpED2jUqgtMT7IxAtCsozbkAkBnkePfvjaOS3mhTIEXxjjU3XM1SQL1Hv/ujGzcloRl0Jgmen1wcmoQONs/3yoIEal69d5/nljReU57AbR1GM15kQffqmlobULdDtjQuTqUUFve/xnFTBDjZ7wv0Huxl3MOUSnmIBYyA0HpPhjTOLnvC17YzLiOWqU8yFcTIB1eEk2J9MX4z+g9REVWhSyiCQfT54iTMkFZTV6giJvEm3uxPXqNBXTpYREQAR8L4rtUbu95QSbyZi/oYGEuismdM3JB39OvTABJ7apJi/tAW3+mDenVUJZ4AFlmxI+HzwAyNULUq9RBtt1nGozWpcu5dBRpujDUyjXHXeJHQ4KrBJEzcfXC5ypRCUVqe0KkEAD2QJwdet3hA/SbeuMk9cRqoiio7imFMszGwFwPS5+eK1eknZO4VIqMGLJHeP6iRuYi+I+YEWpRqU2AYFDKkb7m+K+XqEZJFEAKFj0kiPljMNQcNQCvSgdTefI4p8ooRns6oAg1t/wDan7HFng9QmskxudvQ4h5YP/H5q/8A4u/qtM/vhEItPI1O2vYmvmEWN703AO0jabYa+C8VJ4YlTMBqpZ0plpBaZ0K5J3iF8+uA9PLA5te8L52uJtK2J6+vzxZyhX/B1vtVpeV+1AwqNJ4bTinEi3n5Yl95xV4WBoNpFo8dsWNfn9cc79aXP4MB82p7ape0L9MGIwJzRHbMInb3WGGAqc1qh0XIcG5vt0E9fTAXNCnrBkyR06+gwW5sNMEHd/zCegiJE2wrVeJggMtM2NxswtaBGFBPDaatnEVQZNXU09YkyMVOY0Hb1QBtUax8ydvrj0ZyqM4AsWeQWB7pIM36272LfM3D3WoGd0lpMqCPG+3x6TGNBe5czKnsdH5YDTYzc+/Gn8R4mDRZANxcnGW8CWkFpMpGosNZH6vP3YfeYMyFZrflH0wIp8v1QdR1ezafHfA/mOoBWAv3t/DyAwU5TCt2kLpBZR4zNpxFzjkylUghYQxPmGAEe44k9zLANIBsBA8Nr4z3LUHbLBFUaTUNQkmdI0KoLRtc9bTGH7OUSO01VD0gjcCZA3392EDWErDXqgiDpIHltBnYGPLGuIpi5IZvuteLd/c/6T06bYv5u+ey4LAN2VP3jVVwO5UpU2pVtLlF7TuqbyNJHvO2KHMFD8ZSr1dOhCpJkrqltN7qtzA8cX6p8W81Q/4iqbmaj2/3E29x90jGwcllewSJG8fHGXcRyjdtSeS2oBiY3O3Q41TlNz2IkeM4zfjUZvxmov30mCZqC/htb5407lkDslgdPhjLOJZgnMnSR/ze9b0xqHK7zSSCJjFfiibiamSelsZzxatUqVlqPIgQeggf9zjQeMvB6jaRjNeYM+lSqtUaha0gQY/viH6F1aUFix1LAg28B8LHFF3p6YuRMaoE/LHGYquXfuy43g7Ae7FV6tQA20yfYJ+fn+2Fav50r3ZBk7HcCPnFvPAHI1AK9QgSL/XyOL9Su7FQpUeM2A/gHhivlMppq6iwMzbrjUZv0+coVa70SHnSI0EjpfbxwwpRIdY8pHnOFvgXFg6Cmh0pTAUnczJ2jYAfGcHhXTWskm4g+NxjLR04vTGlzMHSR/7Wv8sDKSH7ol5ssn4/ti7xUjv+Ghv+hsDqNY/c6ZAjuofjPlgNR8CoD7wvqfocfct02GdzBKkS8jV17qDw8se8CrH7wthcn19k4L5Vj2idQAfmwwiEaiR98pgCCc3W/wCn57/XHWWQjg9kAPb07f8A1Y/vhip8FpmolQAo61HqWPdkyGJBnfyPTA9+EN9wegG1laqNOxgOHJuegnriUOfC50jxgfTFhkHhijws2ImQI+YxeIHjjF+tLgwCztb8d9hED/2jBqohIImCQRbzETjNs4c4jslNFqKrEBySJi22q2GMu+aMrFTUGJLdLEWj34VXdQp11Upk/qYKYvG87+mDzZviHSghMQe+frqGAXMJerS05hOzdZYqGPeUkKtyxtqJPu6Y1i0F4nS7PMJUqQjwpA7TukA6RML5H4YbuO8n5mppq0ULEfl1gyDebkRvtgVkuG9sup9TQNIEkd3VBg3IZWcMCD1MzjVMpwlAqKHqKxWRFR+kA/m88WpmvD+VcxQQE0mQFgzaoIH/ANs2wX5io5ljqSmSGSLI29huRtp9cNHMPDylBy1eqEWGeSDKzcSwJGFbinMy1KARapCRclgGa3UqBbwHXrgJO4TxGtRYq2oahZQpMRYSfn8NsQZ7PsyvVqMxCnSpIILMtRGKx4xgzxjmOllwsHWxAKibCOpk+XrhEzXEatRqiyxl2cgTAmJIEwBsMak1m0U4hzIrlrMSfE7jz+JGABzILExC2B6mPATiRUnqQAb3IMxMb+IxxTRmAAZd43Np8ugtuMakxm028H00lBZlQG4HfgARZiiEE7yd74s5rh1WRVY0S7LAMVCCqAECOz8CPAmbXwOyHBlYU9VQyQWZdUiBChQQd9REkeOGeiVcLTXa4FoIYixuSCDpAgjwxitLv/w9mM3Ro1qRUQNJBDAGN7MoMT8cMfAuF16C6WafJQv7tgbyhwOh93Vu9Jdoh2XY/wCUg4N18ioI0vXE9BWqf/3GBpmHF+Vs321T8MtT7QsHWCYPlqO39cOXAeLrRikzPJG2lRf3DBn/AAJjft63ldW38daNhBzFQrUAPelmk+ckExsAcOjGhcTqtZyC0j1NutsIvGsoVcCnQcpA/K5gxc3B+uD/ADs9dadA0aatKMGJ3EaCI7w88IecznEYA0hY8Nj1g96+JO61KszSKLkT0Qg/TFZ+EVmbvUqgIWxFNoB8x69cQ5rjWepgu6hFAvYxvExq8cCX5lqgnvAg9Dqjx8bYco0Rq8JqjdKi/wCYU2/pjqnwTMM0LSqExvoIEeF1wPynEK1UkU0FQi5A1ek7jB77zxAAAZf0PftPT28PqMXA8klCjPZMtQqNdmuR5bTi52r6qZWk0FhPcNr+m2Eus2beSaBDiwJ1QZ3MlrRa0HHdChnnKrApxYk7H5mfdgxNtz1AuCQJkENBvEESJ63wMzNE0cmoDH2gO9E2k9DHXHdHtctR/FeiUpoJqMWQQBBJmYwL5r5iSnk+0ekHVyArUmDAEzDXAAFiJ84xlpHwmq5zVO6wSRcXEiCcGcvmB2oAJszJHmHC/XGZ5LmOpUzNMUaLhyQAW0jfz02xpDWYN93qa9zDIeoMwHvceGEJ8vBG8iSPgSPqMcwNFdRO8z/sHyxVq5gIwULVAbUxJpsYmTvp8SeuOsg6guiul0AAJgiABefIYkL8HaKfnb/pFsFNR/QMCOC1ITTqBP1jrPpguptvjN+tRbSJ8sLiqI2vO+DfEc8KFM1GBMQIHWcZ+vGWJYK2YiZgU5A94Q26ScUZNQUTIHu8cIPPmWc16b0QruID0zEQDqFyQAZ8Rgo2aquupcxWXTaGRRJjwKCfcfHATN0NdUPqFRvZZmXumzRAi/ptHyUr5TN5nWoamlKmSS2qoJ9tW2Xf2VX44f62mmy1MwwY6DEEiZIhUEgT3evnhGPBqGo6jZF/MFiSbAAg+Btgbmeb2rE6iEUAAmqj6EAnYIJBP7nEjJxLOCq73IS+ldUr7I370E+frhV43xtaSGnSWmagEbqSLDoTJP0wKfmJxSSnTUKmn2V1zcXAN5B9euKZzz6Ab6zqMnVKz/s38CdukYZEpZtIMuF1mSQT7HqA9z5fHHNdmWq+ohlOoA2JFiR17ptiWsC7mmLyQJLEBjEg3XyHywwPy/Tq1WhXBk6jNoiCQCLSfXGtxnCiahZAWJILwTNzAG1+mr6Y7y+SapUCopLvbSdzPW8AHzw2U+D5ekmky5LyFcSQfZkQBPTF3hXIrVnJBNMkDTIveZiD0AvOLsuoHkqtXQoeiWCto1KLwNMgWi2jfzO+DqcRrMaXZ5Zzp7xm0nSVHum/w8cd5LlIinUC/iOABTIJXVDEtb2fZg7/AExUK6HCEFSs6kLGVbrs20/tjNah/wCVqeZXLqrUKUA6v+bETuCOzMHF6vl80HDdikeVbzn/AMvyxByLw9ewPeJ7zRDNG+2+C/F8xlqCqa9YUtTaRqqMJO8C9zGDTgdSr5pZmkI3I7QEx4RG+M2zOWNSpJaCGJj/AHEwfPpjVewp1AHQs6NcMrt8d8Znnck3buwAZNZPtydzczeb4k0XjaL2dKT+Xp6C2FCtTTSwJtg7zfm6nZUGpIrC4Ys0CSBERuLH4YSn4jmrg06Vumpv6YktcTyq1cvWUAH8BypP+Uah81xnGVVZIYiQBBteOmHo52u1DMMyKoFCpOksSJGnqI6jGW43xmufK5WhfZnRH3mpqF9G3lqF/PGrVMqDBttjEvs9zlSnVqMlPtO6Ae9pi8+F/TGlpzS4ALZcwfCoCMV8p4+xfznCQQVIHX+D4YFtkEVQxYDSZ1R+m5Mz5YutzCxBH3WobfrU/OcAeLc0VFoOy5RhpBPeIKiBuY6eWA/D1n+K0M1w+u2XqLUpxpkTYgrIINxY4pUAP8LUBbav/wBjYzvhXO+YFQZDTS7J9FPuqF03UlpESReZ8MPn3yqeGqKASsQ1yrRFySbr0tjOYd1Vyq/jUgAI1rHlfB/iNM/4nQMC9JhMX/MY9MJvDs7X+8UBURKa6hLGoOnuwc5t48MrmkruISnQcoZ7rvDFUBj2pPXfEfhd4Pn821XODMVnFdcs5g9zRpcQQoiB1B8Dvh94RVL1awZmcdnSZZM6dVOTHqROPztwbiNVs2ry71KjFWg3fWCpEneZxt3LnGlNRtDAmrRp9lNgwpJ2ZJP5Tq3B288a5TGePLR7l0yiMR3npBiQIMk3JgRg4pMbYyXOfaMuSq0MuKjRSpLTq6VVocOAwafaGgN7J3IxqVBtaq6mVYBgfIiR8sZsalIo4autGaq7RMoW7pJESQTvB+WJOzpprKRMX0xt532w8rkqbCNItjx+E0SDNNSD0Kqf/wAcWjGeHs6ikF+5NgDBPwNvCMVOKVaSGm9n0yY1QRCkKCZgTMXxpdPgtIAgU0HWdCz4+GBlblCgTPZ0xIg/hi48DBE4NhxjfFuLV67nUihOihqLgRMXLbzJwDzpYqyFekyqLaL7q2N2f7NsoTBoUjPgpX6NijmvsuyJ1KtBFaInU9vONWNdozjEaRLqpILHadE7bCQw+mCmX4W1Xs1CgMdcko+mx6lWkHyM40pPs3yCKRUoSZtpdrWg733vgrkuVspSRUprUVVmO+Z3nfc3w2qQn5DgVOmJRbkgmSYnbYz0wQq0ri4AIsZj3fPDX/gdKCQ1QD1H9MQNy5SLCatfbxEfCL7Yy0T0y9UzIUNYjvAixmR5kXwTyWVcMrM24MqOu9pmdsHafJ1I6wtWsPXSf2xOOS0gHtWMeKjEi5ylmzVKUHbv0ZlCJZFZpCt4mIvhl4vwWlVpmnVp6dTDvIqq28jvXOFrlHhBpcRrsX1LVNZIiP8AkMiifKGBHmMPLZNDYgeIsMSkVOA5RcsDSUygkgsw1XvJgAfDCn9onExXFE06VVjl63aXpmGiBF99t8O9DJaT3YE+N8dVMo5Uw1p2/gwJn3COfKlHLpTOVaUXSDJi83I0yL2wjVqTDvCJ1TIRvW5Jtja83kagQfiab9FDfXCDx7lMuxDZiq5NoZzpneQOlsai0ucQ4o1bK08uUXuxeb2noT54Cpw0gGw0+/u/PB8coOIhlttcz9MVsxweqrSWEm1ma485XCFTK1WpUaqWiqhpsxmYJB8cAqvBADGsSbi8z4XGCdelZp2G41Ezf5YrVkIVW6NtcyMM1mx5w/hhQONV+okiY9DffFzs30SGYf5dbW898RCmLBixESL3+YxZ/wAJLKO97RYC0+yBv/6sFpkdCrmBMV3gD9bSPcemKXEsxW7Nw1d2WP1Eg+RnHxy0tZjIttv4zBxVbL2a4Ii8j+++GCuOWM+EzlKq/ehwxBMA+pi3TphyyXHkoUczQB1LVktdpWRpgbTv8sIOVWKhET03Ij4YvwQxBNwSLHfp16Th5TRxvi7Wp0oUio0dDpPz7wwc5n5jOaodgwXSIKFQRdRAkkmZvhQfNE2kz8vPHxypbZja5B8ZO2LDqjkqzU6qOpAZGDAnYFTN/eMMFLmfMU0UU3RSoZFKi4VzqZQegJv/AEwJ4fwV61VqSlQwDMSSYhRqOw3jB2hyEY1PVETHdF/njVxjjL+FfO1neoz1CS7HUxO5JvONe4DSc5Wh3v8Awk6n9Iwk8Z5Wp0GpFSWJ1MddwdC6wCPCxHvxrvCM7OXpRTpAdmkAIIA0iBgtljp/zmWv/9k="/>
          <p:cNvSpPr>
            <a:spLocks noChangeAspect="1" noChangeArrowheads="1"/>
          </p:cNvSpPr>
          <p:nvPr/>
        </p:nvSpPr>
        <p:spPr bwMode="auto">
          <a:xfrm>
            <a:off x="63500" y="-877888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AutoShape 8" descr="data:image/jpeg;base64,/9j/4AAQSkZJRgABAQAAAQABAAD/2wCEAAkGBhMSERUTExQWFRUWGB4XGRgYGR8cHBsgGx0dGBsaHh4bHCYfGh0kGRgcHy8gIycpLCwsHB8xNTAqNSYrLCkBCQoKDgwOGg8PGiwkHCQsLCwsLCwsLCwsLCwsLCwsLCwsLCwsLCwsLCwsLCwsLCwsLCwsLCwsLCwsLCwsLCwsLP/AABEIAL4BCgMBIgACEQEDEQH/xAAcAAACAwEBAQEAAAAAAAAAAAAFBgMEBwIBAAj/xABFEAACAQIEAwUFBwIEBAQHAAABAhEDIQAEEjEFBkETIlFhcTKBkaGxBxQjQlLB8NHhFWJygiQzsvFDU5KiFkSDk8LD0v/EABgBAQEBAQEAAAAAAAAAAAAAAAEAAgME/8QAHhEBAQEAAwEBAQEBAAAAAAAAAAERAhIhMUFRIgP/2gAMAwEAAhEDEQA/ANfRItOO9Pxx4keHux3jxvQ5KDwtjwJ5Y7J2x7efPEkWi23qcemncGL47HXHpwpCKRvtffHJSw+WLBUY804MWoOxv++Puy+OLAHlj0DBi1WWhfbEGfz9HLia1RKYYwCxif58sBOZ+fqeX7lLTUqTE7qvkAPbbyFvEjGK8z8fr1K7CozVqrbKplk6wdNrD8ota+NSF+jaVRXUOpVl6FTIPvGOlpRPzx+ZuX+YatGTRzFWiVuy3uesjYyfEY0TgH2yupWnm6QYEf8AMQQfUi6m9rRhxNUFEHp7sc/dVkmN9/PCDmftmpQxpZdqkbd4X90Thez3215xoFLL06ZP6rkfE/tgxethFIeHpj4UPL1OMIq/aNxavOl9KkW7NII96icD3Xi1cd+tVIbqWgfNgQfQYuqfoDNZ6jTu9Smgj8zKPfc4BZ3nvh9IEPmafidMt9BjD25LzDAF6iyd9VQmfgP3x1luQR3tdW4BJAW48Lk/thyL1p+e+23hyRpFWoR4KAPmf2wDzv2905IpZViD1Zon3AW+OE+jynl9GpnZgDuIHu6dcWl4Ll0qBRSBJEKWkz8bTi/ycqxnvtwzrCKVKlT89OqP/UYnAtftX4magY11/wBBRdJ8o09fI4Krw8BWikFC9IHe+GKOdpBFVhSWGMMpAt8vLDs/iyth5O5so8Qo6wumoLOvVWja+48D5eWDjZNbd0W8t8YJy9xZ8hXNWi3dYEaSZBkXB8QCPGRhgq/ahnmQRUpqwMwqjbe8zFsZs/hjYEpCT3bnp4DHn3cAeyN943xFw7Ms6rqI1lQ0jYgjFoC30GAIxlrzpEkY8GV7p8Pnie3j7/DHtv6YEqnKXH1jbHSZaJvbf1OJ9Hh78dLHhbwwrVV1+Ph0GOOxp+fzxbIsfr4Y7E+AwHXqzbbHeIf4cSI3wwsvf5GPv4cfHH2IPfnipxPjNDLrqrVUp2nvG59BufdiDiHH0pGBDv8ApB29T+2EHmRKmcaaugaZCQvsg73O+2HEYsx9rHD1Nnd/9Kbes4G1/thp3FPLVW8CxAB/phVTl+kigu8QbnafKMcZ2tlaVQqiipUcRG4+A3PkPfGE5Bqt9quceNFKjTHVmJYe6D/X0wN4tzxmWDLUrQhEEQFEeJ03Pp8ThZzdenSp66qll7TSUXYdTqItaD3F95wP4lxNq2YqNl3LU3XSC4A0gwCqi8SQdrxvscWHyPeK8cVRSNJxVAPeJB1HwEwNI3sIxPlVanm5oMy1aoBc9nqCydTDSoJXvDY4HUcl2dygkd29iZ/MRuPGPrh0TiKDNGprVUbdv1beQ8v4MPz4vaX+KUi4zVTsHp1UILEgqW1tpus2BY7Xi18ActWr0wFpr7Ms9veQQ3gAdvPGj8crGrmM1oJdDRQSsSsMne8Tfw8MJvFeFnQsyyidTyLmT4Hwi/kcMqxRynEddRgO6ApYQYPn3TZj5DFvIcbqU5KVFqLuSVv4lbwRv0OOauSoLUBrEsWB9g3UhtAMxfowmPdgRxjhT0XNEd5V7wMGGkb22tbfD5Rth8pc7US6h1ZGIt4GYuRuPgcGeG16VfWA437wDA9J6bYytjUeGFPuxEQTptuC23Tr1x6a4BU0+1Q6BJ8WgggEbrMb+eDqNaxmFyqKpN4iLycDuKcYpCooRbEEk9OgufiMKmUz1RaL1aylWUKFqQOsmIFrjYGOt8DM1zNrI9oiIIgAHr54MOwxvx0BDFML4Kdm8x9cRnjLFh3dhLA/1wqDihh5F47uqSd9pERYk3xA/F6htKjrtc+u+Hou0NlbjdTv+H5ep/vgXn8/UdBLSZDFgPUfHAKtxGoTIcgxfTYfICMValSRuxH1xqcGbzGnzB1DUSCFsD188dZLOUlY6mkHfqfl9cAIgj+uPUIBi1uu8411Hd+guC/aXkaj0aVPtNWn2isAQLyZkDGg5asHEj0/04/Nf2fZiK5Vwul102ANSSwCsnjBuZsVBxrL8xVspSdUAd0VSp9pWTeR4jTce8dL8uXHG5dh/PS398cqxnb+2Mz5f+0PNZirTpsyd9iJCDwJEfDGg5XMExqMHZvI/wBMYw4ITK+WOWYyL3O2I0rW89hjx2Ft/PEsS+P8nHoBxGhE7e7HQfzwJ6Lj98D+YeNHLIrhQSzabmALTNse5/mHLZcHtqy04/VhI5058yVUUlp19WlibIx3ECLXwyAT/wDjqsS1qQHSJPxk4GZ7myvUSGqBR10DT7j1wkVeYKJqN2ZqsxFwE/q1v74oVOPJoKrSqMoPe1MBPuAxrD4eq2bspLR4RacVXrLrMkj34TKnND9kAtKlp2ALEkHp13xxV5jqs0ErpA7+lY32WSCbmcOVDWd4uvZPAimpuWG58vE+nvPTA3M8fWiyqlJaoZAWZW79xZZX2FAi1rHpilmOJGqtkV2ABC6mbSv6rEDciwve8XxXXMaW9llQA6WWmF1sRF9RiPLDiteZDIuWBqjuEkqpBIE/5QR6+cYb24tWNJKa0UP6j2Yg2Xa2+4+eFjJ8Trd1dZVpBJNQBQtrBVEgx69bY9r8QYl2UB6b90UyzuFNpK3km2/mcVEGczTqqYRaSIbGm+iYIuO8d/TBF+JIarNTejS2hF7xUCBsoPkYGE5KLlVp6V0rLauzgg3mWaD7sWmzFcu1QFu0IADCEMAababxF42n0GLDpkr8bpTWr9o5Sqop1WWmYUA2AJjT6m+2FuqmXQogWqO0EpqKhSD1aWOkYqNwaoQoghTdlkwTPgBHQY7HLxBYlPEAeHxN8Xg9WF4hTLVU00QUg63fUG0iAEKLeZ8es4rVuPAoGXRruoUUybXGoMxO9umOaPCCUn8q97VFz6QMX6fBnZ0Yrp1CxuYvbYgHrbzxeH0HbiTgBabt2cd89mqXvIBHSDF/HFatmWZ9TCQ1kVmsLQDa30k3wWqcFIqMHBC7wqyW9AMWqGUVVUrl6rCYGtT3L3PeERecOs5QDL5lKaV6RV2LwC4YQNLavZ2NhvNsDwO6xgkT3WmI93W3Tphz5l4CGzTkCA6rUYncMRdZ2M2M7XxDR5f005hdR22j08J3w9oOpSNEtAAGrfVck+u/0x792qEzEH0j3+GHWrkhqWGRYuytEEjb5b38MejhqkVA1QTawBJEkXMDF3XQlnh1QglZMjvdB78cU+EVWiFmdr4b2pKKYILkKRJVD4z1scdU0YVtdOjUJIgTAFz6+W4xd6ukLVDlaqxAETMf2wfy/wBmtSe9UVLbe18MMWTzdZKTBMsiwZMsST6Wvj5s9nGYf8tQfBZK/MYO9PWIea/s4OWC1KDNqUjSepvYWjv6mmfBY33k5X5t1qtFm0RBA3CzMjypE6BpElWaRjVkRnpdlWUMSvtQBNt7bH092Mp+0nlR8t/xdONxJ2m8D33iOoWfHBLvla+eq2c5my+Tzhim0oSzKoAhiDIE+vS3hh+5T56p5pgwpMgPd7xkuRf06/t4YwerVatWZ2WC3sgGwtCjxMAAC+HXkTiZVHyzkq4qFgzfkawIA30mIaL3UjbDePjM5bW8qpkiN9h4Y6gx5A79cUeXeLdoDTcxUXf+f0wY7MY5tagkzcwSMfWx02XAtfeTud/XHFvA4ytBebeVkz1A0ySrCSjAA3jYyNv++MI47kK+TZqdWg6kqOzkrK+LAqCGHvtj9LL6YS/tHNM9iGKhlDteLA6R16WONS4GJ0ndnGmkGHZw3eJufzW2M+GOMplq8p3AGpzpOiSd/aBsfeMaHR0awR0GyKT9B4Yr1AoqsAlRtXSAAPibX3xvVhHPAq5U3iX1mAFWeh8sdVuBNq1OWBO8sJY28OsnDfplSBRmN9TD19+K/EMu5SQlPewuTMb9IM/TFtOQt5XhdMMyljTMEiLkg/lPU7dPO2Jhw0MmpEquo/KKZn1n98MHLeTrPmtTQyIpLkSsWIAtvhjpZfLhSQpaEZ9z7Kgt1O8C2LQUaXL6Jo1a+9eSdMeXl4Ymp0KHeAKhh7MMDM+EEz/bDblKGXNGhXFFFFe6jQuqJ3MT6+mIOKca7CjUq06StpqKkG0SpMkAb22B9+BFtcgFNPQrFfzDQxm8yO6Qb+GL+SoMuruNJHd7oUgeeojp9MDn+0KuVVlpIJMCAT8TP7YpZznLOMxQhVfqdII8lFv3xYtMFbI1mCRTkAyGLKJvbbV/Bjr/AAOuznuoAd5afoFwnVON58ISKlRbSACoG0zbynbEFTNZqrDdvUZdyNRG/QTNsOLadhy7U73epiTNlJJj/dj1+EFV1PmAqiJhUA9DInocK/KmcGVzBq1y7zTIGnvFZgkwSI7oI9+CPEMoVosQwdCdYv35ZVa5mJ8h/XBYYM5fh9J8w1IVnqOi6mTWYXbfSYHtRfFWrl8qtMsApKsQSTqgjedViBt8MLuT5pNHPVqy0lYVxpIYwIgEXj0n9sMeV5a+80ylAsAx1G0psNQsJncCSMVghg47wOhWqpBcDQFZUkLMkkELsdsBqnLuWQsjI7GJAYk2mBBY+INpw45bIMAhadRVSZEGSASD0kExha4xxJu1JKqIsCPI7G/jiSxT5VpoqRSWFMjxHwxc/wAIAaQADFjFxhY5w5ozlPKUKlNxTLswcBVJtEEahsJ+eFzmzmTOLXpBa9SDSpEqH0gMVGqdJG7A/HGpNFrQn4ZCmBt00xgTx8tSRdB3I1TFhBPh4gYzvjeeqnLZZmqMdYee81++d73+uGXmOiezp1SwZTYkGJhYjwwWKXTDwao1VTqa8EgddzuBH0xPUyB0g6hY3PQ4ocn5AIxqOb1EEAdAD7sH2zNEIQF2MXv9d5OAnvQG7jG2kGf51wofaFk0q5UJWYroqK8gWYCRfwN7+mGLjHFRlwKujUoCqVG5EOTHnYYCc8ZxKuRYaA9NihvAIOrYyRcREYzCVuB8OyFLNUWJpKWMbjwi0m2KH2icmHLEV6ANmBEAkkbaT6Dx3Ful/OAPlaeZoaaVMMXAMtcHoSSTF/pjVM3khUVqFYAo4gMf+nyYdD1xrcWM75L5qFc02W1amIAOzgboT4wLeItuoxr2SzoqoGXqNvDGA80cAr8NzArUjCTLEd0MNQg+uqNtjB2NnrlPnQF0fUOyrABrew/j/pPyuOgxX+ppAJgeGO4PgMVzUHj6DHeseJxzTvrhc5togmmTAADb+ovhiEYVOd8wQ1NREaWNz5jphgKnMHHBSpDs2ILQAY39BO2KjcQy9NKb1nALCNV41QCRAGIeP0WemjqslTpiD18z6YF825JlyawO6CGuOpiwPpONoZPMmUFY0J/ELaI0Nv4SRGKh5npVsvVNNSCvdEqBdgYO+1t8LvFaEcTplQZ1KzeA70T5R4+mLnBKdLss3rYQWUSJ/Qf74Q74LzDUo66ahe+BqBBbwHdjrBPywY4jw6ulN2ptV0vTaS1+63dIXbTYnAXIGkdMAkg2YCLW8OmNfp0Q+SKj/wAqb+V/qMZtaZHyrnqlZqeWqBnogxSQ/kII3MSYHdEnrhz4zyaKeWquAdTJBGowCCNJUdOs4DcnU2+9odGmXM3m0g/OJxqXE6BqU3XYshHlgtTFqXD3WlOgAzGkzHr8MS1siSbkbbncn+g2wfzfBiqFaj2F9z1/kYTOZOJgVxSpGGEy3uJgf19MawaB8WaHqL2g8BBbpaCAN484wYoU6Bp0ofULBfEn97jCeSL2vuSTf+fzrizRzTIAyQGDLYRGxN/EnG7GZTdVpDtdJuY3Jmw/74cPs0yiVRWpvSGgHqLDwYeGFLhj/eVVgAB+aejDceYjGhfZxlCGqktYgED9vljm2zfjnC2Wsy06ahtUP7j8It08MajyAGmsto1W9OuEzmenGaqgtA7WZ9+2x9MPXJtMAOSd2ucX4hTPzJI2GEriebDVkZWsLEQBJBJw48WqAFifARGM45iz9FHQ01DxFwwsZv12xfiVftQzvaZWi4JE1GidwIv9MLHPdBR91IP/AMsk+EXjbB3iOceoOzNOgyqSyyjPuLmJIk4Gac5V0nQkhQgHYE90bCWSw8sblZsBuL0AMpkl/MRUM+r2Hrhs5m1EmnpARIKjTEkreI9Tii1SvKjXUCrYqqKoHpMRixxHiRqUwpACrEMaiahaJMvv19+C3VJgvyzUrQJB06RuIgyZAPX+2C5RzqsBe3y3wK5drzQT8RSEJWVafA3iwmcFWgOb3Iv6YGjlzNTJoAk2tb/a2BdfKirkmRiR3pmB+onqDt6YJcWqLUPZMGkKCTELcFRDbBu8d7Y9WiFpGL97aL3Ji3jgiLPBeW0WpS77G5B2vY2MC48sEKdVsvnDRer2uWzALKrHvUmTSsL/AJSStiQf3u8Pf8VBHXf3HHecoj7xZB7BIH5ZLAXG18NUrrivBaeZofd612I/Dfrbx/zRY+OMkzGUbhWaCuNdNreAE/sQBB8p3XGjVs/UylVkzDF8pVfuVfzZdyY0sf0EizdNj5k+P8tpnqPZ1gvaAd1hbUP6fQ39T4nHJ/HBUXsje2qm/wCpdivkViMM61LYyTlDhWYoZw5RiSAC1M/pAkE+W5Hn7hjW0pkATcxvAvgsOpwdsBeMD8ZdvY/c4MKbDC/zFmqaVlLGT2dh1Nzgn1kB5qo/gh9QVVMQfO8/LCxx8pWyiUpq6hUWrIQX3tdtr/LFvi+fq1GYIqOIkyHJHgAAwG3XA58xmTSVtFJQXFMFqcwfEyTAib+Rxoq9fh4qZntiKusXCkqBe5vc7xiL7vTRaqhNIYloLyWYLAAkC3X1xLnOGZ0PqqCnTTTLOFpxEEjTYzO2BuWyOYqkq1QwFBUwFKk9DFpthSxwytpUAU4fcqTss7i+NlyrH7oZt+EfhGMe4fwNqYZqlUlpA1FpsIMX23xsdBR90N7dn+2CpnHLj/8AEghtVyfntjVHjRc9LnGWctIi5juzOsz1vJxqLVBosOnhvgqKnNzU1pElZKpM+I3gjGDh2aqrNcnUfMWJ/frje+cey7EhnWm1QaRqPxgGxMYyw8v5VGBWupN5JcEkbdASOvzxvjRYS2q9DNh0/fyjHInQTt3hf3Nhubl/Ka2MsRGwWoY/9mKz5GgileyqMtiTDLtO8gR78b7M9a55LrxUIZoBggTYnbGzciqgDm5k4x3IZ+krCKREWFvhP9fI42fkhYSw6/w4xyahF5qZfvNeRI17X3n+HD1yjTC0hA67eNsI/NZc5msFiddvjh55XDdkJiZ+eMlT5rzbl3Re6NIv5xsfIYQP8N4gVJWrUsYGkKBETuF9MavxLLDWdUEx5X+OETiOYrIjUmanTRiWLMSTDGejbe7bDATc9SzBV2OZrOykDQKjLOqe94biIxQbgBqgPSzSshN9bsHXazA9bgWsemDmcp0i6sK2o7KVV9PvEx4fLEJ4Hli0mpL6tTDQQDbaYvfDKMDF5foLUoqza0MB3E3ZtVh7tPl5iTBnhXI9Na5WpLALMCADMRMX2xNRp0UQFleNXsAJ8dLg39cfZ/ihdwUq5hViCSQDHlpYYtOGPIcOWmrBUgEjugW2G2L5nUBpBBxV4NV1UAZMESCxlveT1xO+YjReLgfPAjJx/hC6/vCu1KqNKBwTsZOll9llO0EYgXibr3KoCuRIIB7N9O5Qn2f9De4nBPi3DjVVkDi4sNjqgjUG8b7EEW9+Br0iuWKuxLLoWDIawuSD4nwJEAYIU3Ca2qsPX9jiR6BeqJaCVIkbWYR/PXA/g5UZlN/4Di3wys/aBWXUBcPsRf2GHXYQw9D0OGiOM5RUvWDd9DpV0IswYRt4/XFDl/NrlxUovVmjRYdlUc3phgIplpmxOkahtacXa4IadJ0uVMxtBEavC3XbFOtR1DNSikw4E7EQs9I/NiK7U4dUqZ5XFMqqqJqAiBEyB1JNvKDfbDgGwG5UoOmWpq5kgAD0j+DpgzfGVqNTgHxmijZgalBhBY+pODkG+A3EKJOYmYGhQPniiBc6/YNrprTVSuklrAE36QemFnNJeBXUk7wrabyJ0k7iSJwxcy1HBCASI1FvO9p22vGE2quvXS1FHGzBhfytcCL4U+zfDqNJkP3h2B3EEqIvYE2GKDVaaPU7KpUlhJhVj1g9PTxxwaoo16TVn7UK2kBiYM9bkbefhiDmHNUvvjmlR0eRJA2v4gifC2FLvDaCmgGLtUVnkkxNjp6W6Y16kB91MCPw/wBsY5wFn0iVhSw0Cbe0ZIja+Nnemfux29i3yxVM95Zg5oytw1j43N8aRmnK0mYRIUlfdjOuUsq5zJkggec+ONICjs56EYzSyXm7PZhg/wCKZ6bW9LYT80cw1LVUrNJb9TKBMAXsAManxTLIucAiRYkesHCR9pLvlqyrT0CmROiAQZ6jykER0xuM0tPwLMIC9SqrSAR+PqEG0m+q0+4xOOMjwJqxFOwZz3S8wdrTv0NsRZFKjy6qPAHSvd3jptY+HyxI+erPWCmpqfUAACAJiPbX6jxONMrLcIfLVuyZQKsSbgrvMrHQqQcbRyaSUBmAfDGOZlZzP4rEkAydUkBTETuRH0xs3JoXsl63xm1qELmIA5quS0jWPUQcP3JsdgpBm/yxn/HtLZyqAI7wJ877Y0Tk4/8ADjuxc+7GaV3ihUPsSI2xmHG+JGuzkU4093xmCdvfjTuMzrHQwMZtxzML2x06YgCwI70kn54fwFkVWqLFKzbkFCAPK4Av+2OVy+ZZpGmD1lF/Ywcd5zLA3azSO+Dtaw8P++JwFdxqYghbT7J/bCQfPZmtT7rNJJmVdTABAII0gbeePqeZSo1yylR3diHMx0OLcU2dwFDRMm1/T4YF5GtFZyEETZDaL4WT1y1Trd4MzqsDSCO719kxg0ikhTuAwt7/ADxT5b4r2qaFX2FAkmZJJ/pgqrN5DvDGSd68arC8bYpcTZjRawsVv79sR8x8Qal2RDRqeGPZs8LB2CCR4zjmpm1agzBg6kghkIKm/wAQfI7YzIaqcORvvFKI3P0OLHCKP4jNTqh6bMzQsFQZClVI2j9JuD1xWyRVsxRIbYm3jY4C/Z5Qppmc2qEwtdvcSEP1nGqIL0MwyAFCHpgsrU+qke1pnYzMobH/ACnEgVexr6GkEWjcd2CDNwQQZXcYGcI47QzYTsz93zBLr2RN30HvR+sXmD3h08yAqnTU/DCPqUEG4YwfQ7W6EYkY+CsOwT0/bF3Wv6sUOFt+ELRHyti2arfpGM04lnz9/jgTnhNU+MLgqT5e7AnOk9o1vC/uxQlnmriShlpDw1z0vK4BVcxdlIOwPj06fHDBzPmICUwkkXmekGN7nAGssNvMge6B8cIpTzbh6qg05mstmA/UPrjjmTMkZp1juBiI8N9vAYkqkmuoNm7de8It3wOm5m1/HEPGwBmGqagIqsBOxgyCfeMaC5wA1SpUmACChiOpnGx1mjKG890D6YyHlrPLUZV0wQRImxmTb4413OCMo9vy/wBMZp/CPyqs5zcgxce+xxpVWRTYiNQUkSYB8jAMfDGa8rZnTX1wDA+Zm3pghzHzVV0EBgl+kW87+sYr6i7xXmzMvme0XLKIAMSxmOlgCRAwF5gz2ZzjKz0FQqpUQC0TJnvCx9+Cubod9JedSix2vE+u+04TczxhnyvaLFNzV0lRN10avzE+WNQVap5HMKrd0C5Q7i5G/S3WNsGMvytUpUKFdnBD10lQP9QG4mw8+pxR5WbtMvV7TUxVwFixAi/0GCuf4nU7bK5eT2YFGpED2jUqgtMT7IxAtCsozbkAkBnkePfvjaOS3mhTIEXxjjU3XM1SQL1Hv/ujGzcloRl0Jgmen1wcmoQONs/3yoIEal69d5/nljReU57AbR1GM15kQffqmlobULdDtjQuTqUUFve/xnFTBDjZ7wv0Huxl3MOUSnmIBYyA0HpPhjTOLnvC17YzLiOWqU8yFcTIB1eEk2J9MX4z+g9REVWhSyiCQfT54iTMkFZTV6giJvEm3uxPXqNBXTpYREQAR8L4rtUbu95QSbyZi/oYGEuismdM3JB39OvTABJ7apJi/tAW3+mDenVUJZ4AFlmxI+HzwAyNULUq9RBtt1nGozWpcu5dBRpujDUyjXHXeJHQ4KrBJEzcfXC5ypRCUVqe0KkEAD2QJwdet3hA/SbeuMk9cRqoiio7imFMszGwFwPS5+eK1eknZO4VIqMGLJHeP6iRuYi+I+YEWpRqU2AYFDKkb7m+K+XqEZJFEAKFj0kiPljMNQcNQCvSgdTefI4p8ooRns6oAg1t/wDan7HFng9QmskxudvQ4h5YP/H5q/8A4u/qtM/vhEItPI1O2vYmvmEWN703AO0jabYa+C8VJ4YlTMBqpZ0plpBaZ0K5J3iF8+uA9PLA5te8L52uJtK2J6+vzxZyhX/B1vtVpeV+1AwqNJ4bTinEi3n5Yl95xV4WBoNpFo8dsWNfn9cc79aXP4MB82p7ape0L9MGIwJzRHbMInb3WGGAqc1qh0XIcG5vt0E9fTAXNCnrBkyR06+gwW5sNMEHd/zCegiJE2wrVeJggMtM2NxswtaBGFBPDaatnEVQZNXU09YkyMVOY0Hb1QBtUax8ydvrj0ZyqM4AsWeQWB7pIM36272LfM3D3WoGd0lpMqCPG+3x6TGNBe5czKnsdH5YDTYzc+/Gn8R4mDRZANxcnGW8CWkFpMpGosNZH6vP3YfeYMyFZrflH0wIp8v1QdR1ezafHfA/mOoBWAv3t/DyAwU5TCt2kLpBZR4zNpxFzjkylUghYQxPmGAEe44k9zLANIBsBA8Nr4z3LUHbLBFUaTUNQkmdI0KoLRtc9bTGH7OUSO01VD0gjcCZA3392EDWErDXqgiDpIHltBnYGPLGuIpi5IZvuteLd/c/6T06bYv5u+ey4LAN2VP3jVVwO5UpU2pVtLlF7TuqbyNJHvO2KHMFD8ZSr1dOhCpJkrqltN7qtzA8cX6p8W81Q/4iqbmaj2/3E29x90jGwcllewSJG8fHGXcRyjdtSeS2oBiY3O3Q41TlNz2IkeM4zfjUZvxmov30mCZqC/htb5407lkDslgdPhjLOJZgnMnSR/ze9b0xqHK7zSSCJjFfiibiamSelsZzxatUqVlqPIgQeggf9zjQeMvB6jaRjNeYM+lSqtUaha0gQY/viH6F1aUFix1LAg28B8LHFF3p6YuRMaoE/LHGYquXfuy43g7Ae7FV6tQA20yfYJ+fn+2Fav50r3ZBk7HcCPnFvPAHI1AK9QgSL/XyOL9Su7FQpUeM2A/gHhivlMppq6iwMzbrjUZv0+coVa70SHnSI0EjpfbxwwpRIdY8pHnOFvgXFg6Cmh0pTAUnczJ2jYAfGcHhXTWskm4g+NxjLR04vTGlzMHSR/7Wv8sDKSH7ol5ssn4/ti7xUjv+Ghv+hsDqNY/c6ZAjuofjPlgNR8CoD7wvqfocfct02GdzBKkS8jV17qDw8se8CrH7wthcn19k4L5Vj2idQAfmwwiEaiR98pgCCc3W/wCn57/XHWWQjg9kAPb07f8A1Y/vhip8FpmolQAo61HqWPdkyGJBnfyPTA9+EN9wegG1laqNOxgOHJuegnriUOfC50jxgfTFhkHhijws2ImQI+YxeIHjjF+tLgwCztb8d9hED/2jBqohIImCQRbzETjNs4c4jslNFqKrEBySJi22q2GMu+aMrFTUGJLdLEWj34VXdQp11Upk/qYKYvG87+mDzZviHSghMQe+frqGAXMJerS05hOzdZYqGPeUkKtyxtqJPu6Y1i0F4nS7PMJUqQjwpA7TukA6RML5H4YbuO8n5mppq0ULEfl1gyDebkRvtgVkuG9sup9TQNIEkd3VBg3IZWcMCD1MzjVMpwlAqKHqKxWRFR+kA/m88WpmvD+VcxQQE0mQFgzaoIH/ANs2wX5io5ljqSmSGSLI29huRtp9cNHMPDylBy1eqEWGeSDKzcSwJGFbinMy1KARapCRclgGa3UqBbwHXrgJO4TxGtRYq2oahZQpMRYSfn8NsQZ7PsyvVqMxCnSpIILMtRGKx4xgzxjmOllwsHWxAKibCOpk+XrhEzXEatRqiyxl2cgTAmJIEwBsMak1m0U4hzIrlrMSfE7jz+JGABzILExC2B6mPATiRUnqQAb3IMxMb+IxxTRmAAZd43Np8ugtuMakxm028H00lBZlQG4HfgARZiiEE7yd74s5rh1WRVY0S7LAMVCCqAECOz8CPAmbXwOyHBlYU9VQyQWZdUiBChQQd9REkeOGeiVcLTXa4FoIYixuSCDpAgjwxitLv/w9mM3Ro1qRUQNJBDAGN7MoMT8cMfAuF16C6WafJQv7tgbyhwOh93Vu9Jdoh2XY/wCUg4N18ioI0vXE9BWqf/3GBpmHF+Vs321T8MtT7QsHWCYPlqO39cOXAeLrRikzPJG2lRf3DBn/AAJjft63ldW38daNhBzFQrUAPelmk+ckExsAcOjGhcTqtZyC0j1NutsIvGsoVcCnQcpA/K5gxc3B+uD/ADs9dadA0aatKMGJ3EaCI7w88IecznEYA0hY8Nj1g96+JO61KszSKLkT0Qg/TFZ+EVmbvUqgIWxFNoB8x69cQ5rjWepgu6hFAvYxvExq8cCX5lqgnvAg9Dqjx8bYco0Rq8JqjdKi/wCYU2/pjqnwTMM0LSqExvoIEeF1wPynEK1UkU0FQi5A1ek7jB77zxAAAZf0PftPT28PqMXA8klCjPZMtQqNdmuR5bTi52r6qZWk0FhPcNr+m2Eus2beSaBDiwJ1QZ3MlrRa0HHdChnnKrApxYk7H5mfdgxNtz1AuCQJkENBvEESJ63wMzNE0cmoDH2gO9E2k9DHXHdHtctR/FeiUpoJqMWQQBBJmYwL5r5iSnk+0ekHVyArUmDAEzDXAAFiJ84xlpHwmq5zVO6wSRcXEiCcGcvmB2oAJszJHmHC/XGZ5LmOpUzNMUaLhyQAW0jfz02xpDWYN93qa9zDIeoMwHvceGEJ8vBG8iSPgSPqMcwNFdRO8z/sHyxVq5gIwULVAbUxJpsYmTvp8SeuOsg6guiul0AAJgiABefIYkL8HaKfnb/pFsFNR/QMCOC1ITTqBP1jrPpguptvjN+tRbSJ8sLiqI2vO+DfEc8KFM1GBMQIHWcZ+vGWJYK2YiZgU5A94Q26ScUZNQUTIHu8cIPPmWc16b0QruID0zEQDqFyQAZ8Rgo2aquupcxWXTaGRRJjwKCfcfHATN0NdUPqFRvZZmXumzRAi/ptHyUr5TN5nWoamlKmSS2qoJ9tW2Xf2VX44f62mmy1MwwY6DEEiZIhUEgT3evnhGPBqGo6jZF/MFiSbAAg+Btgbmeb2rE6iEUAAmqj6EAnYIJBP7nEjJxLOCq73IS+ldUr7I370E+frhV43xtaSGnSWmagEbqSLDoTJP0wKfmJxSSnTUKmn2V1zcXAN5B9euKZzz6Ab6zqMnVKz/s38CdukYZEpZtIMuF1mSQT7HqA9z5fHHNdmWq+ohlOoA2JFiR17ptiWsC7mmLyQJLEBjEg3XyHywwPy/Tq1WhXBk6jNoiCQCLSfXGtxnCiahZAWJILwTNzAG1+mr6Y7y+SapUCopLvbSdzPW8AHzw2U+D5ekmky5LyFcSQfZkQBPTF3hXIrVnJBNMkDTIveZiD0AvOLsuoHkqtXQoeiWCto1KLwNMgWi2jfzO+DqcRrMaXZ5Zzp7xm0nSVHum/w8cd5LlIinUC/iOABTIJXVDEtb2fZg7/AExUK6HCEFSs6kLGVbrs20/tjNah/wCVqeZXLqrUKUA6v+bETuCOzMHF6vl80HDdikeVbzn/AMvyxByLw9ewPeJ7zRDNG+2+C/F8xlqCqa9YUtTaRqqMJO8C9zGDTgdSr5pZmkI3I7QEx4RG+M2zOWNSpJaCGJj/AHEwfPpjVewp1AHQs6NcMrt8d8Znnck3buwAZNZPtydzczeb4k0XjaL2dKT+Xp6C2FCtTTSwJtg7zfm6nZUGpIrC4Ys0CSBERuLH4YSn4jmrg06Vumpv6YktcTyq1cvWUAH8BypP+Uah81xnGVVZIYiQBBteOmHo52u1DMMyKoFCpOksSJGnqI6jGW43xmufK5WhfZnRH3mpqF9G3lqF/PGrVMqDBttjEvs9zlSnVqMlPtO6Ae9pi8+F/TGlpzS4ALZcwfCoCMV8p4+xfznCQQVIHX+D4YFtkEVQxYDSZ1R+m5Mz5YutzCxBH3WobfrU/OcAeLc0VFoOy5RhpBPeIKiBuY6eWA/D1n+K0M1w+u2XqLUpxpkTYgrIINxY4pUAP8LUBbav/wBjYzvhXO+YFQZDTS7J9FPuqF03UlpESReZ8MPn3yqeGqKASsQ1yrRFySbr0tjOYd1Vyq/jUgAI1rHlfB/iNM/4nQMC9JhMX/MY9MJvDs7X+8UBURKa6hLGoOnuwc5t48MrmkruISnQcoZ7rvDFUBj2pPXfEfhd4Pn821XODMVnFdcs5g9zRpcQQoiB1B8Dvh94RVL1awZmcdnSZZM6dVOTHqROPztwbiNVs2ry71KjFWg3fWCpEneZxt3LnGlNRtDAmrRp9lNgwpJ2ZJP5Tq3B288a5TGePLR7l0yiMR3npBiQIMk3JgRg4pMbYyXOfaMuSq0MuKjRSpLTq6VVocOAwafaGgN7J3IxqVBtaq6mVYBgfIiR8sZsalIo4autGaq7RMoW7pJESQTvB+WJOzpprKRMX0xt532w8rkqbCNItjx+E0SDNNSD0Kqf/wAcWjGeHs6ikF+5NgDBPwNvCMVOKVaSGm9n0yY1QRCkKCZgTMXxpdPgtIAgU0HWdCz4+GBlblCgTPZ0xIg/hi48DBE4NhxjfFuLV67nUihOihqLgRMXLbzJwDzpYqyFekyqLaL7q2N2f7NsoTBoUjPgpX6NijmvsuyJ1KtBFaInU9vONWNdozjEaRLqpILHadE7bCQw+mCmX4W1Xs1CgMdcko+mx6lWkHyM40pPs3yCKRUoSZtpdrWg733vgrkuVspSRUprUVVmO+Z3nfc3w2qQn5DgVOmJRbkgmSYnbYz0wQq0ri4AIsZj3fPDX/gdKCQ1QD1H9MQNy5SLCatfbxEfCL7Yy0T0y9UzIUNYjvAixmR5kXwTyWVcMrM24MqOu9pmdsHafJ1I6wtWsPXSf2xOOS0gHtWMeKjEi5ylmzVKUHbv0ZlCJZFZpCt4mIvhl4vwWlVpmnVp6dTDvIqq28jvXOFrlHhBpcRrsX1LVNZIiP8AkMiifKGBHmMPLZNDYgeIsMSkVOA5RcsDSUygkgsw1XvJgAfDCn9onExXFE06VVjl63aXpmGiBF99t8O9DJaT3YE+N8dVMo5Uw1p2/gwJn3COfKlHLpTOVaUXSDJi83I0yL2wjVqTDvCJ1TIRvW5Jtja83kagQfiab9FDfXCDx7lMuxDZiq5NoZzpneQOlsai0ucQ4o1bK08uUXuxeb2noT54Cpw0gGw0+/u/PB8coOIhlttcz9MVsxweqrSWEm1ma485XCFTK1WpUaqWiqhpsxmYJB8cAqvBADGsSbi8z4XGCdelZp2G41Ezf5YrVkIVW6NtcyMM1mx5w/hhQONV+okiY9DffFzs30SGYf5dbW898RCmLBixESL3+YxZ/wAJLKO97RYC0+yBv/6sFpkdCrmBMV3gD9bSPcemKXEsxW7Nw1d2WP1Eg+RnHxy0tZjIttv4zBxVbL2a4Ii8j+++GCuOWM+EzlKq/ehwxBMA+pi3TphyyXHkoUczQB1LVktdpWRpgbTv8sIOVWKhET03Ij4YvwQxBNwSLHfp16Th5TRxvi7Wp0oUio0dDpPz7wwc5n5jOaodgwXSIKFQRdRAkkmZvhQfNE2kz8vPHxypbZja5B8ZO2LDqjkqzU6qOpAZGDAnYFTN/eMMFLmfMU0UU3RSoZFKi4VzqZQegJv/AEwJ4fwV61VqSlQwDMSSYhRqOw3jB2hyEY1PVETHdF/njVxjjL+FfO1neoz1CS7HUxO5JvONe4DSc5Wh3v8Awk6n9Iwk8Z5Wp0GpFSWJ1MddwdC6wCPCxHvxrvCM7OXpRTpAdmkAIIA0iBgtljp/zmWv/9k="/>
          <p:cNvSpPr>
            <a:spLocks noChangeAspect="1" noChangeArrowheads="1"/>
          </p:cNvSpPr>
          <p:nvPr/>
        </p:nvSpPr>
        <p:spPr bwMode="auto">
          <a:xfrm>
            <a:off x="63500" y="-877888"/>
            <a:ext cx="2533650" cy="1809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4" descr="http://ts2.mm.bing.net/images/thumbnail.aspx?q=1311147766825&amp;id=e0cfdb9da2aa0149f007d6898f09cdb6&amp;url=http%3a%2f%2fmichigancml.wikispaces.com%2ffile%2fview%2fFinished_10a.jpg%2f31431049%2fFinished_1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1447800" cy="1081024"/>
          </a:xfrm>
          <a:prstGeom prst="rect">
            <a:avLst/>
          </a:prstGeom>
          <a:noFill/>
        </p:spPr>
      </p:pic>
      <p:pic>
        <p:nvPicPr>
          <p:cNvPr id="12" name="Picture 2" descr="http://ts3.mm.bing.net/images/thumbnail.aspx?q=1430936036274&amp;id=0f6edfb81e266aa3e451c457e6abf27d&amp;url=http%3a%2f%2fwww.thefamouspeople.com%2fprofiles%2fimages%2fandrew-carnegi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57200"/>
            <a:ext cx="853440" cy="711201"/>
          </a:xfrm>
          <a:prstGeom prst="rect">
            <a:avLst/>
          </a:prstGeom>
          <a:noFill/>
        </p:spPr>
      </p:pic>
      <p:pic>
        <p:nvPicPr>
          <p:cNvPr id="23554" name="Picture 2" descr="http://www.google.com/url?source=imglanding&amp;ct=img&amp;q=http://www.seic.okstate.edu/carnopr/Carnegie%20Libraries%20Webpage/carnegie%20librariesweb/images/okc.jpg&amp;sa=X&amp;ei=GqHIUPnTA8bE0AHe7YCoAw&amp;ved=0CAsQ8wc4Qg&amp;usg=AFQjCNGAcq4psUM2unY5RKssFClWhAiOX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57200"/>
            <a:ext cx="2857500" cy="1905000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533400" y="4800600"/>
            <a:ext cx="3733800" cy="1752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62000" y="4953000"/>
            <a:ext cx="3276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the years after the Civil War, educational opportunities expanded for women.  By 1890, 13 percent of all college graduates were women.  By 1900, that figure increased to nearly 20 percent.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.slidesharecdn.com/lochhaas-ppt-ch01-110807111931-phpapp01/95/college-success-chapter-1-you-and-your-college-experience-35-728.jpg?cb=1312729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016612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28600" y="3886200"/>
            <a:ext cx="685800" cy="3810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4800600"/>
            <a:ext cx="6629400" cy="76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5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u="sng" dirty="0" smtClean="0"/>
              <a:t>The Chautauqua Society</a:t>
            </a:r>
          </a:p>
          <a:p>
            <a:pPr lvl="1"/>
            <a:r>
              <a:rPr lang="en-US" sz="1600" dirty="0" smtClean="0"/>
              <a:t>In 1874, a Methodist minister opened a summer school for Bible teachers along Lake Chautauqua in New York.</a:t>
            </a:r>
          </a:p>
          <a:p>
            <a:pPr lvl="2"/>
            <a:r>
              <a:rPr lang="en-US" sz="1600" dirty="0" smtClean="0"/>
              <a:t>The camp opened to the public the following year.</a:t>
            </a:r>
          </a:p>
          <a:p>
            <a:pPr lvl="2"/>
            <a:r>
              <a:rPr lang="en-US" sz="1600" dirty="0" smtClean="0"/>
              <a:t>People gathered to hear lectures on a wide variety of subjects.</a:t>
            </a:r>
          </a:p>
          <a:p>
            <a:pPr lvl="2"/>
            <a:r>
              <a:rPr lang="en-US" sz="1600" dirty="0" smtClean="0"/>
              <a:t>The Chautauqua Society began sending out traveling companies on a wide circuit.</a:t>
            </a:r>
          </a:p>
          <a:p>
            <a:pPr lvl="3"/>
            <a:r>
              <a:rPr lang="en-US" sz="1400" dirty="0" smtClean="0"/>
              <a:t>This society sparked a movement that provided the masses with instruction in such subjects as </a:t>
            </a:r>
            <a:r>
              <a:rPr lang="en-US" sz="1400" u="sng" dirty="0" smtClean="0"/>
              <a:t>literature, economics, science, and government.</a:t>
            </a:r>
          </a:p>
          <a:p>
            <a:pPr lvl="3"/>
            <a:endParaRPr lang="en-US" sz="1200" dirty="0" smtClean="0"/>
          </a:p>
        </p:txBody>
      </p:sp>
      <p:pic>
        <p:nvPicPr>
          <p:cNvPr id="7" name="Picture 2" descr="http://www.google.com/url?source=imglanding&amp;ct=img&amp;q=http://imgc.artprintimages.com/images/art-print/chautauqua-lake-new-york-aerial-map-of-lake-and-surrounding-towns_i-G-29-2974-MU4QD00Z.jpg&amp;sa=X&amp;ei=qSC2ULW1OYT30gHYkYHYBg&amp;ved=0CAsQ8wc4Hw&amp;usg=AFQjCNGBTZEO2nfOsQsIEJao6C4TL9zZ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81000"/>
            <a:ext cx="2842797" cy="2133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90800" y="5257800"/>
            <a:ext cx="3733800" cy="13542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What was the goal of the </a:t>
            </a:r>
            <a:r>
              <a:rPr lang="en-US" b="1" dirty="0" smtClean="0"/>
              <a:t>Chautauqua Society</a:t>
            </a:r>
            <a:r>
              <a:rPr lang="en-US" dirty="0" smtClean="0"/>
              <a:t>?</a:t>
            </a:r>
          </a:p>
          <a:p>
            <a:r>
              <a:rPr lang="en-US" dirty="0" smtClean="0"/>
              <a:t>-----------------------------------------</a:t>
            </a:r>
          </a:p>
          <a:p>
            <a:r>
              <a:rPr lang="en-US" sz="1400" dirty="0" smtClean="0">
                <a:solidFill>
                  <a:schemeClr val="bg1">
                    <a:lumMod val="95000"/>
                  </a:schemeClr>
                </a:solidFill>
              </a:rPr>
              <a:t>Continuing education for adults.  Summer school to enrich their minds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 descr="http://www.google.com/url?source=imglanding&amp;ct=img&amp;q=http://www.kshs.org/genealogists/localgovt/microfilm/graphics/elk_county_courthouse.jpg&amp;sa=X&amp;ei=nqDIUOPGIcip0AG4xoH4CQ&amp;ved=0CAsQ8wc&amp;usg=AFQjCNEDu7A8nuouPC4jNQDM-lrBTANAt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6644" y="4953000"/>
            <a:ext cx="2557356" cy="1590676"/>
          </a:xfrm>
          <a:prstGeom prst="rect">
            <a:avLst/>
          </a:prstGeom>
          <a:noFill/>
        </p:spPr>
      </p:pic>
      <p:pic>
        <p:nvPicPr>
          <p:cNvPr id="1028" name="Picture 4" descr="http://www.google.com/url?source=imglanding&amp;ct=img&amp;q=http://chautauqua.palmerdividehistory.org/wp-content/uploads/2011/05/chautauqua_quintet_recital_ca1895.jpg&amp;sa=X&amp;ei=waDIUNLXMZDq0QHly4HoAQ&amp;ved=0CAwQ8wc&amp;usg=AFQjCNG1WcyD9540GeBaPYhjoWocV9uLB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953000"/>
            <a:ext cx="1905000" cy="1247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753</TotalTime>
  <Words>1070</Words>
  <Application>Microsoft Office PowerPoint</Application>
  <PresentationFormat>On-screen Show (4:3)</PresentationFormat>
  <Paragraphs>125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Urban</vt:lpstr>
      <vt:lpstr>EDUCATION AND CULTURE</vt:lpstr>
      <vt:lpstr>EDUCATING AMERICANS</vt:lpstr>
      <vt:lpstr>EDUCATION EXPANDS</vt:lpstr>
      <vt:lpstr>PowerPoint Presentation</vt:lpstr>
      <vt:lpstr>PowerPoint Presentation</vt:lpstr>
      <vt:lpstr>A TYPICAL SCHOOL DAY</vt:lpstr>
      <vt:lpstr>EDUCATION FOR ADULTS</vt:lpstr>
      <vt:lpstr>PowerPoint Presentation</vt:lpstr>
      <vt:lpstr>HIGHER LEARNING</vt:lpstr>
      <vt:lpstr>AN 1895 EXAM</vt:lpstr>
      <vt:lpstr>PowerPoint Presentation</vt:lpstr>
      <vt:lpstr>PowerPoint Presentation</vt:lpstr>
      <vt:lpstr>NEW AMERICAN WRITERS</vt:lpstr>
      <vt:lpstr>REALISM</vt:lpstr>
      <vt:lpstr>MARK TWAIN</vt:lpstr>
      <vt:lpstr>A NEWSPAPER BOOM</vt:lpstr>
      <vt:lpstr>PowerPoint Presentation</vt:lpstr>
      <vt:lpstr>A NEW KIND OF NEWSPAPER</vt:lpstr>
      <vt:lpstr>PowerPoint Presentation</vt:lpstr>
      <vt:lpstr>PowerPoint Presentation</vt:lpstr>
      <vt:lpstr>1.  Why did education become such an important issue in the late 1880s?  2.  What caused the newspaper boom? </vt:lpstr>
    </vt:vector>
  </TitlesOfParts>
  <Company>Arlington Central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AND CULTURE</dc:title>
  <dc:creator>sean murphy</dc:creator>
  <cp:lastModifiedBy>Sean Murphy</cp:lastModifiedBy>
  <cp:revision>39</cp:revision>
  <dcterms:created xsi:type="dcterms:W3CDTF">2012-11-27T16:46:04Z</dcterms:created>
  <dcterms:modified xsi:type="dcterms:W3CDTF">2016-11-02T17:23:30Z</dcterms:modified>
</cp:coreProperties>
</file>