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63" r:id="rId3"/>
    <p:sldId id="264" r:id="rId4"/>
    <p:sldId id="265" r:id="rId5"/>
    <p:sldId id="261" r:id="rId6"/>
    <p:sldId id="266" r:id="rId7"/>
    <p:sldId id="267" r:id="rId8"/>
    <p:sldId id="268" r:id="rId9"/>
    <p:sldId id="271" r:id="rId10"/>
    <p:sldId id="256" r:id="rId11"/>
    <p:sldId id="272" r:id="rId12"/>
    <p:sldId id="260" r:id="rId13"/>
    <p:sldId id="257" r:id="rId14"/>
    <p:sldId id="258" r:id="rId15"/>
    <p:sldId id="25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CB14465-E480-4738-9C18-66F9C77A7D43}" type="datetimeFigureOut">
              <a:rPr lang="en-US" smtClean="0"/>
              <a:pPr/>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765D9-639C-499D-BC84-1598AB618119}" type="slidenum">
              <a:rPr lang="en-US" smtClean="0"/>
              <a:pPr/>
              <a:t>‹#›</a:t>
            </a:fld>
            <a:endParaRPr lang="en-US"/>
          </a:p>
        </p:txBody>
      </p:sp>
    </p:spTree>
    <p:extLst>
      <p:ext uri="{BB962C8B-B14F-4D97-AF65-F5344CB8AC3E}">
        <p14:creationId xmlns:p14="http://schemas.microsoft.com/office/powerpoint/2010/main" val="338463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B14465-E480-4738-9C18-66F9C77A7D43}" type="datetimeFigureOut">
              <a:rPr lang="en-US" smtClean="0"/>
              <a:pPr/>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765D9-639C-499D-BC84-1598AB618119}" type="slidenum">
              <a:rPr lang="en-US" smtClean="0"/>
              <a:pPr/>
              <a:t>‹#›</a:t>
            </a:fld>
            <a:endParaRPr lang="en-US"/>
          </a:p>
        </p:txBody>
      </p:sp>
    </p:spTree>
    <p:extLst>
      <p:ext uri="{BB962C8B-B14F-4D97-AF65-F5344CB8AC3E}">
        <p14:creationId xmlns:p14="http://schemas.microsoft.com/office/powerpoint/2010/main" val="21729212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B14465-E480-4738-9C18-66F9C77A7D43}" type="datetimeFigureOut">
              <a:rPr lang="en-US" smtClean="0"/>
              <a:pPr/>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765D9-639C-499D-BC84-1598AB618119}" type="slidenum">
              <a:rPr lang="en-US" smtClean="0"/>
              <a:pPr/>
              <a:t>‹#›</a:t>
            </a:fld>
            <a:endParaRPr lang="en-US"/>
          </a:p>
        </p:txBody>
      </p:sp>
    </p:spTree>
    <p:extLst>
      <p:ext uri="{BB962C8B-B14F-4D97-AF65-F5344CB8AC3E}">
        <p14:creationId xmlns:p14="http://schemas.microsoft.com/office/powerpoint/2010/main" val="2519053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CB14465-E480-4738-9C18-66F9C77A7D43}" type="datetimeFigureOut">
              <a:rPr lang="en-US" smtClean="0"/>
              <a:pPr/>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765D9-639C-499D-BC84-1598AB618119}" type="slidenum">
              <a:rPr lang="en-US" smtClean="0"/>
              <a:pPr/>
              <a:t>‹#›</a:t>
            </a:fld>
            <a:endParaRPr lang="en-US"/>
          </a:p>
        </p:txBody>
      </p:sp>
    </p:spTree>
    <p:extLst>
      <p:ext uri="{BB962C8B-B14F-4D97-AF65-F5344CB8AC3E}">
        <p14:creationId xmlns:p14="http://schemas.microsoft.com/office/powerpoint/2010/main" val="4143454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CB14465-E480-4738-9C18-66F9C77A7D43}" type="datetimeFigureOut">
              <a:rPr lang="en-US" smtClean="0"/>
              <a:pPr/>
              <a:t>11/10/2016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B0765D9-639C-499D-BC84-1598AB618119}" type="slidenum">
              <a:rPr lang="en-US" smtClean="0"/>
              <a:pPr/>
              <a:t>‹#›</a:t>
            </a:fld>
            <a:endParaRPr lang="en-US"/>
          </a:p>
        </p:txBody>
      </p:sp>
    </p:spTree>
    <p:extLst>
      <p:ext uri="{BB962C8B-B14F-4D97-AF65-F5344CB8AC3E}">
        <p14:creationId xmlns:p14="http://schemas.microsoft.com/office/powerpoint/2010/main" val="12211632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CB14465-E480-4738-9C18-66F9C77A7D43}" type="datetimeFigureOut">
              <a:rPr lang="en-US" smtClean="0"/>
              <a:pPr/>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0765D9-639C-499D-BC84-1598AB618119}" type="slidenum">
              <a:rPr lang="en-US" smtClean="0"/>
              <a:pPr/>
              <a:t>‹#›</a:t>
            </a:fld>
            <a:endParaRPr lang="en-US"/>
          </a:p>
        </p:txBody>
      </p:sp>
    </p:spTree>
    <p:extLst>
      <p:ext uri="{BB962C8B-B14F-4D97-AF65-F5344CB8AC3E}">
        <p14:creationId xmlns:p14="http://schemas.microsoft.com/office/powerpoint/2010/main" val="3287145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CB14465-E480-4738-9C18-66F9C77A7D43}" type="datetimeFigureOut">
              <a:rPr lang="en-US" smtClean="0"/>
              <a:pPr/>
              <a:t>11/10/2016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B0765D9-639C-499D-BC84-1598AB618119}" type="slidenum">
              <a:rPr lang="en-US" smtClean="0"/>
              <a:pPr/>
              <a:t>‹#›</a:t>
            </a:fld>
            <a:endParaRPr lang="en-US"/>
          </a:p>
        </p:txBody>
      </p:sp>
    </p:spTree>
    <p:extLst>
      <p:ext uri="{BB962C8B-B14F-4D97-AF65-F5344CB8AC3E}">
        <p14:creationId xmlns:p14="http://schemas.microsoft.com/office/powerpoint/2010/main" val="22228701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CB14465-E480-4738-9C18-66F9C77A7D43}" type="datetimeFigureOut">
              <a:rPr lang="en-US" smtClean="0"/>
              <a:pPr/>
              <a:t>11/10/2016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B0765D9-639C-499D-BC84-1598AB618119}" type="slidenum">
              <a:rPr lang="en-US" smtClean="0"/>
              <a:pPr/>
              <a:t>‹#›</a:t>
            </a:fld>
            <a:endParaRPr lang="en-US"/>
          </a:p>
        </p:txBody>
      </p:sp>
    </p:spTree>
    <p:extLst>
      <p:ext uri="{BB962C8B-B14F-4D97-AF65-F5344CB8AC3E}">
        <p14:creationId xmlns:p14="http://schemas.microsoft.com/office/powerpoint/2010/main" val="401192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B14465-E480-4738-9C18-66F9C77A7D43}" type="datetimeFigureOut">
              <a:rPr lang="en-US" smtClean="0"/>
              <a:pPr/>
              <a:t>11/10/2016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B0765D9-639C-499D-BC84-1598AB618119}" type="slidenum">
              <a:rPr lang="en-US" smtClean="0"/>
              <a:pPr/>
              <a:t>‹#›</a:t>
            </a:fld>
            <a:endParaRPr lang="en-US"/>
          </a:p>
        </p:txBody>
      </p:sp>
    </p:spTree>
    <p:extLst>
      <p:ext uri="{BB962C8B-B14F-4D97-AF65-F5344CB8AC3E}">
        <p14:creationId xmlns:p14="http://schemas.microsoft.com/office/powerpoint/2010/main" val="4637584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B14465-E480-4738-9C18-66F9C77A7D43}" type="datetimeFigureOut">
              <a:rPr lang="en-US" smtClean="0"/>
              <a:pPr/>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0765D9-639C-499D-BC84-1598AB618119}" type="slidenum">
              <a:rPr lang="en-US" smtClean="0"/>
              <a:pPr/>
              <a:t>‹#›</a:t>
            </a:fld>
            <a:endParaRPr lang="en-US"/>
          </a:p>
        </p:txBody>
      </p:sp>
    </p:spTree>
    <p:extLst>
      <p:ext uri="{BB962C8B-B14F-4D97-AF65-F5344CB8AC3E}">
        <p14:creationId xmlns:p14="http://schemas.microsoft.com/office/powerpoint/2010/main" val="1244959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CB14465-E480-4738-9C18-66F9C77A7D43}" type="datetimeFigureOut">
              <a:rPr lang="en-US" smtClean="0"/>
              <a:pPr/>
              <a:t>11/10/2016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B0765D9-639C-499D-BC84-1598AB618119}" type="slidenum">
              <a:rPr lang="en-US" smtClean="0"/>
              <a:pPr/>
              <a:t>‹#›</a:t>
            </a:fld>
            <a:endParaRPr lang="en-US"/>
          </a:p>
        </p:txBody>
      </p:sp>
    </p:spTree>
    <p:extLst>
      <p:ext uri="{BB962C8B-B14F-4D97-AF65-F5344CB8AC3E}">
        <p14:creationId xmlns:p14="http://schemas.microsoft.com/office/powerpoint/2010/main" val="474692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B14465-E480-4738-9C18-66F9C77A7D43}" type="datetimeFigureOut">
              <a:rPr lang="en-US" smtClean="0"/>
              <a:pPr/>
              <a:t>11/10/2016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0765D9-639C-499D-BC84-1598AB618119}" type="slidenum">
              <a:rPr lang="en-US" smtClean="0"/>
              <a:pPr/>
              <a:t>‹#›</a:t>
            </a:fld>
            <a:endParaRPr lang="en-US"/>
          </a:p>
        </p:txBody>
      </p:sp>
    </p:spTree>
    <p:extLst>
      <p:ext uri="{BB962C8B-B14F-4D97-AF65-F5344CB8AC3E}">
        <p14:creationId xmlns:p14="http://schemas.microsoft.com/office/powerpoint/2010/main" val="16054735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54162"/>
          </a:xfrm>
        </p:spPr>
        <p:txBody>
          <a:bodyPr>
            <a:normAutofit fontScale="90000"/>
          </a:bodyPr>
          <a:lstStyle/>
          <a:p>
            <a:r>
              <a:rPr lang="en-US" dirty="0" smtClean="0"/>
              <a:t>Research Subtopics</a:t>
            </a:r>
            <a:br>
              <a:rPr lang="en-US" dirty="0" smtClean="0"/>
            </a:br>
            <a:r>
              <a:rPr lang="en-US" dirty="0" smtClean="0"/>
              <a:t>for </a:t>
            </a:r>
            <a:r>
              <a:rPr lang="en-US" i="1" dirty="0" smtClean="0"/>
              <a:t>Falling Angels </a:t>
            </a:r>
            <a:r>
              <a:rPr lang="en-US" dirty="0" smtClean="0"/>
              <a:t>by Tracy Chevalier</a:t>
            </a:r>
            <a:br>
              <a:rPr lang="en-US" dirty="0" smtClean="0"/>
            </a:br>
            <a:r>
              <a:rPr lang="en-US" dirty="0" smtClean="0"/>
              <a:t>1901-1910</a:t>
            </a:r>
            <a:endParaRPr lang="en-US" dirty="0"/>
          </a:p>
        </p:txBody>
      </p:sp>
      <p:sp>
        <p:nvSpPr>
          <p:cNvPr id="3" name="Content Placeholder 2"/>
          <p:cNvSpPr>
            <a:spLocks noGrp="1"/>
          </p:cNvSpPr>
          <p:nvPr>
            <p:ph idx="1"/>
          </p:nvPr>
        </p:nvSpPr>
        <p:spPr>
          <a:xfrm>
            <a:off x="457200" y="2286000"/>
            <a:ext cx="8229600" cy="3962400"/>
          </a:xfrm>
        </p:spPr>
        <p:txBody>
          <a:bodyPr/>
          <a:lstStyle/>
          <a:p>
            <a:pPr marL="514350" indent="-514350">
              <a:buAutoNum type="arabicPeriod"/>
            </a:pPr>
            <a:r>
              <a:rPr lang="en-US" dirty="0" smtClean="0"/>
              <a:t>“And the other comfort: Kitty Coleman’s At Homes are Tuesday afternoons, just as mine [Gertrude] are” (36).</a:t>
            </a:r>
          </a:p>
          <a:p>
            <a:pPr marL="0" indent="0">
              <a:buNone/>
            </a:pPr>
            <a:endParaRPr lang="en-US" dirty="0" smtClean="0"/>
          </a:p>
          <a:p>
            <a:pPr marL="0" indent="0">
              <a:buNone/>
            </a:pPr>
            <a:r>
              <a:rPr lang="en-US" dirty="0" smtClean="0"/>
              <a:t>subtopic: What are “At Homes”?  What do they mean socially for women?</a:t>
            </a:r>
          </a:p>
          <a:p>
            <a:pPr marL="0" indent="0">
              <a:buNone/>
            </a:pPr>
            <a:endParaRPr lang="en-US" dirty="0" smtClean="0"/>
          </a:p>
        </p:txBody>
      </p:sp>
    </p:spTree>
    <p:extLst>
      <p:ext uri="{BB962C8B-B14F-4D97-AF65-F5344CB8AC3E}">
        <p14:creationId xmlns:p14="http://schemas.microsoft.com/office/powerpoint/2010/main" val="3292257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28601"/>
            <a:ext cx="7772400" cy="1295399"/>
          </a:xfrm>
        </p:spPr>
        <p:txBody>
          <a:bodyPr/>
          <a:lstStyle/>
          <a:p>
            <a:r>
              <a:rPr lang="en-US" dirty="0" smtClean="0"/>
              <a:t>Sample Source Card</a:t>
            </a:r>
            <a:endParaRPr lang="en-US" dirty="0"/>
          </a:p>
        </p:txBody>
      </p:sp>
      <p:sp>
        <p:nvSpPr>
          <p:cNvPr id="5" name="Subtitle 4"/>
          <p:cNvSpPr>
            <a:spLocks noGrp="1"/>
          </p:cNvSpPr>
          <p:nvPr>
            <p:ph type="subTitle" idx="1"/>
          </p:nvPr>
        </p:nvSpPr>
        <p:spPr>
          <a:xfrm>
            <a:off x="838200" y="1371600"/>
            <a:ext cx="7543800" cy="5105400"/>
          </a:xfrm>
          <a:ln>
            <a:solidFill>
              <a:schemeClr val="tx1"/>
            </a:solidFill>
          </a:ln>
        </p:spPr>
        <p:txBody>
          <a:bodyPr>
            <a:noAutofit/>
          </a:bodyPr>
          <a:lstStyle/>
          <a:p>
            <a:pPr algn="l"/>
            <a:r>
              <a:rPr lang="en-US" sz="3600" dirty="0">
                <a:solidFill>
                  <a:schemeClr val="tx1"/>
                </a:solidFill>
              </a:rPr>
              <a:t>2</a:t>
            </a:r>
            <a:endParaRPr lang="en-US" sz="3600" dirty="0" smtClean="0">
              <a:solidFill>
                <a:schemeClr val="tx1"/>
              </a:solidFill>
            </a:endParaRPr>
          </a:p>
          <a:p>
            <a:pPr algn="l"/>
            <a:r>
              <a:rPr lang="en-US" sz="3600" dirty="0" smtClean="0">
                <a:solidFill>
                  <a:schemeClr val="tx1"/>
                </a:solidFill>
              </a:rPr>
              <a:t>“Triangle Shirtwaist Company Fire.”  </a:t>
            </a:r>
          </a:p>
          <a:p>
            <a:pPr algn="l"/>
            <a:r>
              <a:rPr lang="en-US" sz="3600" dirty="0">
                <a:solidFill>
                  <a:schemeClr val="tx1"/>
                </a:solidFill>
              </a:rPr>
              <a:t>	</a:t>
            </a:r>
            <a:r>
              <a:rPr lang="en-US" sz="3600" i="1" dirty="0" smtClean="0">
                <a:solidFill>
                  <a:schemeClr val="tx1"/>
                </a:solidFill>
              </a:rPr>
              <a:t>West’s Encyclopedia of American </a:t>
            </a:r>
          </a:p>
          <a:p>
            <a:pPr algn="l"/>
            <a:r>
              <a:rPr lang="en-US" sz="3600" i="1" dirty="0">
                <a:solidFill>
                  <a:schemeClr val="tx1"/>
                </a:solidFill>
              </a:rPr>
              <a:t>	</a:t>
            </a:r>
            <a:r>
              <a:rPr lang="en-US" sz="3600" i="1" dirty="0" smtClean="0">
                <a:solidFill>
                  <a:schemeClr val="tx1"/>
                </a:solidFill>
              </a:rPr>
              <a:t>Law</a:t>
            </a:r>
            <a:r>
              <a:rPr lang="en-US" sz="3600" dirty="0" smtClean="0">
                <a:solidFill>
                  <a:schemeClr val="tx1"/>
                </a:solidFill>
              </a:rPr>
              <a:t>, edited by </a:t>
            </a:r>
            <a:r>
              <a:rPr lang="en-US" sz="3600" dirty="0" err="1" smtClean="0">
                <a:solidFill>
                  <a:schemeClr val="tx1"/>
                </a:solidFill>
              </a:rPr>
              <a:t>Shirelle</a:t>
            </a:r>
            <a:r>
              <a:rPr lang="en-US" sz="3600" dirty="0" smtClean="0">
                <a:solidFill>
                  <a:schemeClr val="tx1"/>
                </a:solidFill>
              </a:rPr>
              <a:t> </a:t>
            </a:r>
            <a:r>
              <a:rPr lang="en-US" sz="3600" dirty="0" smtClean="0">
                <a:solidFill>
                  <a:schemeClr val="tx1"/>
                </a:solidFill>
              </a:rPr>
              <a:t>Phelps and </a:t>
            </a:r>
          </a:p>
          <a:p>
            <a:pPr algn="l"/>
            <a:r>
              <a:rPr lang="en-US" sz="3600" dirty="0">
                <a:solidFill>
                  <a:schemeClr val="tx1"/>
                </a:solidFill>
              </a:rPr>
              <a:t>	</a:t>
            </a:r>
            <a:r>
              <a:rPr lang="en-US" sz="3600" dirty="0" smtClean="0">
                <a:solidFill>
                  <a:schemeClr val="tx1"/>
                </a:solidFill>
              </a:rPr>
              <a:t>Jeffrey </a:t>
            </a:r>
            <a:r>
              <a:rPr lang="en-US" sz="3600" dirty="0" smtClean="0">
                <a:solidFill>
                  <a:schemeClr val="tx1"/>
                </a:solidFill>
              </a:rPr>
              <a:t>Lehman,  </a:t>
            </a:r>
            <a:r>
              <a:rPr lang="en-US" sz="3600" dirty="0" smtClean="0">
                <a:solidFill>
                  <a:schemeClr val="tx1"/>
                </a:solidFill>
              </a:rPr>
              <a:t>2</a:t>
            </a:r>
            <a:r>
              <a:rPr lang="en-US" sz="3600" baseline="30000" dirty="0" smtClean="0">
                <a:solidFill>
                  <a:schemeClr val="tx1"/>
                </a:solidFill>
              </a:rPr>
              <a:t>nd</a:t>
            </a:r>
            <a:r>
              <a:rPr lang="en-US" sz="3600" dirty="0" smtClean="0">
                <a:solidFill>
                  <a:schemeClr val="tx1"/>
                </a:solidFill>
              </a:rPr>
              <a:t> </a:t>
            </a:r>
            <a:r>
              <a:rPr lang="en-US" sz="3600" dirty="0" smtClean="0">
                <a:solidFill>
                  <a:schemeClr val="tx1"/>
                </a:solidFill>
              </a:rPr>
              <a:t>ed.,  </a:t>
            </a:r>
            <a:r>
              <a:rPr lang="en-US" sz="3600" dirty="0">
                <a:solidFill>
                  <a:schemeClr val="tx1"/>
                </a:solidFill>
              </a:rPr>
              <a:t>v</a:t>
            </a:r>
            <a:r>
              <a:rPr lang="en-US" sz="3600" dirty="0" smtClean="0">
                <a:solidFill>
                  <a:schemeClr val="tx1"/>
                </a:solidFill>
              </a:rPr>
              <a:t>ol</a:t>
            </a:r>
            <a:r>
              <a:rPr lang="en-US" sz="3600" dirty="0" smtClean="0">
                <a:solidFill>
                  <a:schemeClr val="tx1"/>
                </a:solidFill>
              </a:rPr>
              <a:t>. </a:t>
            </a:r>
            <a:r>
              <a:rPr lang="en-US" sz="3600" dirty="0" smtClean="0">
                <a:solidFill>
                  <a:schemeClr val="tx1"/>
                </a:solidFill>
              </a:rPr>
              <a:t>10,</a:t>
            </a:r>
            <a:endParaRPr lang="en-US" sz="3600" dirty="0" smtClean="0">
              <a:solidFill>
                <a:schemeClr val="tx1"/>
              </a:solidFill>
            </a:endParaRPr>
          </a:p>
          <a:p>
            <a:pPr algn="l"/>
            <a:r>
              <a:rPr lang="en-US" sz="3600" dirty="0">
                <a:solidFill>
                  <a:schemeClr val="tx1"/>
                </a:solidFill>
              </a:rPr>
              <a:t>	</a:t>
            </a:r>
            <a:r>
              <a:rPr lang="en-US" sz="3600" dirty="0" smtClean="0">
                <a:solidFill>
                  <a:schemeClr val="tx1"/>
                </a:solidFill>
              </a:rPr>
              <a:t>Gale</a:t>
            </a:r>
            <a:r>
              <a:rPr lang="en-US" sz="3600" dirty="0" smtClean="0">
                <a:solidFill>
                  <a:schemeClr val="tx1"/>
                </a:solidFill>
              </a:rPr>
              <a:t>, </a:t>
            </a:r>
            <a:r>
              <a:rPr lang="en-US" sz="3600" dirty="0" smtClean="0">
                <a:solidFill>
                  <a:schemeClr val="tx1"/>
                </a:solidFill>
              </a:rPr>
              <a:t>2005, pp.  109-111</a:t>
            </a:r>
            <a:r>
              <a:rPr lang="en-US" sz="3600" dirty="0" smtClean="0">
                <a:solidFill>
                  <a:schemeClr val="tx1"/>
                </a:solidFill>
              </a:rPr>
              <a:t>.  </a:t>
            </a:r>
            <a:r>
              <a:rPr lang="en-US" sz="3600" i="1" dirty="0" smtClean="0">
                <a:solidFill>
                  <a:schemeClr val="tx1"/>
                </a:solidFill>
              </a:rPr>
              <a:t>U.S. </a:t>
            </a:r>
          </a:p>
          <a:p>
            <a:pPr algn="l"/>
            <a:r>
              <a:rPr lang="en-US" sz="3600" i="1" dirty="0">
                <a:solidFill>
                  <a:schemeClr val="tx1"/>
                </a:solidFill>
              </a:rPr>
              <a:t>	</a:t>
            </a:r>
            <a:r>
              <a:rPr lang="en-US" sz="3600" i="1" dirty="0" smtClean="0">
                <a:solidFill>
                  <a:schemeClr val="tx1"/>
                </a:solidFill>
              </a:rPr>
              <a:t>History in </a:t>
            </a:r>
            <a:r>
              <a:rPr lang="en-US" sz="3600" i="1" dirty="0" smtClean="0">
                <a:solidFill>
                  <a:schemeClr val="tx1"/>
                </a:solidFill>
              </a:rPr>
              <a:t>Context</a:t>
            </a:r>
            <a:r>
              <a:rPr lang="en-US" sz="3600" dirty="0" smtClean="0">
                <a:solidFill>
                  <a:schemeClr val="tx1"/>
                </a:solidFill>
              </a:rPr>
              <a:t>, </a:t>
            </a:r>
            <a:r>
              <a:rPr lang="en-US" sz="3600" dirty="0" err="1" smtClean="0">
                <a:solidFill>
                  <a:schemeClr val="tx1"/>
                </a:solidFill>
              </a:rPr>
              <a:t>ic.galegroup</a:t>
            </a:r>
            <a:r>
              <a:rPr lang="en-US" sz="3600" dirty="0" smtClean="0">
                <a:solidFill>
                  <a:schemeClr val="tx1"/>
                </a:solidFill>
              </a:rPr>
              <a:t>.</a:t>
            </a:r>
          </a:p>
          <a:p>
            <a:pPr algn="l"/>
            <a:r>
              <a:rPr lang="en-US" sz="3600" dirty="0">
                <a:solidFill>
                  <a:schemeClr val="tx1"/>
                </a:solidFill>
              </a:rPr>
              <a:t>	</a:t>
            </a:r>
            <a:r>
              <a:rPr lang="en-US" sz="3600" dirty="0" smtClean="0">
                <a:solidFill>
                  <a:schemeClr val="tx1"/>
                </a:solidFill>
              </a:rPr>
              <a:t>com/.</a:t>
            </a:r>
            <a:endParaRPr lang="en-US" sz="3600" dirty="0" smtClean="0">
              <a:solidFill>
                <a:schemeClr val="tx1"/>
              </a:solidFill>
            </a:endParaRPr>
          </a:p>
          <a:p>
            <a:pPr algn="l"/>
            <a:endParaRPr lang="en-US" sz="3600" dirty="0" smtClean="0">
              <a:solidFill>
                <a:schemeClr val="tx1"/>
              </a:solidFill>
            </a:endParaRPr>
          </a:p>
        </p:txBody>
      </p:sp>
    </p:spTree>
    <p:extLst>
      <p:ext uri="{BB962C8B-B14F-4D97-AF65-F5344CB8AC3E}">
        <p14:creationId xmlns:p14="http://schemas.microsoft.com/office/powerpoint/2010/main" val="24144703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28601"/>
            <a:ext cx="7772400" cy="1295399"/>
          </a:xfrm>
        </p:spPr>
        <p:txBody>
          <a:bodyPr/>
          <a:lstStyle/>
          <a:p>
            <a:r>
              <a:rPr lang="en-US" dirty="0" smtClean="0"/>
              <a:t>Sample Source Card</a:t>
            </a:r>
            <a:endParaRPr lang="en-US" dirty="0"/>
          </a:p>
        </p:txBody>
      </p:sp>
      <p:sp>
        <p:nvSpPr>
          <p:cNvPr id="5" name="Subtitle 4"/>
          <p:cNvSpPr>
            <a:spLocks noGrp="1"/>
          </p:cNvSpPr>
          <p:nvPr>
            <p:ph type="subTitle" idx="1"/>
          </p:nvPr>
        </p:nvSpPr>
        <p:spPr>
          <a:xfrm>
            <a:off x="609600" y="1447800"/>
            <a:ext cx="8077200" cy="5181600"/>
          </a:xfrm>
          <a:ln>
            <a:solidFill>
              <a:schemeClr val="tx1"/>
            </a:solidFill>
          </a:ln>
        </p:spPr>
        <p:txBody>
          <a:bodyPr>
            <a:noAutofit/>
          </a:bodyPr>
          <a:lstStyle/>
          <a:p>
            <a:pPr algn="l"/>
            <a:r>
              <a:rPr lang="en-US" sz="3600" dirty="0">
                <a:solidFill>
                  <a:schemeClr val="tx1"/>
                </a:solidFill>
              </a:rPr>
              <a:t>3</a:t>
            </a:r>
            <a:endParaRPr lang="en-US" sz="3600" dirty="0" smtClean="0">
              <a:solidFill>
                <a:schemeClr val="tx1"/>
              </a:solidFill>
            </a:endParaRPr>
          </a:p>
          <a:p>
            <a:pPr algn="l"/>
            <a:r>
              <a:rPr lang="en-US" sz="3600" dirty="0" err="1" smtClean="0">
                <a:solidFill>
                  <a:schemeClr val="tx1"/>
                </a:solidFill>
              </a:rPr>
              <a:t>Trimarchi</a:t>
            </a:r>
            <a:r>
              <a:rPr lang="en-US" sz="3600" dirty="0" smtClean="0">
                <a:solidFill>
                  <a:schemeClr val="tx1"/>
                </a:solidFill>
              </a:rPr>
              <a:t>, Maria.  “What Caused </a:t>
            </a:r>
          </a:p>
          <a:p>
            <a:pPr algn="l"/>
            <a:r>
              <a:rPr lang="en-US" sz="3600" dirty="0">
                <a:solidFill>
                  <a:schemeClr val="tx1"/>
                </a:solidFill>
              </a:rPr>
              <a:t>	</a:t>
            </a:r>
            <a:r>
              <a:rPr lang="en-US" sz="3600" dirty="0" smtClean="0">
                <a:solidFill>
                  <a:schemeClr val="tx1"/>
                </a:solidFill>
              </a:rPr>
              <a:t>the Dust Bowl?” </a:t>
            </a:r>
            <a:r>
              <a:rPr lang="en-US" sz="3600" i="1" dirty="0" err="1" smtClean="0">
                <a:solidFill>
                  <a:schemeClr val="tx1"/>
                </a:solidFill>
              </a:rPr>
              <a:t>HowStuffWorks</a:t>
            </a:r>
            <a:r>
              <a:rPr lang="en-US" sz="3600" i="1" dirty="0" smtClean="0">
                <a:solidFill>
                  <a:schemeClr val="tx1"/>
                </a:solidFill>
              </a:rPr>
              <a:t>: </a:t>
            </a:r>
          </a:p>
          <a:p>
            <a:pPr algn="l"/>
            <a:r>
              <a:rPr lang="en-US" sz="3600" i="1" dirty="0">
                <a:solidFill>
                  <a:schemeClr val="tx1"/>
                </a:solidFill>
              </a:rPr>
              <a:t>	</a:t>
            </a:r>
            <a:r>
              <a:rPr lang="en-US" sz="3600" i="1" dirty="0" smtClean="0">
                <a:solidFill>
                  <a:schemeClr val="tx1"/>
                </a:solidFill>
              </a:rPr>
              <a:t>Science</a:t>
            </a:r>
            <a:r>
              <a:rPr lang="en-US" sz="3600" dirty="0" smtClean="0">
                <a:solidFill>
                  <a:schemeClr val="tx1"/>
                </a:solidFill>
              </a:rPr>
              <a:t>, 2015, science.</a:t>
            </a:r>
          </a:p>
          <a:p>
            <a:pPr algn="l"/>
            <a:r>
              <a:rPr lang="en-US" sz="3600" dirty="0" smtClean="0">
                <a:solidFill>
                  <a:schemeClr val="tx1"/>
                </a:solidFill>
              </a:rPr>
              <a:t>	howstuffworks.com/environmental</a:t>
            </a:r>
            <a:r>
              <a:rPr lang="en-US" sz="3600" dirty="0" smtClean="0">
                <a:solidFill>
                  <a:schemeClr val="tx1"/>
                </a:solidFill>
              </a:rPr>
              <a:t>/</a:t>
            </a:r>
          </a:p>
          <a:p>
            <a:pPr algn="l"/>
            <a:r>
              <a:rPr lang="en-US" sz="3600" dirty="0" smtClean="0">
                <a:solidFill>
                  <a:schemeClr val="tx1"/>
                </a:solidFill>
              </a:rPr>
              <a:t>	green-science/dust-bowl-cause.</a:t>
            </a:r>
          </a:p>
          <a:p>
            <a:pPr algn="l"/>
            <a:r>
              <a:rPr lang="en-US" sz="3600" dirty="0">
                <a:solidFill>
                  <a:schemeClr val="tx1"/>
                </a:solidFill>
              </a:rPr>
              <a:t>	</a:t>
            </a:r>
            <a:r>
              <a:rPr lang="en-US" sz="3600" dirty="0" err="1" smtClean="0">
                <a:solidFill>
                  <a:schemeClr val="tx1"/>
                </a:solidFill>
              </a:rPr>
              <a:t>htm</a:t>
            </a:r>
            <a:r>
              <a:rPr lang="en-US" sz="3600" dirty="0" smtClean="0">
                <a:solidFill>
                  <a:schemeClr val="tx1"/>
                </a:solidFill>
              </a:rPr>
              <a:t>.</a:t>
            </a:r>
            <a:endParaRPr lang="en-US" sz="3600" dirty="0" smtClean="0">
              <a:solidFill>
                <a:schemeClr val="tx1"/>
              </a:solidFill>
            </a:endParaRPr>
          </a:p>
        </p:txBody>
      </p:sp>
    </p:spTree>
    <p:extLst>
      <p:ext uri="{BB962C8B-B14F-4D97-AF65-F5344CB8AC3E}">
        <p14:creationId xmlns:p14="http://schemas.microsoft.com/office/powerpoint/2010/main" val="36565458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Note Card</a:t>
            </a:r>
            <a:endParaRPr lang="en-US" dirty="0"/>
          </a:p>
        </p:txBody>
      </p:sp>
      <p:sp>
        <p:nvSpPr>
          <p:cNvPr id="3" name="Content Placeholder 2"/>
          <p:cNvSpPr>
            <a:spLocks noGrp="1"/>
          </p:cNvSpPr>
          <p:nvPr>
            <p:ph idx="1"/>
          </p:nvPr>
        </p:nvSpPr>
        <p:spPr>
          <a:ln>
            <a:solidFill>
              <a:schemeClr val="tx1"/>
            </a:solidFill>
          </a:ln>
        </p:spPr>
        <p:txBody>
          <a:bodyPr/>
          <a:lstStyle/>
          <a:p>
            <a:pPr marL="0" indent="0">
              <a:buNone/>
            </a:pPr>
            <a:r>
              <a:rPr lang="en-US" dirty="0" smtClean="0"/>
              <a:t>Source Card #		Topic		page # of notes</a:t>
            </a:r>
          </a:p>
          <a:p>
            <a:r>
              <a:rPr lang="en-US" sz="3600" dirty="0" smtClean="0"/>
              <a:t>Notes</a:t>
            </a:r>
          </a:p>
          <a:p>
            <a:r>
              <a:rPr lang="en-US" sz="3600" dirty="0" smtClean="0"/>
              <a:t>Notes</a:t>
            </a:r>
          </a:p>
          <a:p>
            <a:r>
              <a:rPr lang="en-US" sz="3600" dirty="0" smtClean="0"/>
              <a:t>Notes</a:t>
            </a:r>
          </a:p>
          <a:p>
            <a:pPr marL="0" indent="0">
              <a:buNone/>
            </a:pPr>
            <a:endParaRPr lang="en-US" dirty="0"/>
          </a:p>
        </p:txBody>
      </p:sp>
    </p:spTree>
    <p:extLst>
      <p:ext uri="{BB962C8B-B14F-4D97-AF65-F5344CB8AC3E}">
        <p14:creationId xmlns:p14="http://schemas.microsoft.com/office/powerpoint/2010/main" val="490453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Sample Note Card</a:t>
            </a:r>
            <a:br>
              <a:rPr lang="en-US" dirty="0" smtClean="0"/>
            </a:br>
            <a:r>
              <a:rPr lang="en-US" dirty="0" smtClean="0"/>
              <a:t>Summary</a:t>
            </a:r>
            <a:endParaRPr lang="en-US" dirty="0"/>
          </a:p>
        </p:txBody>
      </p:sp>
      <p:sp>
        <p:nvSpPr>
          <p:cNvPr id="3" name="Content Placeholder 2"/>
          <p:cNvSpPr>
            <a:spLocks noGrp="1"/>
          </p:cNvSpPr>
          <p:nvPr>
            <p:ph idx="1"/>
          </p:nvPr>
        </p:nvSpPr>
        <p:spPr>
          <a:ln>
            <a:solidFill>
              <a:schemeClr val="tx1"/>
            </a:solidFill>
          </a:ln>
        </p:spPr>
        <p:txBody>
          <a:bodyPr/>
          <a:lstStyle/>
          <a:p>
            <a:pPr marL="0" indent="0">
              <a:buNone/>
            </a:pPr>
            <a:r>
              <a:rPr lang="en-US" dirty="0" smtClean="0"/>
              <a:t>1		Causes of the Great Depression	</a:t>
            </a:r>
            <a:endParaRPr lang="en-US" dirty="0"/>
          </a:p>
          <a:p>
            <a:r>
              <a:rPr lang="en-US" dirty="0" smtClean="0"/>
              <a:t>The Great Depression was caused by several factors: international economic instability, overproduction of goods, rise in consumer credit, and the stock market crash on October 24, 1929.</a:t>
            </a:r>
          </a:p>
        </p:txBody>
      </p:sp>
    </p:spTree>
    <p:extLst>
      <p:ext uri="{BB962C8B-B14F-4D97-AF65-F5344CB8AC3E}">
        <p14:creationId xmlns:p14="http://schemas.microsoft.com/office/powerpoint/2010/main" val="34105765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Sample Note Card</a:t>
            </a:r>
            <a:br>
              <a:rPr lang="en-US" dirty="0" smtClean="0"/>
            </a:br>
            <a:r>
              <a:rPr lang="en-US" dirty="0" smtClean="0"/>
              <a:t>Paraphrase</a:t>
            </a:r>
            <a:endParaRPr lang="en-US" dirty="0"/>
          </a:p>
        </p:txBody>
      </p:sp>
      <p:sp>
        <p:nvSpPr>
          <p:cNvPr id="3" name="Content Placeholder 2"/>
          <p:cNvSpPr>
            <a:spLocks noGrp="1"/>
          </p:cNvSpPr>
          <p:nvPr>
            <p:ph idx="1"/>
          </p:nvPr>
        </p:nvSpPr>
        <p:spPr>
          <a:ln>
            <a:solidFill>
              <a:schemeClr val="tx1"/>
            </a:solidFill>
          </a:ln>
        </p:spPr>
        <p:txBody>
          <a:bodyPr/>
          <a:lstStyle/>
          <a:p>
            <a:pPr marL="0" indent="0">
              <a:buNone/>
            </a:pPr>
            <a:r>
              <a:rPr lang="en-US" dirty="0" smtClean="0"/>
              <a:t>1	Causes of the Great Depression</a:t>
            </a:r>
          </a:p>
          <a:p>
            <a:r>
              <a:rPr lang="en-US" dirty="0" smtClean="0"/>
              <a:t>The banks made huge unsound loans and investors were greedy for profit.</a:t>
            </a:r>
          </a:p>
          <a:p>
            <a:r>
              <a:rPr lang="en-US" dirty="0" smtClean="0"/>
              <a:t>There was not much government regulation over business, stock trade, or banking.</a:t>
            </a:r>
            <a:endParaRPr lang="en-US" dirty="0" smtClean="0"/>
          </a:p>
        </p:txBody>
      </p:sp>
    </p:spTree>
    <p:extLst>
      <p:ext uri="{BB962C8B-B14F-4D97-AF65-F5344CB8AC3E}">
        <p14:creationId xmlns:p14="http://schemas.microsoft.com/office/powerpoint/2010/main" val="236713073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Sample Note Card</a:t>
            </a:r>
            <a:br>
              <a:rPr lang="en-US" dirty="0" smtClean="0"/>
            </a:br>
            <a:r>
              <a:rPr lang="en-US" dirty="0" smtClean="0"/>
              <a:t>Direct Quotation</a:t>
            </a:r>
            <a:endParaRPr lang="en-US" dirty="0"/>
          </a:p>
        </p:txBody>
      </p:sp>
      <p:sp>
        <p:nvSpPr>
          <p:cNvPr id="3" name="Content Placeholder 2"/>
          <p:cNvSpPr>
            <a:spLocks noGrp="1"/>
          </p:cNvSpPr>
          <p:nvPr>
            <p:ph idx="1"/>
          </p:nvPr>
        </p:nvSpPr>
        <p:spPr>
          <a:ln>
            <a:solidFill>
              <a:schemeClr val="tx1"/>
            </a:solidFill>
          </a:ln>
        </p:spPr>
        <p:txBody>
          <a:bodyPr>
            <a:normAutofit/>
          </a:bodyPr>
          <a:lstStyle/>
          <a:p>
            <a:pPr marL="0" indent="0">
              <a:buNone/>
            </a:pPr>
            <a:r>
              <a:rPr lang="en-US" sz="3600" dirty="0" smtClean="0"/>
              <a:t>3</a:t>
            </a:r>
            <a:r>
              <a:rPr lang="en-US" sz="3600" smtClean="0"/>
              <a:t>		Causes of the Dust Bowl</a:t>
            </a:r>
            <a:r>
              <a:rPr lang="en-US" sz="3600" dirty="0" smtClean="0"/>
              <a:t>		</a:t>
            </a:r>
          </a:p>
          <a:p>
            <a:pPr marL="0" indent="0">
              <a:buNone/>
            </a:pPr>
            <a:r>
              <a:rPr lang="en-US" sz="3600" dirty="0" smtClean="0"/>
              <a:t> “Economic depression coupled with extended drought, unusually high temperatures, poor agricultural practices and the resulting wind erosion all contributed to making the Dust Bowl.”</a:t>
            </a:r>
            <a:endParaRPr lang="en-US" sz="3600" dirty="0"/>
          </a:p>
        </p:txBody>
      </p:sp>
    </p:spTree>
    <p:extLst>
      <p:ext uri="{BB962C8B-B14F-4D97-AF65-F5344CB8AC3E}">
        <p14:creationId xmlns:p14="http://schemas.microsoft.com/office/powerpoint/2010/main" val="34827877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endParaRPr lang="en-US" dirty="0"/>
          </a:p>
        </p:txBody>
      </p:sp>
      <p:sp>
        <p:nvSpPr>
          <p:cNvPr id="3" name="Content Placeholder 2"/>
          <p:cNvSpPr>
            <a:spLocks noGrp="1"/>
          </p:cNvSpPr>
          <p:nvPr>
            <p:ph idx="1"/>
          </p:nvPr>
        </p:nvSpPr>
        <p:spPr>
          <a:xfrm>
            <a:off x="457200" y="685800"/>
            <a:ext cx="8229600" cy="5440363"/>
          </a:xfrm>
        </p:spPr>
        <p:txBody>
          <a:bodyPr>
            <a:normAutofit lnSpcReduction="10000"/>
          </a:bodyPr>
          <a:lstStyle/>
          <a:p>
            <a:pPr marL="514350" indent="-514350">
              <a:buAutoNum type="arabicPeriod" startAt="2"/>
            </a:pPr>
            <a:r>
              <a:rPr lang="en-US" dirty="0" smtClean="0"/>
              <a:t>“I [Kitty] think I should like to be cremated, now that I know it will be no more of a challenge to God than interment” (79).</a:t>
            </a:r>
          </a:p>
          <a:p>
            <a:pPr marL="0" indent="0">
              <a:buNone/>
            </a:pPr>
            <a:r>
              <a:rPr lang="en-US" dirty="0" smtClean="0"/>
              <a:t>subtopic: attitude towards cremation</a:t>
            </a:r>
          </a:p>
          <a:p>
            <a:pPr marL="0" indent="0">
              <a:buNone/>
            </a:pPr>
            <a:endParaRPr lang="en-US" dirty="0"/>
          </a:p>
          <a:p>
            <a:pPr marL="514350" indent="-514350">
              <a:buAutoNum type="arabicPeriod" startAt="3"/>
            </a:pPr>
            <a:r>
              <a:rPr lang="en-US" dirty="0" smtClean="0"/>
              <a:t>“I [Kitty] don’t want to go anywhere where I’ll be known.  It must be a place far away, but not too far that I couldn’t get there easily” (135).</a:t>
            </a:r>
          </a:p>
          <a:p>
            <a:pPr marL="0" indent="0">
              <a:buNone/>
            </a:pPr>
            <a:r>
              <a:rPr lang="en-US" dirty="0" smtClean="0"/>
              <a:t>subtopic: early 20</a:t>
            </a:r>
            <a:r>
              <a:rPr lang="en-US" baseline="30000" dirty="0" smtClean="0"/>
              <a:t>th</a:t>
            </a:r>
            <a:r>
              <a:rPr lang="en-US" dirty="0" smtClean="0"/>
              <a:t> century practice of abortion and attitudes toward it</a:t>
            </a:r>
          </a:p>
        </p:txBody>
      </p:sp>
    </p:spTree>
    <p:extLst>
      <p:ext uri="{BB962C8B-B14F-4D97-AF65-F5344CB8AC3E}">
        <p14:creationId xmlns:p14="http://schemas.microsoft.com/office/powerpoint/2010/main" val="35142931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5516563"/>
          </a:xfrm>
        </p:spPr>
        <p:txBody>
          <a:bodyPr/>
          <a:lstStyle/>
          <a:p>
            <a:pPr marL="514350" indent="-514350">
              <a:buAutoNum type="arabicPeriod" startAt="4"/>
            </a:pPr>
            <a:r>
              <a:rPr lang="en-US" dirty="0" smtClean="0"/>
              <a:t>“I am Caroline Black” (155).</a:t>
            </a:r>
          </a:p>
          <a:p>
            <a:pPr marL="0" indent="0">
              <a:buNone/>
            </a:pPr>
            <a:r>
              <a:rPr lang="en-US" dirty="0" smtClean="0"/>
              <a:t>subtopic: Who was Caroline Black?  Was she a real suffragette?</a:t>
            </a:r>
          </a:p>
          <a:p>
            <a:pPr marL="0" indent="0">
              <a:buNone/>
            </a:pPr>
            <a:endParaRPr lang="en-US" dirty="0"/>
          </a:p>
          <a:p>
            <a:pPr marL="514350" indent="-514350">
              <a:buAutoNum type="arabicPeriod" startAt="5"/>
            </a:pPr>
            <a:r>
              <a:rPr lang="en-US" dirty="0" smtClean="0"/>
              <a:t>“I’ve [Kitty] just come back from Cannon Row Police Station with your father” (198).  “I did not add that many of those bruises came from the ride in the Black Maria” (198).</a:t>
            </a:r>
          </a:p>
          <a:p>
            <a:pPr marL="0" indent="0">
              <a:buNone/>
            </a:pPr>
            <a:r>
              <a:rPr lang="en-US" dirty="0" smtClean="0"/>
              <a:t>subtopic: Is Cannon Row Police Station a real place?  What is a Black Maria?</a:t>
            </a:r>
          </a:p>
          <a:p>
            <a:pPr marL="514350" indent="-514350">
              <a:buAutoNum type="arabicPeriod" startAt="5"/>
            </a:pPr>
            <a:endParaRPr lang="en-US" dirty="0"/>
          </a:p>
        </p:txBody>
      </p:sp>
    </p:spTree>
    <p:extLst>
      <p:ext uri="{BB962C8B-B14F-4D97-AF65-F5344CB8AC3E}">
        <p14:creationId xmlns:p14="http://schemas.microsoft.com/office/powerpoint/2010/main" val="2002833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2562"/>
          </a:xfrm>
        </p:spPr>
        <p:txBody>
          <a:bodyPr>
            <a:normAutofit fontScale="90000"/>
          </a:bodyPr>
          <a:lstStyle/>
          <a:p>
            <a:endParaRPr lang="en-US" dirty="0"/>
          </a:p>
        </p:txBody>
      </p:sp>
      <p:sp>
        <p:nvSpPr>
          <p:cNvPr id="3" name="Content Placeholder 2"/>
          <p:cNvSpPr>
            <a:spLocks noGrp="1"/>
          </p:cNvSpPr>
          <p:nvPr>
            <p:ph idx="1"/>
          </p:nvPr>
        </p:nvSpPr>
        <p:spPr>
          <a:xfrm>
            <a:off x="457200" y="609600"/>
            <a:ext cx="8229600" cy="6019800"/>
          </a:xfrm>
        </p:spPr>
        <p:txBody>
          <a:bodyPr>
            <a:normAutofit fontScale="92500"/>
          </a:bodyPr>
          <a:lstStyle/>
          <a:p>
            <a:pPr marL="514350" indent="-514350">
              <a:buAutoNum type="arabicPeriod" startAt="6"/>
            </a:pPr>
            <a:r>
              <a:rPr lang="en-US" dirty="0" smtClean="0"/>
              <a:t>“The Castle, they call it round here” (200).  “Maude has been avoiding me for weeks now, ever since I [Kitty] came out of Holloway” (225).</a:t>
            </a:r>
          </a:p>
          <a:p>
            <a:pPr marL="0" indent="0">
              <a:buNone/>
            </a:pPr>
            <a:r>
              <a:rPr lang="en-US" dirty="0" smtClean="0"/>
              <a:t>subtopic: Holloway prison, a.k.a. The Castle</a:t>
            </a:r>
          </a:p>
          <a:p>
            <a:pPr marL="0" indent="0">
              <a:buNone/>
            </a:pPr>
            <a:endParaRPr lang="en-US" dirty="0"/>
          </a:p>
          <a:p>
            <a:pPr marL="514350" indent="-514350">
              <a:buAutoNum type="arabicPeriod" startAt="7"/>
            </a:pPr>
            <a:r>
              <a:rPr lang="en-US" dirty="0" smtClean="0"/>
              <a:t>“‘To Clements Inn.  But not for long,’ I [Kitty] added quickly, knowing that she did not like the WSPU” (226).  “I [</a:t>
            </a:r>
            <a:r>
              <a:rPr lang="en-US" dirty="0" err="1" smtClean="0"/>
              <a:t>Lavinia</a:t>
            </a:r>
            <a:r>
              <a:rPr lang="en-US" dirty="0" smtClean="0"/>
              <a:t>] had not thought that I would go to the Hyde Park march” (235).</a:t>
            </a:r>
          </a:p>
          <a:p>
            <a:pPr marL="0" indent="0">
              <a:buNone/>
            </a:pPr>
            <a:r>
              <a:rPr lang="en-US" dirty="0"/>
              <a:t>s</a:t>
            </a:r>
            <a:r>
              <a:rPr lang="en-US" dirty="0" smtClean="0"/>
              <a:t>ubtopic:  What is the WSPU?  Did they have headquarters at Clements Inn?  Was there really a huge suffragette march in Hyde Park in June 1908?</a:t>
            </a:r>
            <a:endParaRPr lang="en-US" dirty="0"/>
          </a:p>
        </p:txBody>
      </p:sp>
    </p:spTree>
    <p:extLst>
      <p:ext uri="{BB962C8B-B14F-4D97-AF65-F5344CB8AC3E}">
        <p14:creationId xmlns:p14="http://schemas.microsoft.com/office/powerpoint/2010/main" val="36113397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Source Card</a:t>
            </a:r>
            <a:endParaRPr lang="en-US" dirty="0"/>
          </a:p>
        </p:txBody>
      </p:sp>
      <p:sp>
        <p:nvSpPr>
          <p:cNvPr id="3" name="Content Placeholder 2"/>
          <p:cNvSpPr>
            <a:spLocks noGrp="1"/>
          </p:cNvSpPr>
          <p:nvPr>
            <p:ph idx="1"/>
          </p:nvPr>
        </p:nvSpPr>
        <p:spPr/>
        <p:txBody>
          <a:bodyPr/>
          <a:lstStyle/>
          <a:p>
            <a:pPr marL="0" indent="0">
              <a:buNone/>
            </a:pPr>
            <a:r>
              <a:rPr lang="en-US" dirty="0" smtClean="0"/>
              <a:t>Last name of author, first name.  </a:t>
            </a:r>
            <a:r>
              <a:rPr lang="en-US" i="1" dirty="0" smtClean="0"/>
              <a:t>Title of Book</a:t>
            </a:r>
            <a:r>
              <a:rPr lang="en-US" dirty="0" smtClean="0"/>
              <a:t>.</a:t>
            </a:r>
          </a:p>
          <a:p>
            <a:pPr marL="0" indent="0">
              <a:buNone/>
            </a:pPr>
            <a:r>
              <a:rPr lang="en-US" dirty="0"/>
              <a:t>	</a:t>
            </a:r>
            <a:r>
              <a:rPr lang="en-US" dirty="0" smtClean="0"/>
              <a:t>City of publication: Publisher, date of</a:t>
            </a:r>
          </a:p>
          <a:p>
            <a:pPr marL="0" indent="0">
              <a:buNone/>
            </a:pPr>
            <a:r>
              <a:rPr lang="en-US" dirty="0"/>
              <a:t>	</a:t>
            </a:r>
            <a:r>
              <a:rPr lang="en-US" dirty="0" smtClean="0"/>
              <a:t>publication.  Medium.  Series name.</a:t>
            </a:r>
            <a:endParaRPr lang="en-US" dirty="0"/>
          </a:p>
        </p:txBody>
      </p:sp>
    </p:spTree>
    <p:extLst>
      <p:ext uri="{BB962C8B-B14F-4D97-AF65-F5344CB8AC3E}">
        <p14:creationId xmlns:p14="http://schemas.microsoft.com/office/powerpoint/2010/main" val="13927367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t>
            </a:r>
            <a:r>
              <a:rPr lang="en-US" i="1" dirty="0" smtClean="0"/>
              <a:t>Falling Angels</a:t>
            </a:r>
            <a:endParaRPr lang="en-US" dirty="0"/>
          </a:p>
        </p:txBody>
      </p:sp>
      <p:sp>
        <p:nvSpPr>
          <p:cNvPr id="3" name="Content Placeholder 2"/>
          <p:cNvSpPr>
            <a:spLocks noGrp="1"/>
          </p:cNvSpPr>
          <p:nvPr>
            <p:ph idx="1"/>
          </p:nvPr>
        </p:nvSpPr>
        <p:spPr/>
        <p:txBody>
          <a:bodyPr/>
          <a:lstStyle/>
          <a:p>
            <a:pPr marL="0" indent="0">
              <a:buNone/>
            </a:pPr>
            <a:r>
              <a:rPr lang="en-US" dirty="0" smtClean="0"/>
              <a:t>Works Cited Entry:</a:t>
            </a:r>
          </a:p>
          <a:p>
            <a:pPr marL="0" indent="0">
              <a:buNone/>
            </a:pPr>
            <a:r>
              <a:rPr lang="en-US" dirty="0" smtClean="0"/>
              <a:t>Chevalier, Tracy.  </a:t>
            </a:r>
            <a:r>
              <a:rPr lang="en-US" i="1" dirty="0" smtClean="0"/>
              <a:t>Falling Angels</a:t>
            </a:r>
            <a:r>
              <a:rPr lang="en-US" dirty="0" smtClean="0"/>
              <a:t>.  New York: </a:t>
            </a:r>
          </a:p>
          <a:p>
            <a:pPr marL="0" indent="0">
              <a:buNone/>
            </a:pPr>
            <a:r>
              <a:rPr lang="en-US" dirty="0"/>
              <a:t>	</a:t>
            </a:r>
            <a:r>
              <a:rPr lang="en-US" dirty="0" smtClean="0"/>
              <a:t>Plume, 2001.  Print.</a:t>
            </a:r>
            <a:endParaRPr lang="en-US" dirty="0"/>
          </a:p>
        </p:txBody>
      </p:sp>
    </p:spTree>
    <p:extLst>
      <p:ext uri="{BB962C8B-B14F-4D97-AF65-F5344CB8AC3E}">
        <p14:creationId xmlns:p14="http://schemas.microsoft.com/office/powerpoint/2010/main" val="20601351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1162"/>
          </a:xfrm>
        </p:spPr>
        <p:txBody>
          <a:bodyPr>
            <a:normAutofit fontScale="90000"/>
          </a:bodyPr>
          <a:lstStyle/>
          <a:p>
            <a:r>
              <a:rPr lang="en-US" dirty="0" smtClean="0"/>
              <a:t>Summary of </a:t>
            </a:r>
            <a:r>
              <a:rPr lang="en-US" i="1" dirty="0" smtClean="0"/>
              <a:t>Falling Angels</a:t>
            </a:r>
            <a:endParaRPr lang="en-US" dirty="0"/>
          </a:p>
        </p:txBody>
      </p:sp>
      <p:sp>
        <p:nvSpPr>
          <p:cNvPr id="3" name="Content Placeholder 2"/>
          <p:cNvSpPr>
            <a:spLocks noGrp="1"/>
          </p:cNvSpPr>
          <p:nvPr>
            <p:ph idx="1"/>
          </p:nvPr>
        </p:nvSpPr>
        <p:spPr>
          <a:xfrm>
            <a:off x="457200" y="990600"/>
            <a:ext cx="8229600" cy="5135563"/>
          </a:xfrm>
        </p:spPr>
        <p:txBody>
          <a:bodyPr>
            <a:normAutofit/>
          </a:bodyPr>
          <a:lstStyle/>
          <a:p>
            <a:pPr marL="0" indent="0">
              <a:buNone/>
            </a:pPr>
            <a:r>
              <a:rPr lang="en-US" i="1" dirty="0" smtClean="0"/>
              <a:t>Falling Angels</a:t>
            </a:r>
            <a:r>
              <a:rPr lang="en-US" dirty="0" smtClean="0"/>
              <a:t> is set during a ten year span at the turn of the 20</a:t>
            </a:r>
            <a:r>
              <a:rPr lang="en-US" baseline="30000" dirty="0" smtClean="0"/>
              <a:t>th</a:t>
            </a:r>
            <a:r>
              <a:rPr lang="en-US" dirty="0" smtClean="0"/>
              <a:t> century, right after Queen Victoria dies in January of 1901. The narration alternates first person points of view of people living in London connected to the Coleman family. Some of the characters are upper class, some are middle class—such as the Waterhouse family that lives next door—and some are lower class—such as Jenny </a:t>
            </a:r>
            <a:r>
              <a:rPr lang="en-US" dirty="0" err="1" smtClean="0"/>
              <a:t>Whitby</a:t>
            </a:r>
            <a:r>
              <a:rPr lang="en-US" dirty="0" smtClean="0"/>
              <a:t>, the Coleman’s maid, and Dorothy Baker, the Coleman’s cook.  </a:t>
            </a:r>
            <a:endParaRPr lang="en-US" i="1" dirty="0"/>
          </a:p>
        </p:txBody>
      </p:sp>
    </p:spTree>
    <p:extLst>
      <p:ext uri="{BB962C8B-B14F-4D97-AF65-F5344CB8AC3E}">
        <p14:creationId xmlns:p14="http://schemas.microsoft.com/office/powerpoint/2010/main" val="6345462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5719"/>
          </a:xfrm>
        </p:spPr>
        <p:txBody>
          <a:bodyPr>
            <a:normAutofit fontScale="90000"/>
          </a:bodyPr>
          <a:lstStyle/>
          <a:p>
            <a:endParaRPr lang="en-US" dirty="0"/>
          </a:p>
        </p:txBody>
      </p:sp>
      <p:sp>
        <p:nvSpPr>
          <p:cNvPr id="3" name="Content Placeholder 2"/>
          <p:cNvSpPr>
            <a:spLocks noGrp="1"/>
          </p:cNvSpPr>
          <p:nvPr>
            <p:ph idx="1"/>
          </p:nvPr>
        </p:nvSpPr>
        <p:spPr>
          <a:xfrm>
            <a:off x="457200" y="304800"/>
            <a:ext cx="8229600" cy="6400800"/>
          </a:xfrm>
        </p:spPr>
        <p:txBody>
          <a:bodyPr>
            <a:normAutofit fontScale="92500" lnSpcReduction="10000"/>
          </a:bodyPr>
          <a:lstStyle/>
          <a:p>
            <a:pPr marL="0" indent="0">
              <a:buNone/>
            </a:pPr>
            <a:r>
              <a:rPr lang="en-US" dirty="0" smtClean="0"/>
              <a:t>The main plot line follows Kitty Coleman, the mother of an upper class family, who is bored with her life and has an affair with the supervisor of the cemetery behind her house, John Jackson.  After getting pregnant, she has an abortion and falls into a deep depression.  She finds a renewed interest in life by joining the suffragette movement.  At a march in Hyde Park, she is killed by a horse that rears up and comes down on her chest.  Her daughter, Maude, is left to find her own way in the world, and while she did not appreciate her mother’s feminism, she follows in her footsteps by wanting to go to college.  A new, more open generation is formed at the death of King </a:t>
            </a:r>
            <a:r>
              <a:rPr lang="en-US" dirty="0"/>
              <a:t>Edward VII </a:t>
            </a:r>
            <a:r>
              <a:rPr lang="en-US" dirty="0" smtClean="0"/>
              <a:t>in May 1910 at the end of the story.</a:t>
            </a:r>
            <a:endParaRPr lang="en-US" i="1" dirty="0"/>
          </a:p>
          <a:p>
            <a:pPr marL="0" indent="0">
              <a:buNone/>
            </a:pPr>
            <a:endParaRPr lang="en-US" dirty="0"/>
          </a:p>
        </p:txBody>
      </p:sp>
    </p:spTree>
    <p:extLst>
      <p:ext uri="{BB962C8B-B14F-4D97-AF65-F5344CB8AC3E}">
        <p14:creationId xmlns:p14="http://schemas.microsoft.com/office/powerpoint/2010/main" val="6444821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228601"/>
            <a:ext cx="7772400" cy="1295399"/>
          </a:xfrm>
        </p:spPr>
        <p:txBody>
          <a:bodyPr/>
          <a:lstStyle/>
          <a:p>
            <a:r>
              <a:rPr lang="en-US" dirty="0" smtClean="0"/>
              <a:t>Sample Source Card</a:t>
            </a:r>
            <a:endParaRPr lang="en-US" dirty="0"/>
          </a:p>
        </p:txBody>
      </p:sp>
      <p:sp>
        <p:nvSpPr>
          <p:cNvPr id="5" name="Subtitle 4"/>
          <p:cNvSpPr>
            <a:spLocks noGrp="1"/>
          </p:cNvSpPr>
          <p:nvPr>
            <p:ph type="subTitle" idx="1"/>
          </p:nvPr>
        </p:nvSpPr>
        <p:spPr>
          <a:xfrm>
            <a:off x="685800" y="1447800"/>
            <a:ext cx="7620000" cy="4572000"/>
          </a:xfrm>
          <a:ln>
            <a:solidFill>
              <a:schemeClr val="tx1"/>
            </a:solidFill>
          </a:ln>
        </p:spPr>
        <p:txBody>
          <a:bodyPr>
            <a:noAutofit/>
          </a:bodyPr>
          <a:lstStyle/>
          <a:p>
            <a:pPr algn="l"/>
            <a:r>
              <a:rPr lang="en-US" sz="3600" dirty="0" smtClean="0">
                <a:solidFill>
                  <a:schemeClr val="tx1"/>
                </a:solidFill>
              </a:rPr>
              <a:t>1</a:t>
            </a:r>
          </a:p>
          <a:p>
            <a:pPr algn="l"/>
            <a:r>
              <a:rPr lang="en-US" sz="3600" dirty="0" smtClean="0">
                <a:solidFill>
                  <a:schemeClr val="tx1"/>
                </a:solidFill>
              </a:rPr>
              <a:t>“Great Depression, Causes of (Issue).”  </a:t>
            </a:r>
          </a:p>
          <a:p>
            <a:pPr algn="l"/>
            <a:r>
              <a:rPr lang="en-US" sz="3600" i="1" dirty="0">
                <a:solidFill>
                  <a:schemeClr val="tx1"/>
                </a:solidFill>
              </a:rPr>
              <a:t>	</a:t>
            </a:r>
            <a:r>
              <a:rPr lang="en-US" sz="3600" i="1" dirty="0" smtClean="0">
                <a:solidFill>
                  <a:schemeClr val="tx1"/>
                </a:solidFill>
              </a:rPr>
              <a:t>Gale Encyclopedia of U.S. </a:t>
            </a:r>
          </a:p>
          <a:p>
            <a:pPr algn="l"/>
            <a:r>
              <a:rPr lang="en-US" sz="3600" i="1" dirty="0">
                <a:solidFill>
                  <a:schemeClr val="tx1"/>
                </a:solidFill>
              </a:rPr>
              <a:t>	</a:t>
            </a:r>
            <a:r>
              <a:rPr lang="en-US" sz="3600" i="1" dirty="0" smtClean="0">
                <a:solidFill>
                  <a:schemeClr val="tx1"/>
                </a:solidFill>
              </a:rPr>
              <a:t>Economic </a:t>
            </a:r>
            <a:r>
              <a:rPr lang="en-US" sz="3600" i="1" dirty="0" smtClean="0">
                <a:solidFill>
                  <a:schemeClr val="tx1"/>
                </a:solidFill>
              </a:rPr>
              <a:t>History</a:t>
            </a:r>
            <a:r>
              <a:rPr lang="en-US" sz="3600" dirty="0">
                <a:solidFill>
                  <a:schemeClr val="tx1"/>
                </a:solidFill>
              </a:rPr>
              <a:t>,</a:t>
            </a:r>
            <a:r>
              <a:rPr lang="en-US" sz="3600" dirty="0" smtClean="0">
                <a:solidFill>
                  <a:schemeClr val="tx1"/>
                </a:solidFill>
              </a:rPr>
              <a:t>  edited by </a:t>
            </a:r>
          </a:p>
          <a:p>
            <a:pPr algn="l"/>
            <a:r>
              <a:rPr lang="en-US" sz="3600" dirty="0">
                <a:solidFill>
                  <a:schemeClr val="tx1"/>
                </a:solidFill>
              </a:rPr>
              <a:t>	</a:t>
            </a:r>
            <a:r>
              <a:rPr lang="en-US" sz="3600" dirty="0" smtClean="0">
                <a:solidFill>
                  <a:schemeClr val="tx1"/>
                </a:solidFill>
              </a:rPr>
              <a:t>Thomas Carson </a:t>
            </a:r>
            <a:r>
              <a:rPr lang="en-US" sz="3600" dirty="0" smtClean="0">
                <a:solidFill>
                  <a:schemeClr val="tx1"/>
                </a:solidFill>
              </a:rPr>
              <a:t>and Mary </a:t>
            </a:r>
            <a:r>
              <a:rPr lang="en-US" sz="3600" dirty="0" smtClean="0">
                <a:solidFill>
                  <a:schemeClr val="tx1"/>
                </a:solidFill>
              </a:rPr>
              <a:t>Bonk, </a:t>
            </a:r>
          </a:p>
          <a:p>
            <a:pPr algn="l"/>
            <a:r>
              <a:rPr lang="en-US" sz="3600" dirty="0">
                <a:solidFill>
                  <a:schemeClr val="tx1"/>
                </a:solidFill>
              </a:rPr>
              <a:t>	</a:t>
            </a:r>
            <a:r>
              <a:rPr lang="en-US" sz="3600" dirty="0" smtClean="0">
                <a:solidFill>
                  <a:schemeClr val="tx1"/>
                </a:solidFill>
              </a:rPr>
              <a:t>Gale</a:t>
            </a:r>
            <a:r>
              <a:rPr lang="en-US" sz="3600" dirty="0" smtClean="0">
                <a:solidFill>
                  <a:schemeClr val="tx1"/>
                </a:solidFill>
              </a:rPr>
              <a:t>, </a:t>
            </a:r>
            <a:r>
              <a:rPr lang="en-US" sz="3600" dirty="0" smtClean="0">
                <a:solidFill>
                  <a:schemeClr val="tx1"/>
                </a:solidFill>
              </a:rPr>
              <a:t>1999,  </a:t>
            </a:r>
            <a:r>
              <a:rPr lang="en-US" sz="3600" i="1" dirty="0" smtClean="0">
                <a:solidFill>
                  <a:schemeClr val="tx1"/>
                </a:solidFill>
              </a:rPr>
              <a:t>U.S. History in </a:t>
            </a:r>
            <a:r>
              <a:rPr lang="en-US" sz="3600" i="1" dirty="0" smtClean="0">
                <a:solidFill>
                  <a:schemeClr val="tx1"/>
                </a:solidFill>
              </a:rPr>
              <a:t>Context</a:t>
            </a:r>
            <a:r>
              <a:rPr lang="en-US" sz="3600" dirty="0" smtClean="0">
                <a:solidFill>
                  <a:schemeClr val="tx1"/>
                </a:solidFill>
              </a:rPr>
              <a:t>, </a:t>
            </a:r>
          </a:p>
          <a:p>
            <a:pPr algn="l"/>
            <a:r>
              <a:rPr lang="en-US" sz="3600" dirty="0">
                <a:solidFill>
                  <a:schemeClr val="tx1"/>
                </a:solidFill>
              </a:rPr>
              <a:t>	</a:t>
            </a:r>
            <a:r>
              <a:rPr lang="en-US" sz="3600" dirty="0" smtClean="0">
                <a:solidFill>
                  <a:schemeClr val="tx1"/>
                </a:solidFill>
              </a:rPr>
              <a:t>ic.galegroup.com/.</a:t>
            </a:r>
            <a:endParaRPr lang="en-US" sz="3600" dirty="0">
              <a:solidFill>
                <a:schemeClr val="tx1"/>
              </a:solidFill>
            </a:endParaRPr>
          </a:p>
        </p:txBody>
      </p:sp>
    </p:spTree>
    <p:extLst>
      <p:ext uri="{BB962C8B-B14F-4D97-AF65-F5344CB8AC3E}">
        <p14:creationId xmlns:p14="http://schemas.microsoft.com/office/powerpoint/2010/main" val="14718549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TotalTime>
  <Words>664</Words>
  <Application>Microsoft Office PowerPoint</Application>
  <PresentationFormat>On-screen Show (4:3)</PresentationFormat>
  <Paragraphs>70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Research Subtopics for Falling Angels by Tracy Chevalier 1901-1910</vt:lpstr>
      <vt:lpstr>PowerPoint Presentation</vt:lpstr>
      <vt:lpstr>PowerPoint Presentation</vt:lpstr>
      <vt:lpstr>PowerPoint Presentation</vt:lpstr>
      <vt:lpstr>Sample Source Card</vt:lpstr>
      <vt:lpstr>Summary of Falling Angels</vt:lpstr>
      <vt:lpstr>Summary of Falling Angels</vt:lpstr>
      <vt:lpstr>PowerPoint Presentation</vt:lpstr>
      <vt:lpstr>Sample Source Card</vt:lpstr>
      <vt:lpstr>Sample Source Card</vt:lpstr>
      <vt:lpstr>Sample Source Card</vt:lpstr>
      <vt:lpstr>Sample Note Card</vt:lpstr>
      <vt:lpstr>Sample Note Card Summary</vt:lpstr>
      <vt:lpstr>Sample Note Card Paraphrase</vt:lpstr>
      <vt:lpstr>Sample Note Card Direct Quotation</vt:lpstr>
    </vt:vector>
  </TitlesOfParts>
  <Company>Arlington Central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Source Card</dc:title>
  <dc:creator>Jenna Filor</dc:creator>
  <cp:lastModifiedBy>Jenna Filor</cp:lastModifiedBy>
  <cp:revision>28</cp:revision>
  <dcterms:created xsi:type="dcterms:W3CDTF">2013-12-19T14:19:15Z</dcterms:created>
  <dcterms:modified xsi:type="dcterms:W3CDTF">2016-11-10T13:25:13Z</dcterms:modified>
</cp:coreProperties>
</file>