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6"/>
  </p:notesMasterIdLst>
  <p:sldIdLst>
    <p:sldId id="256" r:id="rId2"/>
    <p:sldId id="280" r:id="rId3"/>
    <p:sldId id="257" r:id="rId4"/>
    <p:sldId id="258" r:id="rId5"/>
    <p:sldId id="259" r:id="rId6"/>
    <p:sldId id="279" r:id="rId7"/>
    <p:sldId id="275" r:id="rId8"/>
    <p:sldId id="276" r:id="rId9"/>
    <p:sldId id="261" r:id="rId10"/>
    <p:sldId id="291" r:id="rId11"/>
    <p:sldId id="260" r:id="rId12"/>
    <p:sldId id="285" r:id="rId13"/>
    <p:sldId id="263" r:id="rId14"/>
    <p:sldId id="298" r:id="rId15"/>
    <p:sldId id="264" r:id="rId16"/>
    <p:sldId id="290" r:id="rId17"/>
    <p:sldId id="288" r:id="rId18"/>
    <p:sldId id="265" r:id="rId19"/>
    <p:sldId id="297" r:id="rId20"/>
    <p:sldId id="292" r:id="rId21"/>
    <p:sldId id="301" r:id="rId22"/>
    <p:sldId id="266" r:id="rId23"/>
    <p:sldId id="300" r:id="rId24"/>
    <p:sldId id="294" r:id="rId25"/>
    <p:sldId id="267" r:id="rId26"/>
    <p:sldId id="268" r:id="rId27"/>
    <p:sldId id="284" r:id="rId28"/>
    <p:sldId id="269" r:id="rId29"/>
    <p:sldId id="270" r:id="rId30"/>
    <p:sldId id="272" r:id="rId31"/>
    <p:sldId id="273" r:id="rId32"/>
    <p:sldId id="274" r:id="rId33"/>
    <p:sldId id="293" r:id="rId34"/>
    <p:sldId id="29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B2BDF-7C37-4E59-B403-61A350998C50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10905-DB33-4E82-A8CB-8EAEC2CF6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6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0905-DB33-4E82-A8CB-8EAEC2CF651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0905-DB33-4E82-A8CB-8EAEC2CF651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0905-DB33-4E82-A8CB-8EAEC2CF651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0905-DB33-4E82-A8CB-8EAEC2CF651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0905-DB33-4E82-A8CB-8EAEC2CF651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0905-DB33-4E82-A8CB-8EAEC2CF651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0905-DB33-4E82-A8CB-8EAEC2CF651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0905-DB33-4E82-A8CB-8EAEC2CF651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0905-DB33-4E82-A8CB-8EAEC2CF651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0905-DB33-4E82-A8CB-8EAEC2CF651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0905-DB33-4E82-A8CB-8EAEC2CF651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0905-DB33-4E82-A8CB-8EAEC2CF651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0905-DB33-4E82-A8CB-8EAEC2CF651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0905-DB33-4E82-A8CB-8EAEC2CF651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0905-DB33-4E82-A8CB-8EAEC2CF651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0905-DB33-4E82-A8CB-8EAEC2CF651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0905-DB33-4E82-A8CB-8EAEC2CF651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0905-DB33-4E82-A8CB-8EAEC2CF651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0905-DB33-4E82-A8CB-8EAEC2CF651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0905-DB33-4E82-A8CB-8EAEC2CF651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0905-DB33-4E82-A8CB-8EAEC2CF651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0905-DB33-4E82-A8CB-8EAEC2CF651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0905-DB33-4E82-A8CB-8EAEC2CF651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0905-DB33-4E82-A8CB-8EAEC2CF651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0905-DB33-4E82-A8CB-8EAEC2CF651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0905-DB33-4E82-A8CB-8EAEC2CF651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0905-DB33-4E82-A8CB-8EAEC2CF651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0905-DB33-4E82-A8CB-8EAEC2CF651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0905-DB33-4E82-A8CB-8EAEC2CF651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0905-DB33-4E82-A8CB-8EAEC2CF651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0905-DB33-4E82-A8CB-8EAEC2CF651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F752-7472-4B24-96A2-7187FB83BEC5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E46BBF-A0C5-47B0-AC60-3C7EBD8DFB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F752-7472-4B24-96A2-7187FB83BEC5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BBF-A0C5-47B0-AC60-3C7EBD8DF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F752-7472-4B24-96A2-7187FB83BEC5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BBF-A0C5-47B0-AC60-3C7EBD8DF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D8F752-7472-4B24-96A2-7187FB83BEC5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7E46BBF-A0C5-47B0-AC60-3C7EBD8DFB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F752-7472-4B24-96A2-7187FB83BEC5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BBF-A0C5-47B0-AC60-3C7EBD8DFB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F752-7472-4B24-96A2-7187FB83BEC5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BBF-A0C5-47B0-AC60-3C7EBD8DFB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BBF-A0C5-47B0-AC60-3C7EBD8DFB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F752-7472-4B24-96A2-7187FB83BEC5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F752-7472-4B24-96A2-7187FB83BEC5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BBF-A0C5-47B0-AC60-3C7EBD8DFB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F752-7472-4B24-96A2-7187FB83BEC5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BBF-A0C5-47B0-AC60-3C7EBD8DF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D8F752-7472-4B24-96A2-7187FB83BEC5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E46BBF-A0C5-47B0-AC60-3C7EBD8DFB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F752-7472-4B24-96A2-7187FB83BEC5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E46BBF-A0C5-47B0-AC60-3C7EBD8DFB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7D8F752-7472-4B24-96A2-7187FB83BEC5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7E46BBF-A0C5-47B0-AC60-3C7EBD8DFB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hyperlink" Target="http://images.google.com/imgres?imgurl=http://www.aviation-central.com/1914-1918/images/ac000-painting.jpg&amp;imgrefurl=http://www.aviation-central.com/1914-1918/ac000.htm&amp;usg=__qN0Oh7pu5h-OK6QLX3kkkE_DLMs=&amp;h=382&amp;w=585&amp;sz=31&amp;hl=en&amp;start=21&amp;um=1&amp;tbnid=QoSkvjdTfu2uhM:&amp;tbnh=88&amp;tbnw=135&amp;prev=/images?q=world+war+I&amp;start=18&amp;ndsp=18&amp;um=1&amp;hl=en&amp;safe=active&amp;rls=com.microsoft:*:IE-Address&amp;rlz=1I7GGLR&amp;sa=N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www.google.com/url?sa=i&amp;source=images&amp;cd=&amp;cad=rja&amp;docid=w0E8CwW4lbNuQM&amp;tbnid=hZa_P7IOKeigTM:&amp;ved=0CAgQjRw&amp;url=http://msolsonhistory.weebly.com/the-powderkeg-explodes.html&amp;ei=TF3hUqy2A4i3sASGrYHAAg&amp;psig=AFQjCNGD2f0R9EL4TuMdecBVWpcTc2BSHw&amp;ust=139058759610337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ampages.us/thomasdoart/2016/02/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8lJuvLfsyZjjmM&amp;tbnid=GLCWHIjsOpQ91M:&amp;ved=0CAUQjRw&amp;url=http://www.chronozoom.com/TeresaRosaSilva/TeresaRosaSilva/9115e057-f829-4f75-94de-9677585a6a2f&amp;ei=gXXqUrWcKKO_sQTAzYK4Aw&amp;bvm=bv.60444564,d.eW0&amp;psig=AFQjCNHDbDrSCP-vYghXLfItBuPzgCbkXw&amp;ust=1391183563995612" TargetMode="External"/><Relationship Id="rId7" Type="http://schemas.openxmlformats.org/officeDocument/2006/relationships/image" Target="../media/image30.jpeg"/><Relationship Id="rId2" Type="http://schemas.openxmlformats.org/officeDocument/2006/relationships/hyperlink" Target="http://www.google.com/url?sa=i&amp;rct=j&amp;q=&amp;esrc=s&amp;frm=1&amp;source=images&amp;cd=&amp;cad=rja&amp;docid=8lJuvLfsyZjjmM&amp;tbnid=GLCWHIjsOpQ91M:&amp;ved=0CAUQjRw&amp;url=http://www.chronozoom.com/TeresaRosaSilva/TeresaRosaSilva/9115e057-f829-4f75-94de-9677585a6a2f&amp;ei=X3XqUv7WGrStsQTSuYHoDw&amp;bvm=bv.60444564,d.eW0&amp;psig=AFQjCNHDbDrSCP-vYghXLfItBuPzgCbkXw&amp;ust=139118356399561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ved=0ahUKEwjn8uDZnfHQAhXDOyYKHRzDBa0QjRwIBw&amp;url=http://slideplayer.com/slide/5664931/&amp;psig=AFQjCNHbhsf2M2p2ww5yoW4YzPBGN8rSXw&amp;ust=1481720398557057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www.google.com/url?sa=i&amp;rct=j&amp;q=&amp;esrc=s&amp;frm=1&amp;source=images&amp;cd=&amp;cad=rja&amp;docid=hQTVv6tLESDr0M&amp;tbnid=ZEXiPLcvKEcYEM:&amp;ved=0CAUQjRw&amp;url=http://www.annandalechamber.com/whatadifferenceacenturymakes1914.rhtml&amp;ei=03XqUrCxFtTNsQTb04KYCA&amp;bvm=bv.60444564,d.eW0&amp;psig=AFQjCNHDbDrSCP-vYghXLfItBuPzgCbkXw&amp;ust=1391183563995612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http://www.google.com/url?sa=i&amp;rct=j&amp;q=&amp;esrc=s&amp;frm=1&amp;source=images&amp;cd=&amp;cad=rja&amp;docid=MTUFFhlOcGxcAM&amp;tbnid=zr5vtONvHatezM:&amp;ved=0CAUQjRw&amp;url=http://www.worldology.com/Europe/world_war_1_1915.htm&amp;ei=lHfqUuynNOvKsQTs_YLQBg&amp;bvm=bv.60444564,d.eW0&amp;psig=AFQjCNFfosoua3s8NLQpvNJsxuETMGaBKg&amp;ust=1391184107240219" TargetMode="External"/><Relationship Id="rId7" Type="http://schemas.openxmlformats.org/officeDocument/2006/relationships/hyperlink" Target="http://www.google.com/url?sa=i&amp;rct=j&amp;q=&amp;esrc=s&amp;source=images&amp;cd=&amp;cad=rja&amp;uact=8&amp;ved=0ahUKEwighaupnvHQAhUESCYKHaaOB6IQjRwIBw&amp;url=http://slideplayer.com/slide/265217/&amp;bvm=bv.141320020,d.eWE&amp;psig=AFQjCNE8G3hoz44YEwFggnuyZYYRpoL9Ng&amp;ust=1481720686082499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hyperlink" Target="http://www.google.com/url?sa=i&amp;rct=j&amp;q=&amp;esrc=s&amp;source=images&amp;cd=&amp;cad=rja&amp;uact=8&amp;ved=0ahUKEwjW1obtnfHQAhVITSYKHfxAC5cQjRwIBw&amp;url=http://www.slideshare.net/evansloth/why-was-there-stalemate-on-the-western-front&amp;bvm=bv.141320020,d.eWE&amp;psig=AFQjCNE8G3hoz44YEwFggnuyZYYRpoL9Ng&amp;ust=1481720686082499" TargetMode="Externa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slideplayer.com/slide/10011585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s://www.google.com/url?sa=i&amp;rct=j&amp;q=&amp;esrc=s&amp;source=images&amp;cd=&amp;cad=rja&amp;uact=8&amp;ved=0ahUKEwjf96TLnvHQAhUK7SYKHfz6A4cQjRwIBw&amp;url=https://www.reddit.com/r/TankPorn/&amp;bvm=bv.141320020,d.eWE&amp;psig=AFQjCNE8G3hoz44YEwFggnuyZYYRpoL9Ng&amp;ust=1481720686082499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why+US+entered+WWI&amp;source=images&amp;cd=&amp;cad=rja&amp;docid=BdBWAO7bYNDc2M&amp;tbnid=XNalnVPGtZAeHM:&amp;ved=0CAUQjRw&amp;url=http://www.bbc.co.uk/news/magazine-17620822&amp;ei=A5QCUZPvHOqN0QHSsYHgCw&amp;bvm=bv.41524429,d.dmQ&amp;psig=AFQjCNEtoWvrKXKhkQXhU4hwODaXjjUPuw&amp;ust=1359209860042501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7.jpeg"/><Relationship Id="rId7" Type="http://schemas.openxmlformats.org/officeDocument/2006/relationships/hyperlink" Target="https://www.google.com/url?sa=i&amp;rct=j&amp;q=&amp;esrc=s&amp;source=images&amp;cd=&amp;cad=rja&amp;uact=8&amp;ved=0ahUKEwiM7uy34PPQAhWLMSYKHXGIAOoQjRwIBw&amp;url=https://www.timetoast.com/timelines/causes-of-us-entry-into-wwi--12&amp;psig=AFQjCNFnuVhsrVpGcKGfLuyxFZN-uwITzA&amp;ust=1481807195233228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0ahUKEwjW0KWd4PPQAhXF7SYKHS_BAAUQjRwIBQ&amp;url=https://www.history.navy.mil/content/history/museums/hrnm/education/wwi-lesson-plans/usii-sol-5c-lesson-1of3.html&amp;psig=AFQjCNFnuVhsrVpGcKGfLuyxFZN-uwITzA&amp;ust=1481807195233228" TargetMode="External"/><Relationship Id="rId5" Type="http://schemas.openxmlformats.org/officeDocument/2006/relationships/image" Target="../media/image48.png"/><Relationship Id="rId10" Type="http://schemas.openxmlformats.org/officeDocument/2006/relationships/image" Target="../media/image50.jpeg"/><Relationship Id="rId4" Type="http://schemas.openxmlformats.org/officeDocument/2006/relationships/hyperlink" Target="http://www.google.com/url?sa=i&amp;rct=j&amp;q=&amp;esrc=s&amp;source=images&amp;cd=&amp;cad=rja&amp;uact=8&amp;ved=0ahUKEwjxsZeP4PPQAhUG7SYKHQ2JA90QjRwIBw&amp;url=http://greatwarproject.org/2015/12/28/president-wilson-maintains-claim-of-american-neutrality/&amp;psig=AFQjCNFnuVhsrVpGcKGfLuyxFZN-uwITzA&amp;ust=1481807195233228" TargetMode="External"/><Relationship Id="rId9" Type="http://schemas.openxmlformats.org/officeDocument/2006/relationships/hyperlink" Target="http://www.google.com/url?sa=i&amp;rct=j&amp;q=&amp;esrc=s&amp;source=images&amp;cd=&amp;cad=rja&amp;uact=8&amp;ved=0ahUKEwiBz4vS4PPQAhUKMSYKHWHWAXYQjRwIBw&amp;url=http://www.boltoncsd.org/webpages/morencyp/social.cfm?subpage=1834440&amp;psig=AFQjCNFnuVhsrVpGcKGfLuyxFZN-uwITzA&amp;ust=1481807195233228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NxtT54PPQAhUIPiYKHfyjCJIQjRwIBw&amp;url=http://roadstothegreatwar-ww1.blogspot.com/2013/09/intense-british-anti-german-propaganda.html&amp;bvm=bv.141320020,bs.1,d.amc&amp;psig=AFQjCNGP1zKRpKuXgJWE2rHV2FSzR1myrg&amp;ust=1481807415967401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hyperlink" Target="http://www.google.com/url?sa=i&amp;rct=j&amp;q=&amp;esrc=s&amp;source=images&amp;cd=&amp;cad=rja&amp;uact=8&amp;ved=0ahUKEwjJkNGK4fPQAhVMQCYKHcyQC_8QjRwIBw&amp;url=http://www.ww1propaganda.com/world-war-1-posters/british-ww1-propaganda-posters&amp;bvm=bv.141320020,bs.1,d.amc&amp;psig=AFQjCNGP1zKRpKuXgJWE2rHV2FSzR1myrg&amp;ust=1481807415967401" TargetMode="External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hyperlink" Target="http://www.google.com/url?sa=i&amp;source=images&amp;cd=&amp;cad=rja&amp;docid=GCcjzV02yiat-M&amp;tbnid=Q3Yn68y00UZ4bM:&amp;ved=0CAgQjRw&amp;url=http://coloradopeakpolitics.com/2013/08/02/follow-the-money-initiative-22-funders-in-the-spotlight/money-ii/&amp;ei=J3nqUqq1GPOisQTJ7YGYDA&amp;psig=AFQjCNGf9v3i33lJoteOyFVYlIgUgfTk1g&amp;ust=1391184551473848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_vZ8cAqQ6aBgtM&amp;tbnid=3Rr4ryqA4BPuJM:&amp;ved=0CAUQjRw&amp;url=http://www.nndb.com/people/310/000032214/&amp;ei=n7fvUrzzMfSrsQTW5ID4Dw&amp;bvm=bv.60444564,d.eW0&amp;psig=AFQjCNGxIHBXPq8mF88W9E_kfMrAnJ-r2A&amp;ust=1391528218155072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hyperlink" Target="http://www.google.com/url?sa=i&amp;rct=j&amp;q=tsar+nicholas+ii+cartoon&amp;source=images&amp;cd=&amp;cad=rja&amp;docid=2_v_04FnF3ezOM&amp;tbnid=Nr5wDD6-d0IOTM:&amp;ved=0CAUQjRw&amp;url=http://www.harpweek.com/09cartoon/BrowseByDateCartoon.asp?Month=July&amp;Date=15&amp;ei=4ZUCUcLVIMnE0AG4uoDoAQ&amp;bvm=bv.41524429,d.dmQ&amp;psig=AFQjCNFymAPwF9Jt1x9UdIEJ-v4MTV4rbg&amp;ust=1359210337981543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0ahUKEwi1rKut4fPQAhUIZCYKHbfOAicQjRwIBw&amp;url=https://www.sutori.com/item/april-6-1917-u-s-declares-war-against-germany-after-the-british-intercepted&amp;bvm=bv.141320020,bs.1,d.amc&amp;psig=AFQjCNEB6PtcvcNXYlanoptDf_z5y73UMw&amp;ust=1481807514103233" TargetMode="External"/><Relationship Id="rId5" Type="http://schemas.openxmlformats.org/officeDocument/2006/relationships/image" Target="../media/image64.jpeg"/><Relationship Id="rId4" Type="http://schemas.openxmlformats.org/officeDocument/2006/relationships/hyperlink" Target="https://www.google.com/url?sa=i&amp;rct=j&amp;q=&amp;esrc=s&amp;source=images&amp;cd=&amp;cad=rja&amp;uact=8&amp;ved=0ahUKEwiH87Cm4fPQAhUQxCYKHVCECQEQjRwIBw&amp;url=https://www.pinterest.com/pin/362821313706465490/&amp;bvm=bv.141320020,bs.1,d.amc&amp;psig=AFQjCNEB6PtcvcNXYlanoptDf_z5y73UMw&amp;ust=1481807514103233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why+did+US+enter+wwi&amp;source=images&amp;cd=&amp;cad=rja&amp;docid=62WdSI83eVKBSM&amp;tbnid=X2JQ_z6JuROJBM:&amp;ved=0CAUQjRw&amp;url=http://dorman-data-digest.wikispaces.com/WorldWarOne&amp;ei=hpMCUaiuAYOB0AGoqIHgDA&amp;bvm=bv.41524429,d.dmQ&amp;psig=AFQjCNEbnBJlNwBa2yMsH4jzwX2ISXvdFA&amp;ust=1359209734779352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source=images&amp;cd=&amp;cad=rja&amp;docid=TtrNmpufC4MSXM&amp;tbnid=AsImwV4w7JKXoM:&amp;ved=0CAgQjRw&amp;url=http://crawler.dipity.com/trentandmikayla/World-War-1/&amp;ei=pFvhUqjmF_SksQTHl4HIBQ&amp;psig=AFQjCNFN_RpWHz6ELPX4jFrVumKdBzSNmQ&amp;ust=139058717249902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source=images&amp;cd=&amp;cad=rja&amp;docid=kW8rfv1OSsEMnM&amp;tbnid=w-hKZGzz448H8M:&amp;ved=0CAgQjRw4FA&amp;url=http://www.mrdowling.com/706-conflict.html&amp;ei=NVzhUsrsNIqqsQTG0ICIDA&amp;psig=AFQjCNF7TPghIl9UEsLpz02RCEQmJawaJg&amp;ust=1390587317914531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google.com/url?sa=i&amp;source=images&amp;cd=&amp;cad=rja&amp;docid=mOku88vBhXT5rM&amp;tbnid=YsGS8dt7TP5mtM:&amp;ved=0CAgQjRw4FA&amp;url=http://www.fasttrackteaching.com/burns/Unit_7_WW1/U7_Causes_WW_I.html&amp;ei=B1zhUrfhCPOksQSc84DwBg&amp;psig=AFQjCNEF9k08EOE0SQNnzlxX-bGO3cHt4g&amp;ust=139058727119880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rtacus.schoolnet.co.uk/20FWW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526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astellar" pitchFamily="18" charset="0"/>
              </a:rPr>
              <a:t>CHAPTER 21-1</a:t>
            </a:r>
            <a:br>
              <a:rPr lang="en-US" sz="4000" dirty="0" smtClean="0">
                <a:latin typeface="Castellar" pitchFamily="18" charset="0"/>
              </a:rPr>
            </a:br>
            <a:r>
              <a:rPr lang="en-US" sz="4000" dirty="0" smtClean="0">
                <a:latin typeface="Castellar" pitchFamily="18" charset="0"/>
              </a:rPr>
              <a:t>THE ROAD TO WAR</a:t>
            </a:r>
            <a:endParaRPr lang="en-US" sz="4000" dirty="0">
              <a:latin typeface="Castellar" pitchFamily="18" charset="0"/>
            </a:endParaRPr>
          </a:p>
        </p:txBody>
      </p:sp>
      <p:pic>
        <p:nvPicPr>
          <p:cNvPr id="32770" name="Picture 2" descr="http://t0.gstatic.com/images?q=tbn:ANd9GcRU9ITAI8nnJBlu1l3Minuly-LsDqPlzRmprwHHfqKSXXb3zTEEEIUZH_iKQ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981200"/>
            <a:ext cx="2819400" cy="211183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590800"/>
            <a:ext cx="52197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ac000-painti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5029200"/>
            <a:ext cx="1828800" cy="1192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</a:t>
            </a:r>
            <a:r>
              <a:rPr lang="en-US" b="1" dirty="0" smtClean="0">
                <a:solidFill>
                  <a:srgbClr val="002060"/>
                </a:solidFill>
              </a:rPr>
              <a:t>Balkan region </a:t>
            </a:r>
            <a:r>
              <a:rPr lang="en-US" dirty="0" smtClean="0"/>
              <a:t>of southeastern Europe, different national groups sought to break free from Austria-Hungary.	</a:t>
            </a:r>
          </a:p>
          <a:p>
            <a:pPr lvl="1"/>
            <a:r>
              <a:rPr lang="en-US" dirty="0" smtClean="0"/>
              <a:t>The Balkans are compared to a </a:t>
            </a:r>
            <a:r>
              <a:rPr lang="en-US" dirty="0" smtClean="0">
                <a:solidFill>
                  <a:srgbClr val="FF0000"/>
                </a:solidFill>
              </a:rPr>
              <a:t>“powder keg”, </a:t>
            </a:r>
            <a:r>
              <a:rPr lang="en-US" dirty="0" smtClean="0"/>
              <a:t>or barrel of gunpowder.</a:t>
            </a:r>
          </a:p>
          <a:p>
            <a:pPr lvl="2"/>
            <a:r>
              <a:rPr lang="en-US" dirty="0" smtClean="0"/>
              <a:t>Why?</a:t>
            </a:r>
          </a:p>
          <a:p>
            <a:pPr lvl="3"/>
            <a:r>
              <a:rPr lang="en-US" b="1" dirty="0" smtClean="0">
                <a:solidFill>
                  <a:srgbClr val="002060"/>
                </a:solidFill>
              </a:rPr>
              <a:t>This region of southern Europe was unstable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dirty="0" smtClean="0"/>
              <a:t>  </a:t>
            </a:r>
          </a:p>
          <a:p>
            <a:pPr lvl="7"/>
            <a:r>
              <a:rPr lang="en-US" sz="1800" dirty="0" smtClean="0"/>
              <a:t>Areas located in the southern part of the Austrian Hungarian Monarchy wanted to </a:t>
            </a:r>
            <a:r>
              <a:rPr lang="en-US" sz="1800" i="1" u="sng" dirty="0" smtClean="0"/>
              <a:t>break free </a:t>
            </a:r>
            <a:r>
              <a:rPr lang="en-US" sz="1800" dirty="0" smtClean="0"/>
              <a:t>(become independent nations) and violence was imminent. 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Powder Keg</a:t>
            </a:r>
            <a:endParaRPr lang="en-US" dirty="0"/>
          </a:p>
        </p:txBody>
      </p:sp>
      <p:pic>
        <p:nvPicPr>
          <p:cNvPr id="1026" name="Picture 2" descr="http://edtech2.boisestate.edu/lockwoodm/WorldWar/images/wwi_map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268833"/>
            <a:ext cx="2438400" cy="2455817"/>
          </a:xfrm>
          <a:prstGeom prst="rect">
            <a:avLst/>
          </a:prstGeom>
          <a:noFill/>
        </p:spPr>
      </p:pic>
      <p:pic>
        <p:nvPicPr>
          <p:cNvPr id="57346" name="Picture 2" descr="http://t3.gstatic.com/images?q=tbn:ANd9GcQzw-X58ebi4EEAgnVAUp6V2VtR6PCvkdz94Mp5_LfuuYzxtfBB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226707"/>
            <a:ext cx="1143000" cy="1171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7030A0"/>
                </a:solidFill>
              </a:rPr>
              <a:t>Imperialism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 the building of an empire by imposing outside rule on peoples around the world.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P.E.R.M.S</a:t>
            </a:r>
          </a:p>
          <a:p>
            <a:endParaRPr lang="en-US" dirty="0"/>
          </a:p>
          <a:p>
            <a:r>
              <a:rPr lang="en-US" b="1" dirty="0" smtClean="0"/>
              <a:t>European nations competed for trade and territory in Africa, Asia, and the Pacific.</a:t>
            </a:r>
          </a:p>
          <a:p>
            <a:pPr lvl="1"/>
            <a:r>
              <a:rPr lang="en-US" dirty="0" smtClean="0"/>
              <a:t>Why did imperialism </a:t>
            </a:r>
            <a:r>
              <a:rPr lang="en-US" u="sng" dirty="0" smtClean="0"/>
              <a:t>fuel the rise in militarism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stellar" pitchFamily="18" charset="0"/>
              </a:rPr>
              <a:t>Imperialism</a:t>
            </a:r>
            <a:endParaRPr lang="en-US" dirty="0">
              <a:latin typeface="Castellar" pitchFamily="18" charset="0"/>
            </a:endParaRPr>
          </a:p>
        </p:txBody>
      </p:sp>
      <p:pic>
        <p:nvPicPr>
          <p:cNvPr id="28674" name="Picture 2" descr="http://www.historyonthenet.com/WW1/images/empire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724400"/>
            <a:ext cx="2971800" cy="1893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oogle.com/url?source=imglanding&amp;ct=img&amp;q=http://edtech2.boisestate.edu/lockwoodm/WorldWar/images/wwi_map3.jpg&amp;sa=X&amp;ei=IGYVT-P4Menz0gHgmfyhAg&amp;ved=0CA4Q8wc&amp;usg=AFQjCNFeNmZzBBv8ALDPHKCmWyaDCILE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"/>
            <a:ext cx="6886575" cy="6476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</a:t>
            </a:r>
            <a:r>
              <a:rPr lang="en-US" sz="1800" dirty="0" smtClean="0">
                <a:solidFill>
                  <a:srgbClr val="7030A0"/>
                </a:solidFill>
              </a:rPr>
              <a:t>spark</a:t>
            </a:r>
            <a:r>
              <a:rPr lang="en-US" sz="1800" dirty="0" smtClean="0"/>
              <a:t> that set off the war came on June 28, 1914, in the Bosnian city of Sarajevo.</a:t>
            </a:r>
          </a:p>
          <a:p>
            <a:r>
              <a:rPr lang="en-US" sz="1800" dirty="0" smtClean="0"/>
              <a:t>A </a:t>
            </a: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Serbian </a:t>
            </a: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nationalist</a:t>
            </a:r>
            <a:r>
              <a:rPr lang="en-US" sz="1800" dirty="0" smtClean="0"/>
              <a:t>, Gavrilo </a:t>
            </a:r>
            <a:r>
              <a:rPr lang="en-US" sz="1800" dirty="0" err="1" smtClean="0"/>
              <a:t>Princip</a:t>
            </a:r>
            <a:r>
              <a:rPr lang="en-US" sz="1800" dirty="0" smtClean="0"/>
              <a:t>,  </a:t>
            </a:r>
            <a:r>
              <a:rPr lang="en-US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assassinated Archduke Franz Ferdinand.</a:t>
            </a:r>
            <a:endParaRPr lang="en-US" sz="1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He was the </a:t>
            </a: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next in line to rule Austria-Hungary</a:t>
            </a:r>
          </a:p>
          <a:p>
            <a:r>
              <a:rPr lang="en-US" sz="1800" dirty="0" smtClean="0"/>
              <a:t>Austria-Hungary accused the government of Serbia of supporting terrorism.</a:t>
            </a:r>
          </a:p>
          <a:p>
            <a:r>
              <a:rPr lang="en-US" sz="1800" dirty="0" smtClean="0"/>
              <a:t>On July 29, </a:t>
            </a:r>
            <a:r>
              <a:rPr lang="en-US" sz="1800" dirty="0" smtClean="0">
                <a:solidFill>
                  <a:srgbClr val="FFFF00"/>
                </a:solidFill>
              </a:rPr>
              <a:t>Austria-Hungary </a:t>
            </a:r>
            <a:r>
              <a:rPr lang="en-US" sz="1800" u="sng" dirty="0" smtClean="0"/>
              <a:t>declared war </a:t>
            </a:r>
            <a:r>
              <a:rPr lang="en-US" sz="1800" dirty="0" smtClean="0"/>
              <a:t>on </a:t>
            </a:r>
            <a:r>
              <a:rPr lang="en-US" sz="1800" b="1" dirty="0" smtClean="0">
                <a:solidFill>
                  <a:srgbClr val="FFFF00"/>
                </a:solidFill>
              </a:rPr>
              <a:t>Serbia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stellar" pitchFamily="18" charset="0"/>
              </a:rPr>
              <a:t>The Archduke is assassinated</a:t>
            </a:r>
            <a:endParaRPr lang="en-US" dirty="0">
              <a:latin typeface="Castellar" pitchFamily="18" charset="0"/>
            </a:endParaRPr>
          </a:p>
        </p:txBody>
      </p:sp>
      <p:pic>
        <p:nvPicPr>
          <p:cNvPr id="25602" name="Picture 2" descr="http://t3.gstatic.com/images?q=tbn:ANd9GcRIjtBtwOKH9B39PICeriRZJMpcMyAGlNKp30YA1ESNLhREFhafW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304800"/>
            <a:ext cx="721895" cy="1016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" name="Picture 4" descr="http://t3.gstatic.com/images?q=tbn:ANd9GcTinxckIEIiMDhhGCXBlrGiyw5fwT27CrdGmFMGBofgkwuVrl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7898" y="4500995"/>
            <a:ext cx="2177902" cy="21284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6" name="Right Arrow Callout 5"/>
          <p:cNvSpPr/>
          <p:nvPr/>
        </p:nvSpPr>
        <p:spPr>
          <a:xfrm>
            <a:off x="4114800" y="4572000"/>
            <a:ext cx="1981200" cy="1524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</a:rPr>
              <a:t>Gavrilo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Princip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n-US" dirty="0" smtClean="0"/>
              <a:t>aka the assassin</a:t>
            </a:r>
            <a:endParaRPr lang="en-US" dirty="0"/>
          </a:p>
        </p:txBody>
      </p:sp>
      <p:pic>
        <p:nvPicPr>
          <p:cNvPr id="9" name="Picture 2" descr="http://www.google.com/url?source=imglanding&amp;ct=img&amp;q=http://canadachannel.ca/common/thumb/SARAJEVO.JPG/400px-SARAJEVO.JPG&amp;sa=X&amp;ei=-5MQT6G8O4Tq0gHmu_2DAw&amp;ved=0CAsQ8wc&amp;usg=AFQjCNEgm3NS-Z4HkLJV5YrgkGzZC3XNI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279011"/>
            <a:ext cx="3200400" cy="23842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026" name="Picture 2" descr="Image result for the assassination of the archduke of austria hungary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8798"/>
            <a:ext cx="1295400" cy="9720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Austria-Hungary</a:t>
            </a:r>
            <a:r>
              <a:rPr lang="en-US" dirty="0" smtClean="0"/>
              <a:t> declares war on Serbia</a:t>
            </a:r>
          </a:p>
          <a:p>
            <a:r>
              <a:rPr lang="en-US" dirty="0" smtClean="0"/>
              <a:t>Russia declares war on </a:t>
            </a:r>
            <a:r>
              <a:rPr lang="en-US" dirty="0" smtClean="0">
                <a:solidFill>
                  <a:srgbClr val="7030A0"/>
                </a:solidFill>
              </a:rPr>
              <a:t>Austria-Hungary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Germany</a:t>
            </a:r>
            <a:r>
              <a:rPr lang="en-US" dirty="0" smtClean="0"/>
              <a:t> declares war on Russia</a:t>
            </a:r>
          </a:p>
          <a:p>
            <a:r>
              <a:rPr lang="en-US" dirty="0" smtClean="0"/>
              <a:t>France declares war on </a:t>
            </a:r>
            <a:r>
              <a:rPr lang="en-US" dirty="0" smtClean="0">
                <a:solidFill>
                  <a:srgbClr val="7030A0"/>
                </a:solidFill>
              </a:rPr>
              <a:t>Germany</a:t>
            </a:r>
            <a:r>
              <a:rPr lang="en-US" dirty="0" smtClean="0"/>
              <a:t> </a:t>
            </a:r>
          </a:p>
          <a:p>
            <a:pPr lvl="1">
              <a:buNone/>
            </a:pP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		CONTINUED!!!!!!!!!!!!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NATIONS BEGIN TO MOBILIZE</a:t>
            </a:r>
            <a:endParaRPr lang="en-US" dirty="0"/>
          </a:p>
        </p:txBody>
      </p:sp>
      <p:sp>
        <p:nvSpPr>
          <p:cNvPr id="1026" name="AutoShape 2" descr="data:image/jpeg;base64,/9j/4AAQSkZJRgABAQAAAQABAAD/2wCEAAkGBhISERQUExMWFRUVFyAXGRgYGR8fGRogGxgaGCAcIB4aHCYfHRwjHB0dIC8gJCcpLCwsHB4xNTAqNSYrLCkBCQoKDgwOFA8PGCkcHBwpKSkpKSkpKSwpKSksKSkpNSkpKSkpKSksKSwpKSkpKSwpKSkpLCkpLCksKSwpKSwpKf/AABEIAMAA8AMBIgACEQEDEQH/xAAcAAACAwEBAQEAAAAAAAAAAAAEBQIDBgEABwj/xABGEAACAgAEBAQCBwUGBAQHAAABAgMRAAQSIQUTMUEGIlFhMnEUI0KBkaGxM1JigrIHFZLB0eFDcqLwFlPC8SU0Y3ODk9L/xAAZAQEBAQEBAQAAAAAAAAAAAAABAAIDBAX/xAAhEQEBAQACAwACAwEAAAAAAAAAARECIRIxQWFxEyJRA//aAAwDAQACEQMRAD8A2ccPfFixY6hxaq7Y+Z4u+xXyse0YsYH8ML+K8dhyqK0pcKftLG7AdOpVTpu9rq8PivIcEx0IbxTw3iEeYiWWJtSNe9V0NEEHcEEVWCtG/wCWNZi8kAMe04zHhnxm+dnkSPLqsUe5lMpJZSzKjKvL+1pJ+LYHDDxD4i5DRQwx87MzGkS6UDu7tXlUfie2Nfx3cZ8vpuYse0YUrwnNuPrM6Va/+BEigbdPrQ5b50MA8S4pmshTy1msvYDMqaZor2DFVJWQWd6C1h8P8p8mlAxLThRx2JczlHeKVwOWZI3ikZb8pI3Qix7HGV4LxWXIZkRZiRpMvOoeKR2JK7DzWxJrcKwugQGoBjVP+exnzbuaZE3dlUfxED9TgXNeIMpGFaTMQoGvSS4ptJo160djizj3D0my8qOisNDVqANHSaI9/lhPx+BTws0qqEhSRaFUVVW29MPHjKryGZjxblI40lMwKSOUQqrNrYdQoUWT2274D4j47y8KBnizIBJA1QMlkC6HN03ti7wvkklyeSLrqMKhlJ+ywVkvbvROFf8Aa3kNeSU38En9UUi+vrWNzjNxnb7H57xXLFoL5CdEaRY2Z3jGnWwXUQjOaF+2C+PcdGWZI1QyzybRxLtfqWaqVB6n0NYbZcCSNSaIdVJB6eYA98YnwdmPpHEM7O2+kKinf4WeQAb/AMKC/cn1w+Mp2nH0HiLgM2aghP7iQGQD21NKpP4DA2a43Pkyv0wRyQsdPPiBXQSdtcZJpT01AmvTGooemAuI5JZY5ImGzqV/Edfu2xHAPiLIibLvokkRlUujROy2QtiypGpT6HGb8FcFhnywkmDyvray7yNtdj4m28pHTBv9nOfaTLvE9AxMFr0VxdfcQwHsBhd4K4xHloJUlYjluOiMaAQKSaBrdTua/LGsslg0X4iycuRC5jKSMIwQskMjM8Zv4SLJKd1On1B7EHV8MzwnhjlUeWRQwvfYi+34YzXEZJeJoseXqODVbyvRJKnZVQNe3U6q7dsanJZRIo0jT4Y1Ci+tDbFfSibD1wHmRpIcWSvX3GGDp39MRddifbGMJJxjJQOhlKg6gD0vUeg8vQsfhHftjJ5nYvG4CrPGyMtjbagdv3WIB9mGNpFlgJFs7AEoO2o9SfUgdPS29cIfFfCC1Opqr7WNxR29Dt+GKzezHwwdBiOGvG8isbKUPlezXZTsSB7UQR7YV49UuuNmV+isn4OysGYSaFBEwVkIUbPqoi7PUae3Wz6Y0CD2wgPhWf6VBMc5JMI2YtG6qFpkK2oQDzA11vYncd9LyseLl3910iBQ4XeJVrJ5k7UIXv8Awk4baK6YT+LzpyGcPpl5D/0HFxnarLeC3bJ52fJO3lepIj/Le2/2lr742xqvEuaaLKylD52HLjBP25CI1F/8zDGd/tF4bIFhzcBqXL1foRYYFvZWFH+F3w2l4guakyPLJKOGzRrcAIoRVP8APJY948dbNus78J/CWRjg4jmYI9lESqNqvRpI7+jnHfCrrNxLPSkeZV0rY3A5rpXU2KjBrbqdrOCM0wj43F/9WHSP8LX/AEDAnD0GS4zIrEBM4CUJ9SwYCya/aFh/Mvrhve/oNwh9t8QzmTEsbxsNnUqfvFYI04D41xRMvl5Z3NLGpP31sPvNDGJGtZD+yvNNNk5EY2BWkenNjsgWSfjDH78MsvwdM/wvLBxTGBHRupRtAGofoR3G2Pf2X+HnymTTmAiWRhIyn7IChVHtsLI9WOGvhAKMnGi9Ii8P/wCqRoz/AE43fdwMz4F4vKkjcPze0sY0oSfiWq02fiFbq3UiwQCptnw65uDoTVtkx+Ii/wBsT8ZeFjmlEkXlzEO8TdLpg2k79bAKnsfmcQ8KcQQ8OSSVtKqsgdn8unSzg2OxHp64c3uDcQ/s2n1ZCPrszj7tZI/IjBPjyLVkZa+yVb06MPT2xlf7GOORmF8uZF5moOqnqVMaKa+TKb+YxsfGCE5OZFSSRpF0qqLZs+vYD3O2Gz+x3pf4YzOvJ5dvWJO/oK6/djJ+GYhk+JZiBzRzHmQmgGAd3QD1IR2H8pw78ESTrlhFPBJE0di306WtmIrSxIIFWCB9+CfEfheHOKOZqV03jlQ6ZENg2D8wDXqBi9WozHWgPvwNncysSPI1BUXUT8t8KcrluIx+QzZaevtOjo33hSRfyxybwtNmWX6ZNzEUhhDEhSMkGxrJYtIBtQ2F9vTOQ9ln9mvDGTLPI5FytqFCvKq0NvdixHtWBPBsXL4jxCMsdyDXqBJIa+WmQY3EuYjj+JkStt2UV8r/AExmspw/hqS8xZrlBJ1c9mbc2b0tuD6VVbdMa1YT8X4dJwuU5rLIGy7eWaLoFAO38u5o/ZJPY7bHhfGoMygaORWBF1Y1DtTLdgg7Y6/EoyCuiRw220TkH/prfFGW5cf7PKMCRVqkanftuwOJG4btjmgVgCTMT15YV/mlAr7lRv1x4jNd2hj/AJXc/mUGMnUsxBqXruNwfQjAr5hJrT4WA3Uij8x6j5YsjyUtgtOTR3CoqqfYjzH88Qz8CbFha3ZI2KH95SNwe3ywXqtTt8045wRVkaJwvLItPUadrr2sb++Pn2ZyzRsUbqNvn7/I4+3+IOHtpuQggDyyjb/GBspqvMPKf4cfOvFHCNac1B5kHmHcr/qpvbuDi4cvG/im8d4/l+gShAvfAPCONRZlXMR1LHKYi17MVC2R6izX3YSS8D4cyjVA8/pqSaX82Db++GnDYYYE05fKvGpOrSkWgEkAXTld9gPuGM45abuv5Yz/APaBnVTh+YU3qljaNFAJZmZSAAAL9/YYZrn5GH/y0g/5mjH6O36Y99JzRO0EYHqcwb/BYT+uKdH25kXjzUJOltEi6WV0KtutEFWAIxnPAXhebKNOJixphFESbBjQl9Y9C7PuPVcaVBmvXLr90j/5pitIpy1HNw2d9KQC69Rqmbb3rGtwYzXiXg+fmz0GYy8MQXL7AyS1r81nZVNAiwO9HGk4nwWLOQhMzEAetK9mNv4XCqfvofLF54dITvmpvuEQH5xn9cdPCQfiknO/aVl/oK4dpwsi4RxBKVM5G6gUDLli0n3lJVDH3oYkfDal1kzswnZDqQMFjhRv3hGWNv8AxMxrtVm2P9wQMKaPX/zszf1McWw8Dy6fDl4R8o1/0xSrAmc45lKZWzUaXtYlAbf0KmwfcYX8CyeRyYP0bmaW6hedIt31rcA+43PfGliAUUu3y2/TEiD3P54jhZ/eN7rDMf8A8ZX+sriv6S5+HKuBd0xiUEne9nb8aw1044wwrCoz5snaGNR/FmCfvpYdvxx1o8yQTcCfyu/6suGD3jhUn9KH/f5YoMKA0n285FVgeSJRuegsytud+2KyF6nOORo5mxjC6brVYj6b11746vhukOpgrc3mBtJoKMx9ICAFh0O1j54ElyGWRVWTNLpjjeKtaKdLsjCzd6l0ij8yRvtCJ5loQwDPmNTaqXXKCdBUEUCN/Mu3U3tgqfgkBAuASmwBqOrqavznt1wMc5lJSD9IErJqrSdRGoC9kXY7Dp88GQ8RSgqpN5QAPqpOwAHmKj8bxNE44nGsUckWSjHNjZ4h5FLsEEix7JszLrr05bYLn8QkJqjKMDC08fmIEoUilWujEEEmjWobHF0UnLRUiysgVPhAEYVflclj7hi2Seehpy67dA0oX+lG3wh7iMzLHqQEnUt7WwUsAxA7kLZr2wDmJpg66dbpoLHStElXFAeWvMprehsTtg4pmSAdMKfMu36KgwOOcT5szEATQAiFn2BaU2fuwQuZbLyGTzazH5urEMKZSF2NMrAbE7jcHrgCPgb8mNdldQdTFtVny0xBUhr0ixsdtiLwx+jtYU5mTVRNDliwNrrQT994DnlhDshad3VQzKpkNA3RIWl3o160cKOZW8tnb3P++KmIYdiCPurC3LcPykyCVYo3DCw5XUf+rft0OGfTYDpjNb4gcomnVEdwN0PqD2+79MZvNeG40l01UT2CvYBhRA9B7djjVZgHYjqPzwNm1DoDW57ehxitim4rPyWkYhSrKjLoJ8wkpypLeYaSCv44dQzqSVFkr1sEdSQDuN91PTAscmbI+CBD7yO36RriMkebbpPAm/aBm/WZcOPOoljzBmOhm5ZJA1bctuWaIofWRk1andSo6g7WcLgmU2wOnQikM+o6xq1uOux8ora+u1YsGRmIpsy1/wAEaL/UHxyfJFUYmaZq33YA9Rf7NV7YSjxngrTkAGvKVLAnUDTAEAbd9/W9+gxfl+FGNzIQKIfYJ0LyazR9Kpa9sU53J5eEAyySUzrGNc0hFs2lRu5G574B4nkMnC8CvlFczS8pToU6W0s/m1tYFK3S+nyw4jyXORJ8Uka/N1H6nAbeJ8mpo5mG/TWCfyvFciQwyIq5aLQyuxYKoI5YDVp0W1g7bjHOHcZnlUNFHGEkjDo6za1FkeVwiim0mxRINEXteLDor+/Yuwkb/khkb+lMdk4qSPLDM38gX+tlwDk8zm5ppozJCohkRT9Ux1q6qxNmXyn4gNjuLwqyviVzHFU0cuZaTltl1Ci9Mhjkba2UILeyT0o9cMg1oV4hMRtlmv8AjkRf0LY4uYzZH7GBPczM/wCSwr+uBuH5wpPnebISkTI63VIjRFiBt6qx/D0wF4d40wmOXnlR3lU5iMqwJWzckJoneMkaSasE7eUkuDTOdc0BZny8Q9eUxH4tMuKp1YRl5M4Ag3LqsaoB8zrH54r8TZRTJknZVIjzSjzAHaSOSKt/VmQ/cMLOP5EDMGKJAozGTzHPVQADpCCJ2AFat3UHuPWsUiphlpIpCEGalkZgWUagCwWrrQi3WpenqMDIuTFUZWDvpDFpjGzu1UHJ0Esxq7ok1jkHE2fLAy5qGsxBGkOkUyvIuj99i2osu4qqO2J8H4yqQRxspSaNFTkBTrtQF8oqmWxYa9Pexixat4XwzJzRCVMqgD3ReNdWxreya3GJ5/iEWWeFeUqrKaLqqqI91VS1DozsEHucCcBzvJimTlzsVzE5UCGSmDSu60StUdVarrFzcLbMmfm640lVYihVDaBSbBN9Wdu32RhwreJcUmXMRwB0QSRSOHcMaMZQEVrUbhx37HCvMcfkGX5pKJpzKws6i0dDKsfMXV0HmvvupG4o4nl+F5hzlefFG5gMiM7uCXjZVUNp0Ecw6VJF1sd8SzHhqVYZIYpUEJKtEGViYSGDFVoi47FqtjT0G1AXS7WCWQwyvBM09kBRSBhpPnCmlUsQfLqFWBvRxLgXE1kaRCZg603LnTSyqdtmAp1sdQSQTR7VbmeH5mUktmggo/soiGBNUSzSN0o7Fe+/pjoREYyyThiF0WSiqoJuqB2JIHU9tsHSpP4h4VCJW5yg5fNpypb6RuCWR1vZdRJF7eYJ64q8OuHEMbIoki1zTbAHWwAVqA2DiRmHpVdsNs/xLJzRSJJLG6EU41XsxCjp6tQHviYz0CvLIwMbaA0jujINKFgN2AB0ljsOlj1GL4ibikUskrTRROZYm0xN5dBCAiRCS4YB2LKdjRRTvWIR8SjmzKNBOqfSMsdJAVjccnQg911Hb2OGsGYgj0xiMwLISUBjKKzHzEezHc6Womm2NGhh4hCwvLyGWKJnVyCoKhHKM2hRuAQTsbI6DCsT8MyaIuSYzG8WzjcqxJsurkecMSTfWyb3GGzthRxXic8QBqII0qRAksxp2CBiBQ6kbX9+CsiJVDc1lZtRooCo07VsSaP3nGbG+Il12wDm5NBHoe/YfP09sHnpiDkEUReMukUnIF5VY5clAjJTKrlgJQy/tGBTUC3yr5Y0kb2ASKLb13sjp77msJl4i4nVwC2XLckgC6JYASDT5tmLK21aaaxpNg5PKTckaeYzCDQyyltMvmkQ2X6SdCG9OuxsOPPrUk/lijPJqhk90av8Jws4dkGXMa9LCwQ2sJW6r8LL59yo8rXVbV3fMlqduu3T1GCzsys7xWQZqd4VjjmSOP61GlC0ZwQCQEc7Irdhu2F8c2ZeERlGkzGRmQk9BMqVurMApYxsQeg1gjYb41OTNxIe5Rb/AMIwDmuO8vMxwMpKuKMl7K7WY0Ir7YVzfqAPtDGorEfpEkjoUikURBn1SjQWYoVVAtljvuW2Apa1WaX5HgK/SIZ48oMo62ZiNH1gZCOX5G8w16W1ECtPuaZvnnfMNl4iqcqNZJHK6j9YXCIosC6RiST2AAxaYZlRWllQcp2d2WOhJGFNCix0HoSQTZX32VinJ5GVc7mZCFEUqxBfPbAx67OnT0bX67affYWDwyxy7xSyf8Z5opI9QaJnkaRa1d1Jr0I2IonF3AM/MZGy+bFSsOdGRsWjc7r2OuIkIT6FD3ICHheWzJiyTxzMcwmXkDB3JSZkkjDLJdmzZpxupN7jYoOG8ONqlkkzO8qRLIRGqr9SWa6ZmAVtTAg9j1xfxZcmwi5sqRaX5sRV1UkrYtSvUANRr1o7Giqy2YXNvmBCUjmBy7skqaiHHNBjkUEWaUUQT9lhdYbeG5WWaaCWGOOVNLlob0Os5bcAgFSWiOpeh2Pc4km+ayuc0JrEl1MgBYBghB1qRWrSSpsXRKn0xEfRYi6CMASOEkYISrOwAUO297EDfpYurxT4EP8A8Py6agxiTlGj3jJQjr7YX8Wkj15g5fMTRZpT+yW2WVxGpH1bAqykaQSpX3IrF9NHZDNKQzQ5PSFkaM/skYaX0MQBZI79RYr1xyXj09ZvRDHpyjFWDTMNYESSgioqS1bve4wLw0AZjMF48yNGZLx6Fl5bhoUs71G41lxZ9AffFQ4D9KkzBzGXaJZkidGOlmjlVWDfaIYqeXRIo6TfbCDJONnnQalUQ5mO42IOvmUH5bWaspZFddLem43HuISpHmJEkCxw8sfCNqYNKbPbQVA22N9emDJOHyZjKNFmgqSnbXEb8ykFJlsWrBgG071XU4rzvA5JchJlndRJMjB5KJXXIbZgt9LJoX2AxFzxJmJ0Zfo+5iuaRKH1iL5RHZ+FnJJB9Y+4OC4uIo8aSIS6SadJVb2foxroN9z2xTFwQNI8k4imJ06Tyt0AWiLZmsFiWGw6nrihOCCNJIopyhlk5qqNI5dtqbQqgHSTZINgm/XBiCeM8upy6sURjFPFLTAdpV1dQatCwv3wL4hyBXJZtuSkMpjahGQdXKBZDYVbItu22+HfFmgf6iY3rUtos2ypRPw9QNr+Y9cKcy2TUxl4pC0rcpDJHISxcWV+s3ohbbtQs4C54nMzZDNs7JfKLxlbAA0B99Z62OvTptj3FcrPLl20ukzF454wBoDBGSTl3qYeYqRq/i6bYPzubhy4iRgAkj8tBpGgHsD2C3Qv1ZR3xVxjiEsCSPHlxIsceveQJdWSoHLbcV3objF2AnGsx9Ji5cSuXd1PmRl5el1bWxZaBWrA6k9PXAMnCmmOZHnQjMcyAtq5beVD5o70svM1A7dKI7HDTM8VmURMVjCvIi2HZqEmwItR5tVCunmHpWIZfOyz63jeONA7RrqQsWMbFWZvMukagQAL2F3vWGLoNxiKabKFeVomNNpLjSGVg16h1WxfrXbDQMTRIonqLuva+/zwim4vMSjql6RIJYNi2qNkB5bULNNqAPxAjpgvh2dEkjsj64njjeMg+XcyBqHbdRgs6a4+zNXPTEHGIuev5Y5ZIN9cY11GZrN5gLMykVGZLJUUAsZZa81lrK2KqtXTbHjnQUKrKebLWkao2dAw+MBQF2ALANe4w7jgRdVIBqNtQ+IkVZ9dgBv6Y6kYUUFCj0Aoflh158IIM27snOWRAEZJOXq2lBWjaeYKUJZSNrJB3AxLhMZE7M0b/tKQtG2qikfmMhagL12tdsaIDbHguHTkC8OX6tB0oVt7Ej/LCE8BfMwS89p4jO5cxAx2hACoAyhjahVNhviBOw2xoMivlYejuP8ArbAfiWVlysxjkMTKlhwA2mu9EUR7bfMYdRdw7hubBXMOYRmGiWLMJbGOTQSUdXAtG8zWNJ+Ku1nj+GZ3fMu8kQXMcoPEEZl0xFiyklhfMUlT5RtXpi2HibO6wy2mYimQSKjEK6s2gOv70beh6EUcR8PxDOZZJ5i4kms+V2UxbkaFojSV6HuSN8QX5vw1DqieLTlzFJzNUaKC3lYFWsfCbsj2B2rEMplcrl1DnNWsJkdmeRKXntrYNpUULHl+WEscv1UPEZFRpYOZBmGCD62ESGNnr08okA32LgdcW+HpVVjkhdGVXiO1Pl1LEV6qrJy++zoTu2NfFDrimWyev65FZ5gPLpLNIITqBpQSSha77WMdymdy6JUcbDVIV0ctld2AF7OAW8u+ptqrfA/iqYrNkCHCXmilsAdny8u1EjqVXv3HyPcxlZo5spO5M3KjkhlKIb+t5ZEgQEmgY6Ki6BvtikVSn41Dl4pSsBjaKMzGHSqMyja102jVVbE1sDVjFn99SrLDFLEEE4PLZJdYtV1kMpjShp3DCxdg1tYnFYvpEquikxxQTqz6W8xlRFCIKth5bJG2yjc3VeS4TKi5bMRxuZViWKaGRvMRS6tBckI6sOxpxsegIVtM87nXTMZeKl0SiS2IOoNGFYAUa3DH1+H327xbNurwRxkK00hUsRelVQuxAOxYgBRew1aqNUa+PZCaRsq8KqzQzGQhpNA0mJ49NhW3JYf4cczXCppyDKUiMZDxGMl2SQWCxLKoKlCVK1uCd++Ih+J8Skyrx27SpKXWmA1K6xPKtFQvlYIwIIJBog77d4Xw7mQwytNIZHCSs6uwUmlYqEvSEI8umvz3wXHwmRpo5J5FflWY1SPQoZhpLnU7ktptRuAAzfFe1SeHERSiSSpEb+qVgEAPUL5daLv0DUO1YiVeI82TMDE9S5ZQ6R+apWc+aMhQduWtd6Lg0axNc8subyM8YtJYZo7qiD9VIqnuGFPt7HD7K5JYtZUt9Y+sgmwDQGw7CgBXsMBL4ZytUYlbztJ5rPmf4m3PxHucIyhON5hVzmSNjUHeIgndRNEzr1O1mDb5YVZXi2XlnbNSTRBEDRZcFx8NjmS1f22AC/wrd+asafL8Dy0fwQRJveyDr69Ovvi5VC9AF+Qr9MGHKzcyfSmlA0NHyxH9Yj7iQayR8III0jr1XE+GtM0EkU6uzRgxGTTp5w0kB1BPVh1BI39qJfsffFR64ysZpcpmHyESGIidFj8jMtao2U/ECRp26jffpgmHJSwl+UsbRyMZAjsVZGc6n8yqwZSxuqFG6NHZ0cQrBpkhJluDugjOtWcM7yEqdzJuQgB8oBAq72Ud98RThSxztKmxkWnX7N3qDD0Js3tvthu4xQT+WCtTipZhiB/LEnq7xRMNQK7ixVjGGziDj8zMdMDMh06SSQaYvqshCBpAXbrbbmt8G8ImmYO0qlTrtVPYctNh8n1C/b0rAQ8Vg6CsEjBlsURe4FChe5sd+x9MTi4zO5UfRyoJWzZYAWmobqv2WNVvanbHTHmBQZTOotRk/Ca5um9REdM+ksGqm3XTZPTBrZHO71Mq2SQDvRLlq+GyADpABGwPrYhxjhczTI8W4FOQ0jBVdPKBQ+JXDWQdg0Smt8VT8EzGoCMqEj3jNiwwQKHNqdzqcH2rEj/LpZk/+4aHzAP+eKOLZJpYZY1YK0iFAxBIGoVZAIv8RizLE6pAau1O3ugH+WCDY7YmyziPAI5zC8n7WF1kR1FEEMrMBd+Vqoj/ADAOPHw8lvoeSJZCWdI2AUlurfCSrHqShWySeu+GOjFL5+EahzUtSAw1C1JNAEDcWdt8QSiyEaRiJEURhdAQDyhaqq9KxXFw6NNFRgctOWtDdV28oPp5R+GCyvbFOczaxRvKQSEUuQu5IAs0Nr2GEpSQqaLKrV0JANfKxtiy98D5XMMx3idBpDAsVo3/AMrGiBR+/HuI5zloWAUlWXUCdwrOFJob2ASRe1jFiXsbxHfA68agvTzEDVdar28xu6/gb/CfTFmU4jHMGKEnSQGtSKJUMOoF2pB+8YpAlIh+yQL9RY/AEfriiXLTMCFko+oj/HqxwIvHEUhSJGJcjVpWl+u5W9H4QxUWB0IPrirxTEpSEuFYLOg0uxCHmExU3Wxbg0QdwPTGlpl9Eb7Ujj/CP/TiDZZVOtnel3syNpoDqRemvmMZ/KZ85dGi8qOJTqj30Qq6PyzGBuY2dVAO27MKUisTi4zmJNFIdLFb0odgy77sDup3IIG3Q9sKaDSCB3HX598DTZ0KwQKzuV1aVAsC9NkkgAXsLNmjXTC/hObzbSR82NhG0XnsAaXCxkEdCAW5greqHSxgnNZGRJ+dCEbXGI5EYlb0szIysAwBGpgQRvY3Fbx1Zms/py7TrGzBUL6T5WNC9O48p+eI5bOK9khVOsoBqu6O1WBuykHTW19+uF8/B55JRIzRKNOllBb4WSRWTpv8anVsPIdtwRWvhhrV3dGZQBRQldkhGwLCm1RAg++4NDENFZXiQeeaIFGCIjAqbNs0isDvWxVa+ZwK3FNM80b2QghK6Vv9sZEA26+ZOp9RgnK8MXLAOZKjii5YDUFVA2oW3U6d9z2/EyzfB0dy7ar8h6kC4pOYn4Pv79OmDGgSeJIm0aA7lyoVQoDHWjuppiKDLG9XW61tiibxQgjMqqzILAOwtggcrR3B0n07HptZcvh+MaeWdJBSyba1QsQvxCvjaj21H1xQI4RM0XJRdESkMQukoSU016Ct79Rgxdl/EfErQrMzqhMTsCoffSsaynqACaah66fmBRm+LyElFZL1EgopaljlQNfm31RvrFUdj1w04dn1dFdwkbF2jADAglHKUGIUnpYobXj396wb1Ip07GjfVtNUO+rb57YKp+3WFj7sUM2LVzCuoZGDIwsFTYIPcEYobHOu8ajM5+RokeAqGZqCybBqu0JFlbIrULrrRGBBxieq5EhN6vN5TXMI0UqsDpUbkbbggkG8PYVoe3oMWdPmca15GTyvEMxmAXVSEYxkaSfLpZmarIBsBQy9DY364YIM6djy123oDY6W6WT3q76dBfXDo9e+O379en64Uz3F1kWByzEOogdjGxXVpkIcWOgYbfI4pzeclyQmkcKVdgIoGmJ0mOOR3IcobZwvwAUNF3ucOc1lI5JCkqq6PFTKwsHS/Qg9R5sFvCpAsAgHYEAjbp19MJhFH4mkaZo4khk8zKg5pUkrHDKCx0sACsvYH4ffZVmomWCUQNLKvKkqN4CHjptaqrhQWBYUFIYtsb2NuYeMM2YlhBgjKShAhBLyKI45CQAw0mmI6GiuGA41AVDBwwJ0grbdtR2AJrSQbqqIwgmlzWeJzJRW8p1xA0A9O4aMnTsCmgg70b3O4w6zcJ5DRklyYimo/aJUrZ+ZN4GTxHFRLBlouGtfhCSGIuT2XUOvz9DgvIZ8SxhwrKDdBgAduvQnE1CtvDurLRx6QptXkXUSkhWPQQW60djYHVV2wJn/AAxGElMkscfNQxiQr5k1IiEKXfp9Wpo7mvbF6eJGR9BipeYVYtLbC80cvYtKIsq1EilNYL8TFljjZb1CeLcLqIBlVWNDegrMT7XhFVZDg0Ump0zBkV3LErpqxM82noRQMhXf7J+/E/DnCZcvHokkD3prubC6SS2lSbpaBB06ep7dz8uYjMda5PL5mVBuySxncXtqj1jr9nrdYAy/Ds1HHFGvMKoFQkyAGo5vM13Z1wnb3AuuogbHg0JslL62bP2irHv6qp+4YhxrNmMRnRGwaQKTI1KmoGm+Fr3AHbr19VnC+A5hWy7zMzskaBvrW8rhXEhoCpFcsCAdIGkbbCmnF+GNMiqjiMrLHJZXUPq5FeqtbvTp69zhach4ygQNJLENStIpRyVZFItxe5FFb+fXHn43DqK69TK2khQWayStUBv5gV+YrFZ4Kz1zZdWl1ZQiBFXSTYA1E04NNZ7DbFOZ4fDl0Z2LhBIJKUdG5oe/KuogvXUkVtsLxYO3Y/E0R3IIQyJGj7aX1xq4azVDet+42wbJmvRZDR/cI/qrC/IcLyzKY1V6j0xsjlhWlTVgmiCrVe9jbth0RYujiaIOPSao01OkFSCuegeNiValZQ4BBs1bDcDAOU4tKAsaiJUVaRhqKyUXUGP2GlTRvZutbnRpIDQNAmwF1Ak1tY9dvwvfAP8Ae9ZiaFzp0hCtK2qnD9QLuivthwFseazThdzpkg5gZY9JRwhuMhrNlmQrt9h7xU8ubYk6ZACinTaghgyEi7GzLrX2ob3i/hfiYGDLmdgJpYwzIB9o2CAO3mBAHXbFmY8SxIuorJoMTTBgooqmmzV6t9Sgbb4Ao4fl51lLMW5YDKNT6iQG8jUOjUN7u769sTzfCeZmEkZY2QRshDrbWWDAixQqj+PtiyXjDWq8mTUxohvKw+s0bCjqr4jVeWj32Wf+KSyB0RSNCSGn1eWUOENKPi1rpYHYA2CaIA3sRn8LFxIpdQriRKWMUElKsQLY+cFbDChubU0MeHBNZJkvyyO0YtSBzHWQt0O+oDY7fO9q8/4hlWR1Gg8rma6UknQsDhQNVgssjAHfdOhusE5DOSvJKrowVaKPpI1WzgiqoEUp6nZuuDB0tWAoNN3Xfb59gB+AGKpFoXg2Qjcev/d4EmTe/bGK7RpZ48xzbjKhKApvXeztvttQsdccEGaPxSoBX2V3vUD3FfDY/DFbZKUk6cxQu9IFgddiSbq8UR8NXRolzDlt9REhHZV3sn1BA/ixqPKnNwt0Du2aZBQtgKoLrA6k/vDcD7PftPO5aGVYy82yA/aC2SpFkdQa1V7FsXxPDHCx5n1ZJty1jzGjv23OBWkygO6kkeW9LHYEp6exF/PCR0ITVFoNjQ4G99eWet+2DwfUYAgmRhCyAqLoArWxjbt9wwwrFiBZHKcueYmRW5rLIE00VpeXd6iWugLoVXfAGR8JJEfLLNq2piy6rClCbC2Sy0GLE3pUijiufMyLm8wFuimXJIj1EKzSqxFfEVCixW2oGj0wRwTM5h2fnWKRCBo0qSdVnfcHZTovy6t77J6WycFy6qWINLqdgWO4Y8xgd91LDVR2v54s4VJG8SvDehxrW7vzGzYO6mybB6GxjvFcu7qqKDTsA7CjSg2bDdQa0174TZjw1L9cisDHI4mGpqZZbJc0qaSrEh6I+LUerWEHLRQR2xEa/aJOkdxZN+/c96x2DjcLHaRQTI0dE0SyNpI/Gh949RhE3hBz/wASNRUgNRtZLtG1g6ww3QnqT5uu2D5fDIcBWmkoEsK0jdijajsQWDrqBrbUw74pELHHodRCtqINUAbJDMpA23IZSDXQjHsvxhJJDGoksD4tDBLFWuroGFjY10b0NRfw7Fq125NuRTVXMk5poqARTDb2wTl+Gxq2pVN+pJO9AE7n4iALPU1hQPjaMWy+krX0hQwYkA2jhegP2ypHuBhZkvFEkgiJijQyrGdOstq5kpjYIQBZiADNYrzDoN8aSWEGrUGjYsXRHTr3xS84W1Ctt+6u2/4DAcZngfiLNytAZFsOIy4WFwF5kcpbc2bR0QHpQfcbjDbxTknmyeZjjHneJlTevMRtv23rfB/0pido3PuSo/8AVil55if2aj5y/wD8xnGiTHhkxeRlVxG9ExvMRIzaHUtrUsQB5KBJ6Eiu48vhWVwRKY3vqzEkktC0ZYDT5PMVarPw7EbAaaHX9vTf8JJ/qAxKUYsUZz/w1IWVubGlNrIWMkWXV2+2vxnXd38d9btjk+CRwyM8XkVo0jEagBAI2dlqt7Gtv9sHg4g8qhgpI1NZVSRZruB6D1xLCzK8FSOijPe9nVRPnaQA0BsGY0PcjpimLgUChQqmljEVFmNot0ps+YbnreC4eLQuSEkVjRahvYHUj97faxeF/wD4ngKawzEcvmr5CNSWBqXUBqAJF101LfUYKens74cgk0iiukH4Tv5ipu+obyiiDY/CjhCLNKBqNtsNye5rqffFcHERIZFFgxSctrrrpVtqJ2plO+F7+IDyTNoVY0D6y0hGkxsykUqHV8PtgRo5rFEi3eFOZ4zMqjVGiuYDNoZiQrKygoWAGwDDevuxVnvEOiOSUC+THIZIj8SugVgpI6AgnetxRGCnTV17dsDSLXpgdHaN0WWdW17UUClnoHyUelavKbPQ3gpjuaxmxqXTROG5ZmIssxH2judPMS7qyRqYe14jNJlY2CyLWi9zZAKrHt72un22xe6BChigLkg0wsAVtRNGrs/ni2BpmDExhDqQgbEkbahe1mgQD7jrhcHZmVUUJGrIx6EGh5SwJFHuAPvGKIs40diLKkKC1itJJF7g9DZr8zeCIY56YOyVpKgg0111J7bV0+eBpMs8Y0tmipodSDuAQx829WQfasMS+CaVjciaKkXSLvYqwO/fc+g64aM2FUZXQumXXUim6H/mAE187F9NsWZzi6xzRRkN9bfm20qbAUNv1ckge611IxE0XtviI98Zri/i9oZMwgENwxxuisza5jLzAEUDo1ppFBySy7epU3HmjzRSXSIWQFdqZX0NKUJvzWiPVAUUPrixHamt/XHdsZT+8czHAcy76uQzmaEBQGj2alJFiWNCKs6WIYGrDLoMjC6rbtbMS7DUSATvpW+igbD8e+FCpWAFmh89gPxwPmeIRREcx0S+mpgL+V9f9xhZxWVBmoTPp5PLYKXrQJSy9b21FLCk/wAddcJ0LrJFym0RnNukLBNSqjZY6ioBH1fOXayB6bEYk2eUzKOoZCGU9CNwe3+2Bs5xQJKIwjs5UuAoFUGCk2zAbEj8cXxXpAY2a3NVZrc17nfCnicUv0rLyxpqVIpkcAgftDCV+I+qN+ONJxvE4Z40iXWXWRrZwiryWVJFa1LBlZwKr19N6MxxqQSGIiGJuWjLzXJ1PIzJoAXTdMoF99Q2GBJvDDuySSxQSOWmaRHJMY5wiXQLQ6tKxqC1LZBNDVQYxcOlM/NkaNvqyhRUP/mcxSGZvs9Ph367VgxaqyPFJHmZDKg0SFeWIjZUKG+Mv1pgenbpgHK8cmBSPMUrtIuiRBSyqJArrRvTIou17imU9QrL+5CDORPIgnfWwQKKPLWPZipI8qDfri48IRk0sC418wat6bXzARQFU24/zwpm+LZjNCCdH5qO8UvLlSQGMsoLqVoK8baFPlFjZt7FnQcKWiSyGMygFQ0pfUqi9QvpWujXtfbHV4LCLGgebUNJY157LUpO12boYllODwxHVHEiNVWoF16X6bdMRgPxZk45cuUloIZEGq6K26rqB7MLsEemM7xFJJwBL9XPKsmSLAbAmJtTgjojSBTvXUY3D0eoxEiumJWM/K7StlvqnjaORXbUpCxBVIYBvhawdHlPQ32wgXw+7ZdYuVKNMMsB5hWhGQQoTzWrMwjN7bAht6xuGHesQZsRwjjE6tMyQqebpfzSADXygjXSttar060cBycGltV+p0CdpyrFiGZmDr0HRZCzV3OnfY3pux9sUO/ckDqScByE2c4LJKyuzoCI5Y6WNjtKsY6mTqCl3W99q3Ll4UjSCVwC4TQSBQdSDYYbgjckelmups1gTW/XArZ2OtWta6XfXf3xKQufw+lRgtKREQ0a8w+UqCo3HmOxI8xOxwTOgx48Tir4xXt3FXtXXbHCysqkG1IsH1FYy1Dx4y8cRklXy+cuNgw0npuKA2PfpjkeXRls5hm0DU5BoVpHXtR67epxDJLBNpUIx5KALrsfECvxA1dLR9j74llZJALWAx6r2JDVVAeg7nbpsfXE4F4fKlmBV2Cqqg38WsdNPXfRuTg2ERzSLqik3TT5t10gKwuj8R1ep+E4LWSbQhVEEmpQyXXluiRXQ0NsShhnERDSAPez3fpvRA9G298JD89yrgxaApLage4lB6V3G9/649nOANP9I5hKcykUJIeiDyNYUFWDlm2PpiuOQ6Zg04kbSxAAAHwKa2skDrsdtXfDwbm7xKEaeG3kaV8wyPzsvHDIEVltojIdatqtSTISANwQDeLT4aV1ZZpXm1LEragoswszK/lHxEsb7H0GHJUfdiQcDES88HjImB1ETsWkBJokqqGqrSCqgUP8zgtYdICgbDYWb6e564tY1jgP440kFO3TbE7x1zjjDpiSOrES2E/FTmI+bJzgIhuBo1MoAo0Nrs79b+fTC+LiTMUYPO5+PQIgAT5SFJvYiq223bCmnbpvtXrtiietgX09+oF/j1wlynDFfmExzKK1AOwUMxLGqAsHYDUd6asCZtdIWJ4YBfnAkdt7HmO/QWK6npgWnE08GrS05DWBRkK7k1WxG9kCvcYozsuXXTrXVqOkMbYXqCkEsdiP8j6YB4pnotbMs0Cmrt11Hy7t27DT37YYSattESvTversGZWBvf1J6b0MKU/3rlowxjjBKrq8qhSdr2Nbk/54Ng4osjaVVjsTfQbED173gWCXMOARGiA9/tdSKo/cbwRH9I1DXo01uBd3WJK8xxKRWrkki6vVQJsD93vf/faUuYzG4WFPa3P8Q6afliT5J7Lc4CzVHr1LCt623G3YYEzjrpRTmNx1ZWpmpdya9AQa+WFOStmj8PL70CDR3Wj3P7w/m9sDmGYr+2Cjsdj11AdQN+nT0bEJVyx3aQsT7na267Dy7jrimZIBy5ACNTXffULIBG/ex7YEuzK6ii6zzFB6WNWwB3HS9t8QRUkURsxLpTE97B679iQcdTNK+p1ibUoBBK77g7D5d/niqLMyGmXL6WNXZok7H0sD39sTWhcpPl4wzRKxOkDfuKYr26bH5b4rSaIUUhYtsbog9bvYWa69N8GxPOQlooAPmoiz26dBvvQ9PfE4+br3KlLPz+X3H9D67CCZ3LgEVArAAEbb/aBHTagbHrvizLhtAtNFEjSOlXt0wLLCwbSZhVk9dwdmX07dv9MSydAMBJr8xN101ANV2b63+XbBYZ7a0vLoUFgH1WSd7UNZFDvpoe2A+TKI2abMGgnmAUGjRBsjrRPt8sXPwFDsxZvXfrsBvt7DBEPDYwGUA6XsMpYkHURZ+ZwOOAcpNGhLGYsWVh5hvVlyPkN9r6HAeTgyqQvrUuIguo1Za7XZQbHwk6fljQjIRD/hqd76Dqep39axekIHwgD5YlhJzI9RVIW25iaiDQtOoO+zUMO8pJqRTXVQfxAx4lbAJHmNAetg7fheA+Hy6csj77RA13OlP12wtGQO2PffhPJxsfZXUdh8VdVVq6V0agb+LbbriK8SmOwi2N21Nt5FYbHrZJWhRFYZFpxI+OqL6nphZlZ5zepADQrzUouyegJJBoX0Ox2uhDMtOWYa1QEAL5qIO4sCrYEsNj3VfXFi04MgvbHNddcLI8tKWNz6bJIAG+9GrJFge2KIodJaR8xr5RNkdhpFqwv2DV6k4VphnqkR0D6bFEg0RY2PUUfTCiTKJ0OZlPQAB9t67D5Xue5xDMS5ZnJOpjJQPpSvpB7dLJHeieuLoli5avHCTr2quxvqL2HrhwaGPC8msayG3UEDVqJ3DKL69QyjoNqwak+WzMnRXaiASuwGqiLPv2+/HY9Qii0Qx+YguK0hb3JA70b/ACxfkXlI+sUKKFAdbtr3v0rasWIKmdYL9XlWutgxC96rpirPQgliXMZDhrG9lkUCvXdT1GJTZSXRUk69CGNUCDYG1iqv8axJgwU7iY8tW6WG0uw6A9dx+GLCGTllSTmGbSAxIJNatNWu+9jb5nEYczBGdSu7kJVE9R5iOtWdqHzHri1JJFWlyq30IJABr2o/9190oZJrZeWFUrsQQCDvQ29O3yxVB+FxwL5FUsVUmyBvVdK6k/n+tqFWIAy5C31PQWKsCq+yvfp8sdRcwNIZ1AsWT1JJGw6j2H++ICPMeUNKDfUih2FUKs736YcKDcyzphRKaux1Drfaun54i6z8uhpDg3fYgG96v4uh+ZOKc0y6kX6Q2o3uP5QRYNCmU7e9emIxxxOvJMjyBiTqvp9r4ttutfI4sTxMrPp5y2CaXvQPegN6v8PbA6MVa/pCkAeYEWDsLN3t0PyvEjm4Vfyq2oHodujFD7WLbb5+mB3nRtlhZq/eFjzFqrfs3X2OxwYluYy6WwMjLr3X9y2sDp13F/8AvgLPwQ+dSXDEUOhJAUMdj12PfBxnZk1nLW60ArbXsOhI2o3iLT5jcrEo32s9dyN/TajtgxK1McjgaGutydh5Rt39/TFWTA1ECLQAtWRuSGIAvpQBuvfFrfSOxT53v1v09MRjSXUSXVh3XoR136b/AOn52GP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096963"/>
            <a:ext cx="2857500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hISERQUExMWFRUVFyAXGRgYGR8fGRogGxgaGCAcIB4aHCYfHRwjHB0dIC8gJCcpLCwsHB4xNTAqNSYrLCkBCQoKDgwOFA8PGCkcHBwpKSkpKSkpKSwpKSksKSkpNSkpKSkpKSksKSwpKSkpKSwpKSkpLCkpLCksKSwpKSwpKf/AABEIAMAA8AMBIgACEQEDEQH/xAAcAAACAwEBAQEAAAAAAAAAAAAEBQIDBgEABwj/xABGEAACAgAEBAQCBwUGBAQHAAABAgMRAAQSIQUTMUEGIlFhMnEUI0KBkaGxM1JigrIHFZLB0eFDcqLwFlPC8SU0Y3ODk9L/xAAZAQEBAQEBAQAAAAAAAAAAAAABAAIDBAX/xAAhEQEBAQACAwACAwEAAAAAAAAAARECIRIxQWFxEyJRA//aAAwDAQACEQMRAD8A2ccPfFixY6hxaq7Y+Z4u+xXyse0YsYH8ML+K8dhyqK0pcKftLG7AdOpVTpu9rq8PivIcEx0IbxTw3iEeYiWWJtSNe9V0NEEHcEEVWCtG/wCWNZi8kAMe04zHhnxm+dnkSPLqsUe5lMpJZSzKjKvL+1pJ+LYHDDxD4i5DRQwx87MzGkS6UDu7tXlUfie2Nfx3cZ8vpuYse0YUrwnNuPrM6Va/+BEigbdPrQ5b50MA8S4pmshTy1msvYDMqaZor2DFVJWQWd6C1h8P8p8mlAxLThRx2JczlHeKVwOWZI3ikZb8pI3Qix7HGV4LxWXIZkRZiRpMvOoeKR2JK7DzWxJrcKwugQGoBjVP+exnzbuaZE3dlUfxED9TgXNeIMpGFaTMQoGvSS4ptJo160djizj3D0my8qOisNDVqANHSaI9/lhPx+BTws0qqEhSRaFUVVW29MPHjKryGZjxblI40lMwKSOUQqrNrYdQoUWT2274D4j47y8KBnizIBJA1QMlkC6HN03ti7wvkklyeSLrqMKhlJ+ywVkvbvROFf8Aa3kNeSU38En9UUi+vrWNzjNxnb7H57xXLFoL5CdEaRY2Z3jGnWwXUQjOaF+2C+PcdGWZI1QyzybRxLtfqWaqVB6n0NYbZcCSNSaIdVJB6eYA98YnwdmPpHEM7O2+kKinf4WeQAb/AMKC/cn1w+Mp2nH0HiLgM2aghP7iQGQD21NKpP4DA2a43Pkyv0wRyQsdPPiBXQSdtcZJpT01AmvTGooemAuI5JZY5ImGzqV/Edfu2xHAPiLIibLvokkRlUujROy2QtiypGpT6HGb8FcFhnywkmDyvray7yNtdj4m28pHTBv9nOfaTLvE9AxMFr0VxdfcQwHsBhd4K4xHloJUlYjluOiMaAQKSaBrdTua/LGsslg0X4iycuRC5jKSMIwQskMjM8Zv4SLJKd1On1B7EHV8MzwnhjlUeWRQwvfYi+34YzXEZJeJoseXqODVbyvRJKnZVQNe3U6q7dsanJZRIo0jT4Y1Ci+tDbFfSibD1wHmRpIcWSvX3GGDp39MRddifbGMJJxjJQOhlKg6gD0vUeg8vQsfhHftjJ5nYvG4CrPGyMtjbagdv3WIB9mGNpFlgJFs7AEoO2o9SfUgdPS29cIfFfCC1Opqr7WNxR29Dt+GKzezHwwdBiOGvG8isbKUPlezXZTsSB7UQR7YV49UuuNmV+isn4OysGYSaFBEwVkIUbPqoi7PUae3Wz6Y0CD2wgPhWf6VBMc5JMI2YtG6qFpkK2oQDzA11vYncd9LyseLl3910iBQ4XeJVrJ5k7UIXv8Awk4baK6YT+LzpyGcPpl5D/0HFxnarLeC3bJ52fJO3lepIj/Le2/2lr742xqvEuaaLKylD52HLjBP25CI1F/8zDGd/tF4bIFhzcBqXL1foRYYFvZWFH+F3w2l4guakyPLJKOGzRrcAIoRVP8APJY948dbNus78J/CWRjg4jmYI9lESqNqvRpI7+jnHfCrrNxLPSkeZV0rY3A5rpXU2KjBrbqdrOCM0wj43F/9WHSP8LX/AEDAnD0GS4zIrEBM4CUJ9SwYCya/aFh/Mvrhve/oNwh9t8QzmTEsbxsNnUqfvFYI04D41xRMvl5Z3NLGpP31sPvNDGJGtZD+yvNNNk5EY2BWkenNjsgWSfjDH78MsvwdM/wvLBxTGBHRupRtAGofoR3G2Pf2X+HnymTTmAiWRhIyn7IChVHtsLI9WOGvhAKMnGi9Ii8P/wCqRoz/AE43fdwMz4F4vKkjcPze0sY0oSfiWq02fiFbq3UiwQCptnw65uDoTVtkx+Ii/wBsT8ZeFjmlEkXlzEO8TdLpg2k79bAKnsfmcQ8KcQQ8OSSVtKqsgdn8unSzg2OxHp64c3uDcQ/s2n1ZCPrszj7tZI/IjBPjyLVkZa+yVb06MPT2xlf7GOORmF8uZF5moOqnqVMaKa+TKb+YxsfGCE5OZFSSRpF0qqLZs+vYD3O2Gz+x3pf4YzOvJ5dvWJO/oK6/djJ+GYhk+JZiBzRzHmQmgGAd3QD1IR2H8pw78ESTrlhFPBJE0di306WtmIrSxIIFWCB9+CfEfheHOKOZqV03jlQ6ZENg2D8wDXqBi9WozHWgPvwNncysSPI1BUXUT8t8KcrluIx+QzZaevtOjo33hSRfyxybwtNmWX6ZNzEUhhDEhSMkGxrJYtIBtQ2F9vTOQ9ln9mvDGTLPI5FytqFCvKq0NvdixHtWBPBsXL4jxCMsdyDXqBJIa+WmQY3EuYjj+JkStt2UV8r/AExmspw/hqS8xZrlBJ1c9mbc2b0tuD6VVbdMa1YT8X4dJwuU5rLIGy7eWaLoFAO38u5o/ZJPY7bHhfGoMygaORWBF1Y1DtTLdgg7Y6/EoyCuiRw220TkH/prfFGW5cf7PKMCRVqkanftuwOJG4btjmgVgCTMT15YV/mlAr7lRv1x4jNd2hj/AJXc/mUGMnUsxBqXruNwfQjAr5hJrT4WA3Uij8x6j5YsjyUtgtOTR3CoqqfYjzH88Qz8CbFha3ZI2KH95SNwe3ywXqtTt8045wRVkaJwvLItPUadrr2sb++Pn2ZyzRsUbqNvn7/I4+3+IOHtpuQggDyyjb/GBspqvMPKf4cfOvFHCNac1B5kHmHcr/qpvbuDi4cvG/im8d4/l+gShAvfAPCONRZlXMR1LHKYi17MVC2R6izX3YSS8D4cyjVA8/pqSaX82Db++GnDYYYE05fKvGpOrSkWgEkAXTld9gPuGM45abuv5Yz/APaBnVTh+YU3qljaNFAJZmZSAAAL9/YYZrn5GH/y0g/5mjH6O36Y99JzRO0EYHqcwb/BYT+uKdH25kXjzUJOltEi6WV0KtutEFWAIxnPAXhebKNOJixphFESbBjQl9Y9C7PuPVcaVBmvXLr90j/5pitIpy1HNw2d9KQC69Rqmbb3rGtwYzXiXg+fmz0GYy8MQXL7AyS1r81nZVNAiwO9HGk4nwWLOQhMzEAetK9mNv4XCqfvofLF54dITvmpvuEQH5xn9cdPCQfiknO/aVl/oK4dpwsi4RxBKVM5G6gUDLli0n3lJVDH3oYkfDal1kzswnZDqQMFjhRv3hGWNv8AxMxrtVm2P9wQMKaPX/zszf1McWw8Dy6fDl4R8o1/0xSrAmc45lKZWzUaXtYlAbf0KmwfcYX8CyeRyYP0bmaW6hedIt31rcA+43PfGliAUUu3y2/TEiD3P54jhZ/eN7rDMf8A8ZX+sriv6S5+HKuBd0xiUEne9nb8aw1044wwrCoz5snaGNR/FmCfvpYdvxx1o8yQTcCfyu/6suGD3jhUn9KH/f5YoMKA0n285FVgeSJRuegsytud+2KyF6nOORo5mxjC6brVYj6b11746vhukOpgrc3mBtJoKMx9ICAFh0O1j54ElyGWRVWTNLpjjeKtaKdLsjCzd6l0ij8yRvtCJ5loQwDPmNTaqXXKCdBUEUCN/Mu3U3tgqfgkBAuASmwBqOrqavznt1wMc5lJSD9IErJqrSdRGoC9kXY7Dp88GQ8RSgqpN5QAPqpOwAHmKj8bxNE44nGsUckWSjHNjZ4h5FLsEEix7JszLrr05bYLn8QkJqjKMDC08fmIEoUilWujEEEmjWobHF0UnLRUiysgVPhAEYVflclj7hi2Seehpy67dA0oX+lG3wh7iMzLHqQEnUt7WwUsAxA7kLZr2wDmJpg66dbpoLHStElXFAeWvMprehsTtg4pmSAdMKfMu36KgwOOcT5szEATQAiFn2BaU2fuwQuZbLyGTzazH5urEMKZSF2NMrAbE7jcHrgCPgb8mNdldQdTFtVny0xBUhr0ixsdtiLwx+jtYU5mTVRNDliwNrrQT994DnlhDshad3VQzKpkNA3RIWl3o160cKOZW8tnb3P++KmIYdiCPurC3LcPykyCVYo3DCw5XUf+rft0OGfTYDpjNb4gcomnVEdwN0PqD2+79MZvNeG40l01UT2CvYBhRA9B7djjVZgHYjqPzwNm1DoDW57ehxitim4rPyWkYhSrKjLoJ8wkpypLeYaSCv44dQzqSVFkr1sEdSQDuN91PTAscmbI+CBD7yO36RriMkebbpPAm/aBm/WZcOPOoljzBmOhm5ZJA1bctuWaIofWRk1andSo6g7WcLgmU2wOnQikM+o6xq1uOux8ora+u1YsGRmIpsy1/wAEaL/UHxyfJFUYmaZq33YA9Rf7NV7YSjxngrTkAGvKVLAnUDTAEAbd9/W9+gxfl+FGNzIQKIfYJ0LyazR9Kpa9sU53J5eEAyySUzrGNc0hFs2lRu5G574B4nkMnC8CvlFczS8pToU6W0s/m1tYFK3S+nyw4jyXORJ8Uka/N1H6nAbeJ8mpo5mG/TWCfyvFciQwyIq5aLQyuxYKoI5YDVp0W1g7bjHOHcZnlUNFHGEkjDo6za1FkeVwiim0mxRINEXteLDor+/Yuwkb/khkb+lMdk4qSPLDM38gX+tlwDk8zm5ppozJCohkRT9Ux1q6qxNmXyn4gNjuLwqyviVzHFU0cuZaTltl1Ci9Mhjkba2UILeyT0o9cMg1oV4hMRtlmv8AjkRf0LY4uYzZH7GBPczM/wCSwr+uBuH5wpPnebISkTI63VIjRFiBt6qx/D0wF4d40wmOXnlR3lU5iMqwJWzckJoneMkaSasE7eUkuDTOdc0BZny8Q9eUxH4tMuKp1YRl5M4Ag3LqsaoB8zrH54r8TZRTJknZVIjzSjzAHaSOSKt/VmQ/cMLOP5EDMGKJAozGTzHPVQADpCCJ2AFat3UHuPWsUiphlpIpCEGalkZgWUagCwWrrQi3WpenqMDIuTFUZWDvpDFpjGzu1UHJ0Esxq7ok1jkHE2fLAy5qGsxBGkOkUyvIuj99i2osu4qqO2J8H4yqQRxspSaNFTkBTrtQF8oqmWxYa9Pexixat4XwzJzRCVMqgD3ReNdWxreya3GJ5/iEWWeFeUqrKaLqqqI91VS1DozsEHucCcBzvJimTlzsVzE5UCGSmDSu60StUdVarrFzcLbMmfm640lVYihVDaBSbBN9Wdu32RhwreJcUmXMRwB0QSRSOHcMaMZQEVrUbhx37HCvMcfkGX5pKJpzKws6i0dDKsfMXV0HmvvupG4o4nl+F5hzlefFG5gMiM7uCXjZVUNp0Ecw6VJF1sd8SzHhqVYZIYpUEJKtEGViYSGDFVoi47FqtjT0G1AXS7WCWQwyvBM09kBRSBhpPnCmlUsQfLqFWBvRxLgXE1kaRCZg603LnTSyqdtmAp1sdQSQTR7VbmeH5mUktmggo/soiGBNUSzSN0o7Fe+/pjoREYyyThiF0WSiqoJuqB2JIHU9tsHSpP4h4VCJW5yg5fNpypb6RuCWR1vZdRJF7eYJ64q8OuHEMbIoki1zTbAHWwAVqA2DiRmHpVdsNs/xLJzRSJJLG6EU41XsxCjp6tQHviYz0CvLIwMbaA0jujINKFgN2AB0ljsOlj1GL4ibikUskrTRROZYm0xN5dBCAiRCS4YB2LKdjRRTvWIR8SjmzKNBOqfSMsdJAVjccnQg911Hb2OGsGYgj0xiMwLISUBjKKzHzEezHc6Womm2NGhh4hCwvLyGWKJnVyCoKhHKM2hRuAQTsbI6DCsT8MyaIuSYzG8WzjcqxJsurkecMSTfWyb3GGzthRxXic8QBqII0qRAksxp2CBiBQ6kbX9+CsiJVDc1lZtRooCo07VsSaP3nGbG+Il12wDm5NBHoe/YfP09sHnpiDkEUReMukUnIF5VY5clAjJTKrlgJQy/tGBTUC3yr5Y0kb2ASKLb13sjp77msJl4i4nVwC2XLckgC6JYASDT5tmLK21aaaxpNg5PKTckaeYzCDQyyltMvmkQ2X6SdCG9OuxsOPPrUk/lijPJqhk90av8Jws4dkGXMa9LCwQ2sJW6r8LL59yo8rXVbV3fMlqduu3T1GCzsys7xWQZqd4VjjmSOP61GlC0ZwQCQEc7Irdhu2F8c2ZeERlGkzGRmQk9BMqVurMApYxsQeg1gjYb41OTNxIe5Rb/AMIwDmuO8vMxwMpKuKMl7K7WY0Ir7YVzfqAPtDGorEfpEkjoUikURBn1SjQWYoVVAtljvuW2Apa1WaX5HgK/SIZ48oMo62ZiNH1gZCOX5G8w16W1ECtPuaZvnnfMNl4iqcqNZJHK6j9YXCIosC6RiST2AAxaYZlRWllQcp2d2WOhJGFNCix0HoSQTZX32VinJ5GVc7mZCFEUqxBfPbAx67OnT0bX67affYWDwyxy7xSyf8Z5opI9QaJnkaRa1d1Jr0I2IonF3AM/MZGy+bFSsOdGRsWjc7r2OuIkIT6FD3ICHheWzJiyTxzMcwmXkDB3JSZkkjDLJdmzZpxupN7jYoOG8ONqlkkzO8qRLIRGqr9SWa6ZmAVtTAg9j1xfxZcmwi5sqRaX5sRV1UkrYtSvUANRr1o7Giqy2YXNvmBCUjmBy7skqaiHHNBjkUEWaUUQT9lhdYbeG5WWaaCWGOOVNLlob0Os5bcAgFSWiOpeh2Pc4km+ayuc0JrEl1MgBYBghB1qRWrSSpsXRKn0xEfRYi6CMASOEkYISrOwAUO297EDfpYurxT4EP8A8Py6agxiTlGj3jJQjr7YX8Wkj15g5fMTRZpT+yW2WVxGpH1bAqykaQSpX3IrF9NHZDNKQzQ5PSFkaM/skYaX0MQBZI79RYr1xyXj09ZvRDHpyjFWDTMNYESSgioqS1bve4wLw0AZjMF48yNGZLx6Fl5bhoUs71G41lxZ9AffFQ4D9KkzBzGXaJZkidGOlmjlVWDfaIYqeXRIo6TfbCDJONnnQalUQ5mO42IOvmUH5bWaspZFddLem43HuISpHmJEkCxw8sfCNqYNKbPbQVA22N9emDJOHyZjKNFmgqSnbXEb8ykFJlsWrBgG071XU4rzvA5JchJlndRJMjB5KJXXIbZgt9LJoX2AxFzxJmJ0Zfo+5iuaRKH1iL5RHZ+FnJJB9Y+4OC4uIo8aSIS6SadJVb2foxroN9z2xTFwQNI8k4imJ06Tyt0AWiLZmsFiWGw6nrihOCCNJIopyhlk5qqNI5dtqbQqgHSTZINgm/XBiCeM8upy6sURjFPFLTAdpV1dQatCwv3wL4hyBXJZtuSkMpjahGQdXKBZDYVbItu22+HfFmgf6iY3rUtos2ypRPw9QNr+Y9cKcy2TUxl4pC0rcpDJHISxcWV+s3ohbbtQs4C54nMzZDNs7JfKLxlbAA0B99Z62OvTptj3FcrPLl20ukzF454wBoDBGSTl3qYeYqRq/i6bYPzubhy4iRgAkj8tBpGgHsD2C3Qv1ZR3xVxjiEsCSPHlxIsceveQJdWSoHLbcV3objF2AnGsx9Ji5cSuXd1PmRl5el1bWxZaBWrA6k9PXAMnCmmOZHnQjMcyAtq5beVD5o70svM1A7dKI7HDTM8VmURMVjCvIi2HZqEmwItR5tVCunmHpWIZfOyz63jeONA7RrqQsWMbFWZvMukagQAL2F3vWGLoNxiKabKFeVomNNpLjSGVg16h1WxfrXbDQMTRIonqLuva+/zwim4vMSjql6RIJYNi2qNkB5bULNNqAPxAjpgvh2dEkjsj64njjeMg+XcyBqHbdRgs6a4+zNXPTEHGIuev5Y5ZIN9cY11GZrN5gLMykVGZLJUUAsZZa81lrK2KqtXTbHjnQUKrKebLWkao2dAw+MBQF2ALANe4w7jgRdVIBqNtQ+IkVZ9dgBv6Y6kYUUFCj0Aoflh158IIM27snOWRAEZJOXq2lBWjaeYKUJZSNrJB3AxLhMZE7M0b/tKQtG2qikfmMhagL12tdsaIDbHguHTkC8OX6tB0oVt7Ej/LCE8BfMwS89p4jO5cxAx2hACoAyhjahVNhviBOw2xoMivlYejuP8ArbAfiWVlysxjkMTKlhwA2mu9EUR7bfMYdRdw7hubBXMOYRmGiWLMJbGOTQSUdXAtG8zWNJ+Ku1nj+GZ3fMu8kQXMcoPEEZl0xFiyklhfMUlT5RtXpi2HibO6wy2mYimQSKjEK6s2gOv70beh6EUcR8PxDOZZJ5i4kms+V2UxbkaFojSV6HuSN8QX5vw1DqieLTlzFJzNUaKC3lYFWsfCbsj2B2rEMplcrl1DnNWsJkdmeRKXntrYNpUULHl+WEscv1UPEZFRpYOZBmGCD62ESGNnr08okA32LgdcW+HpVVjkhdGVXiO1Pl1LEV6qrJy++zoTu2NfFDrimWyev65FZ5gPLpLNIITqBpQSSha77WMdymdy6JUcbDVIV0ctld2AF7OAW8u+ptqrfA/iqYrNkCHCXmilsAdny8u1EjqVXv3HyPcxlZo5spO5M3KjkhlKIb+t5ZEgQEmgY6Ki6BvtikVSn41Dl4pSsBjaKMzGHSqMyja102jVVbE1sDVjFn99SrLDFLEEE4PLZJdYtV1kMpjShp3DCxdg1tYnFYvpEquikxxQTqz6W8xlRFCIKth5bJG2yjc3VeS4TKi5bMRxuZViWKaGRvMRS6tBckI6sOxpxsegIVtM87nXTMZeKl0SiS2IOoNGFYAUa3DH1+H327xbNurwRxkK00hUsRelVQuxAOxYgBRew1aqNUa+PZCaRsq8KqzQzGQhpNA0mJ49NhW3JYf4cczXCppyDKUiMZDxGMl2SQWCxLKoKlCVK1uCd++Ih+J8Skyrx27SpKXWmA1K6xPKtFQvlYIwIIJBog77d4Xw7mQwytNIZHCSs6uwUmlYqEvSEI8umvz3wXHwmRpo5J5FflWY1SPQoZhpLnU7ktptRuAAzfFe1SeHERSiSSpEb+qVgEAPUL5daLv0DUO1YiVeI82TMDE9S5ZQ6R+apWc+aMhQduWtd6Lg0axNc8subyM8YtJYZo7qiD9VIqnuGFPt7HD7K5JYtZUt9Y+sgmwDQGw7CgBXsMBL4ZytUYlbztJ5rPmf4m3PxHucIyhON5hVzmSNjUHeIgndRNEzr1O1mDb5YVZXi2XlnbNSTRBEDRZcFx8NjmS1f22AC/wrd+asafL8Dy0fwQRJveyDr69Ovvi5VC9AF+Qr9MGHKzcyfSmlA0NHyxH9Yj7iQayR8III0jr1XE+GtM0EkU6uzRgxGTTp5w0kB1BPVh1BI39qJfsffFR64ysZpcpmHyESGIidFj8jMtao2U/ECRp26jffpgmHJSwl+UsbRyMZAjsVZGc6n8yqwZSxuqFG6NHZ0cQrBpkhJluDugjOtWcM7yEqdzJuQgB8oBAq72Ud98RThSxztKmxkWnX7N3qDD0Js3tvthu4xQT+WCtTipZhiB/LEnq7xRMNQK7ixVjGGziDj8zMdMDMh06SSQaYvqshCBpAXbrbbmt8G8ImmYO0qlTrtVPYctNh8n1C/b0rAQ8Vg6CsEjBlsURe4FChe5sd+x9MTi4zO5UfRyoJWzZYAWmobqv2WNVvanbHTHmBQZTOotRk/Ca5um9REdM+ksGqm3XTZPTBrZHO71Mq2SQDvRLlq+GyADpABGwPrYhxjhczTI8W4FOQ0jBVdPKBQ+JXDWQdg0Smt8VT8EzGoCMqEj3jNiwwQKHNqdzqcH2rEj/LpZk/+4aHzAP+eKOLZJpYZY1YK0iFAxBIGoVZAIv8RizLE6pAau1O3ugH+WCDY7YmyziPAI5zC8n7WF1kR1FEEMrMBd+Vqoj/ADAOPHw8lvoeSJZCWdI2AUlurfCSrHqShWySeu+GOjFL5+EahzUtSAw1C1JNAEDcWdt8QSiyEaRiJEURhdAQDyhaqq9KxXFw6NNFRgctOWtDdV28oPp5R+GCyvbFOczaxRvKQSEUuQu5IAs0Nr2GEpSQqaLKrV0JANfKxtiy98D5XMMx3idBpDAsVo3/AMrGiBR+/HuI5zloWAUlWXUCdwrOFJob2ASRe1jFiXsbxHfA68agvTzEDVdar28xu6/gb/CfTFmU4jHMGKEnSQGtSKJUMOoF2pB+8YpAlIh+yQL9RY/AEfriiXLTMCFko+oj/HqxwIvHEUhSJGJcjVpWl+u5W9H4QxUWB0IPrirxTEpSEuFYLOg0uxCHmExU3Wxbg0QdwPTGlpl9Eb7Ujj/CP/TiDZZVOtnel3syNpoDqRemvmMZ/KZ85dGi8qOJTqj30Qq6PyzGBuY2dVAO27MKUisTi4zmJNFIdLFb0odgy77sDup3IIG3Q9sKaDSCB3HX598DTZ0KwQKzuV1aVAsC9NkkgAXsLNmjXTC/hObzbSR82NhG0XnsAaXCxkEdCAW5greqHSxgnNZGRJ+dCEbXGI5EYlb0szIysAwBGpgQRvY3Fbx1Zms/py7TrGzBUL6T5WNC9O48p+eI5bOK9khVOsoBqu6O1WBuykHTW19+uF8/B55JRIzRKNOllBb4WSRWTpv8anVsPIdtwRWvhhrV3dGZQBRQldkhGwLCm1RAg++4NDENFZXiQeeaIFGCIjAqbNs0isDvWxVa+ZwK3FNM80b2QghK6Vv9sZEA26+ZOp9RgnK8MXLAOZKjii5YDUFVA2oW3U6d9z2/EyzfB0dy7ar8h6kC4pOYn4Pv79OmDGgSeJIm0aA7lyoVQoDHWjuppiKDLG9XW61tiibxQgjMqqzILAOwtggcrR3B0n07HptZcvh+MaeWdJBSyba1QsQvxCvjaj21H1xQI4RM0XJRdESkMQukoSU016Ct79Rgxdl/EfErQrMzqhMTsCoffSsaynqACaah66fmBRm+LyElFZL1EgopaljlQNfm31RvrFUdj1w04dn1dFdwkbF2jADAglHKUGIUnpYobXj396wb1Ip07GjfVtNUO+rb57YKp+3WFj7sUM2LVzCuoZGDIwsFTYIPcEYobHOu8ajM5+RokeAqGZqCybBqu0JFlbIrULrrRGBBxieq5EhN6vN5TXMI0UqsDpUbkbbggkG8PYVoe3oMWdPmca15GTyvEMxmAXVSEYxkaSfLpZmarIBsBQy9DY364YIM6djy123oDY6W6WT3q76dBfXDo9e+O379en64Uz3F1kWByzEOogdjGxXVpkIcWOgYbfI4pzeclyQmkcKVdgIoGmJ0mOOR3IcobZwvwAUNF3ucOc1lI5JCkqq6PFTKwsHS/Qg9R5sFvCpAsAgHYEAjbp19MJhFH4mkaZo4khk8zKg5pUkrHDKCx0sACsvYH4ffZVmomWCUQNLKvKkqN4CHjptaqrhQWBYUFIYtsb2NuYeMM2YlhBgjKShAhBLyKI45CQAw0mmI6GiuGA41AVDBwwJ0grbdtR2AJrSQbqqIwgmlzWeJzJRW8p1xA0A9O4aMnTsCmgg70b3O4w6zcJ5DRklyYimo/aJUrZ+ZN4GTxHFRLBlouGtfhCSGIuT2XUOvz9DgvIZ8SxhwrKDdBgAduvQnE1CtvDurLRx6QptXkXUSkhWPQQW60djYHVV2wJn/AAxGElMkscfNQxiQr5k1IiEKXfp9Wpo7mvbF6eJGR9BipeYVYtLbC80cvYtKIsq1EilNYL8TFljjZb1CeLcLqIBlVWNDegrMT7XhFVZDg0Ump0zBkV3LErpqxM82noRQMhXf7J+/E/DnCZcvHokkD3prubC6SS2lSbpaBB06ep7dz8uYjMda5PL5mVBuySxncXtqj1jr9nrdYAy/Ds1HHFGvMKoFQkyAGo5vM13Z1wnb3AuuogbHg0JslL62bP2irHv6qp+4YhxrNmMRnRGwaQKTI1KmoGm+Fr3AHbr19VnC+A5hWy7zMzskaBvrW8rhXEhoCpFcsCAdIGkbbCmnF+GNMiqjiMrLHJZXUPq5FeqtbvTp69zhach4ygQNJLENStIpRyVZFItxe5FFb+fXHn43DqK69TK2khQWayStUBv5gV+YrFZ4Kz1zZdWl1ZQiBFXSTYA1E04NNZ7DbFOZ4fDl0Z2LhBIJKUdG5oe/KuogvXUkVtsLxYO3Y/E0R3IIQyJGj7aX1xq4azVDet+42wbJmvRZDR/cI/qrC/IcLyzKY1V6j0xsjlhWlTVgmiCrVe9jbth0RYujiaIOPSao01OkFSCuegeNiValZQ4BBs1bDcDAOU4tKAsaiJUVaRhqKyUXUGP2GlTRvZutbnRpIDQNAmwF1Ak1tY9dvwvfAP8Ae9ZiaFzp0hCtK2qnD9QLuivthwFseazThdzpkg5gZY9JRwhuMhrNlmQrt9h7xU8ubYk6ZACinTaghgyEi7GzLrX2ob3i/hfiYGDLmdgJpYwzIB9o2CAO3mBAHXbFmY8SxIuorJoMTTBgooqmmzV6t9Sgbb4Ao4fl51lLMW5YDKNT6iQG8jUOjUN7u769sTzfCeZmEkZY2QRshDrbWWDAixQqj+PtiyXjDWq8mTUxohvKw+s0bCjqr4jVeWj32Wf+KSyB0RSNCSGn1eWUOENKPi1rpYHYA2CaIA3sRn8LFxIpdQriRKWMUElKsQLY+cFbDChubU0MeHBNZJkvyyO0YtSBzHWQt0O+oDY7fO9q8/4hlWR1Gg8rma6UknQsDhQNVgssjAHfdOhusE5DOSvJKrowVaKPpI1WzgiqoEUp6nZuuDB0tWAoNN3Xfb59gB+AGKpFoXg2Qjcev/d4EmTe/bGK7RpZ48xzbjKhKApvXeztvttQsdccEGaPxSoBX2V3vUD3FfDY/DFbZKUk6cxQu9IFgddiSbq8UR8NXRolzDlt9REhHZV3sn1BA/ixqPKnNwt0Du2aZBQtgKoLrA6k/vDcD7PftPO5aGVYy82yA/aC2SpFkdQa1V7FsXxPDHCx5n1ZJty1jzGjv23OBWkygO6kkeW9LHYEp6exF/PCR0ITVFoNjQ4G99eWet+2DwfUYAgmRhCyAqLoArWxjbt9wwwrFiBZHKcueYmRW5rLIE00VpeXd6iWugLoVXfAGR8JJEfLLNq2piy6rClCbC2Sy0GLE3pUijiufMyLm8wFuimXJIj1EKzSqxFfEVCixW2oGj0wRwTM5h2fnWKRCBo0qSdVnfcHZTovy6t77J6WycFy6qWINLqdgWO4Y8xgd91LDVR2v54s4VJG8SvDehxrW7vzGzYO6mybB6GxjvFcu7qqKDTsA7CjSg2bDdQa0174TZjw1L9cisDHI4mGpqZZbJc0qaSrEh6I+LUerWEHLRQR2xEa/aJOkdxZN+/c96x2DjcLHaRQTI0dE0SyNpI/Gh949RhE3hBz/wASNRUgNRtZLtG1g6ww3QnqT5uu2D5fDIcBWmkoEsK0jdijajsQWDrqBrbUw74pELHHodRCtqINUAbJDMpA23IZSDXQjHsvxhJJDGoksD4tDBLFWuroGFjY10b0NRfw7Fq125NuRTVXMk5poqARTDb2wTl+Gxq2pVN+pJO9AE7n4iALPU1hQPjaMWy+krX0hQwYkA2jhegP2ypHuBhZkvFEkgiJijQyrGdOstq5kpjYIQBZiADNYrzDoN8aSWEGrUGjYsXRHTr3xS84W1Ctt+6u2/4DAcZngfiLNytAZFsOIy4WFwF5kcpbc2bR0QHpQfcbjDbxTknmyeZjjHneJlTevMRtv23rfB/0pido3PuSo/8AVil55if2aj5y/wD8xnGiTHhkxeRlVxG9ExvMRIzaHUtrUsQB5KBJ6Eiu48vhWVwRKY3vqzEkktC0ZYDT5PMVarPw7EbAaaHX9vTf8JJ/qAxKUYsUZz/w1IWVubGlNrIWMkWXV2+2vxnXd38d9btjk+CRwyM8XkVo0jEagBAI2dlqt7Gtv9sHg4g8qhgpI1NZVSRZruB6D1xLCzK8FSOijPe9nVRPnaQA0BsGY0PcjpimLgUChQqmljEVFmNot0ps+YbnreC4eLQuSEkVjRahvYHUj97faxeF/wD4ngKawzEcvmr5CNSWBqXUBqAJF101LfUYKens74cgk0iiukH4Tv5ipu+obyiiDY/CjhCLNKBqNtsNye5rqffFcHERIZFFgxSctrrrpVtqJ2plO+F7+IDyTNoVY0D6y0hGkxsykUqHV8PtgRo5rFEi3eFOZ4zMqjVGiuYDNoZiQrKygoWAGwDDevuxVnvEOiOSUC+THIZIj8SugVgpI6AgnetxRGCnTV17dsDSLXpgdHaN0WWdW17UUClnoHyUelavKbPQ3gpjuaxmxqXTROG5ZmIssxH2judPMS7qyRqYe14jNJlY2CyLWi9zZAKrHt72un22xe6BChigLkg0wsAVtRNGrs/ni2BpmDExhDqQgbEkbahe1mgQD7jrhcHZmVUUJGrIx6EGh5SwJFHuAPvGKIs40diLKkKC1itJJF7g9DZr8zeCIY56YOyVpKgg0111J7bV0+eBpMs8Y0tmipodSDuAQx829WQfasMS+CaVjciaKkXSLvYqwO/fc+g64aM2FUZXQumXXUim6H/mAE187F9NsWZzi6xzRRkN9bfm20qbAUNv1ckge611IxE0XtviI98Zri/i9oZMwgENwxxuisza5jLzAEUDo1ppFBySy7epU3HmjzRSXSIWQFdqZX0NKUJvzWiPVAUUPrixHamt/XHdsZT+8czHAcy76uQzmaEBQGj2alJFiWNCKs6WIYGrDLoMjC6rbtbMS7DUSATvpW+igbD8e+FCpWAFmh89gPxwPmeIRREcx0S+mpgL+V9f9xhZxWVBmoTPp5PLYKXrQJSy9b21FLCk/wAddcJ0LrJFym0RnNukLBNSqjZY6ioBH1fOXayB6bEYk2eUzKOoZCGU9CNwe3+2Bs5xQJKIwjs5UuAoFUGCk2zAbEj8cXxXpAY2a3NVZrc17nfCnicUv0rLyxpqVIpkcAgftDCV+I+qN+ONJxvE4Z40iXWXWRrZwiryWVJFa1LBlZwKr19N6MxxqQSGIiGJuWjLzXJ1PIzJoAXTdMoF99Q2GBJvDDuySSxQSOWmaRHJMY5wiXQLQ6tKxqC1LZBNDVQYxcOlM/NkaNvqyhRUP/mcxSGZvs9Ph367VgxaqyPFJHmZDKg0SFeWIjZUKG+Mv1pgenbpgHK8cmBSPMUrtIuiRBSyqJArrRvTIou17imU9QrL+5CDORPIgnfWwQKKPLWPZipI8qDfri48IRk0sC418wat6bXzARQFU24/zwpm+LZjNCCdH5qO8UvLlSQGMsoLqVoK8baFPlFjZt7FnQcKWiSyGMygFQ0pfUqi9QvpWujXtfbHV4LCLGgebUNJY157LUpO12boYllODwxHVHEiNVWoF16X6bdMRgPxZk45cuUloIZEGq6K26rqB7MLsEemM7xFJJwBL9XPKsmSLAbAmJtTgjojSBTvXUY3D0eoxEiumJWM/K7StlvqnjaORXbUpCxBVIYBvhawdHlPQ32wgXw+7ZdYuVKNMMsB5hWhGQQoTzWrMwjN7bAht6xuGHesQZsRwjjE6tMyQqebpfzSADXygjXSttar060cBycGltV+p0CdpyrFiGZmDr0HRZCzV3OnfY3pux9sUO/ckDqScByE2c4LJKyuzoCI5Y6WNjtKsY6mTqCl3W99q3Ll4UjSCVwC4TQSBQdSDYYbgjckelmups1gTW/XArZ2OtWta6XfXf3xKQufw+lRgtKREQ0a8w+UqCo3HmOxI8xOxwTOgx48Tir4xXt3FXtXXbHCysqkG1IsH1FYy1Dx4y8cRklXy+cuNgw0npuKA2PfpjkeXRls5hm0DU5BoVpHXtR67epxDJLBNpUIx5KALrsfECvxA1dLR9j74llZJALWAx6r2JDVVAeg7nbpsfXE4F4fKlmBV2Cqqg38WsdNPXfRuTg2ERzSLqik3TT5t10gKwuj8R1ep+E4LWSbQhVEEmpQyXXluiRXQ0NsShhnERDSAPez3fpvRA9G298JD89yrgxaApLage4lB6V3G9/649nOANP9I5hKcykUJIeiDyNYUFWDlm2PpiuOQ6Zg04kbSxAAAHwKa2skDrsdtXfDwbm7xKEaeG3kaV8wyPzsvHDIEVltojIdatqtSTISANwQDeLT4aV1ZZpXm1LEragoswszK/lHxEsb7H0GHJUfdiQcDES88HjImB1ETsWkBJokqqGqrSCqgUP8zgtYdICgbDYWb6e564tY1jgP440kFO3TbE7x1zjjDpiSOrES2E/FTmI+bJzgIhuBo1MoAo0Nrs79b+fTC+LiTMUYPO5+PQIgAT5SFJvYiq223bCmnbpvtXrtiietgX09+oF/j1wlynDFfmExzKK1AOwUMxLGqAsHYDUd6asCZtdIWJ4YBfnAkdt7HmO/QWK6npgWnE08GrS05DWBRkK7k1WxG9kCvcYozsuXXTrXVqOkMbYXqCkEsdiP8j6YB4pnotbMs0Cmrt11Hy7t27DT37YYSattESvTversGZWBvf1J6b0MKU/3rlowxjjBKrq8qhSdr2Nbk/54Ng4osjaVVjsTfQbED173gWCXMOARGiA9/tdSKo/cbwRH9I1DXo01uBd3WJK8xxKRWrkki6vVQJsD93vf/faUuYzG4WFPa3P8Q6afliT5J7Lc4CzVHr1LCt623G3YYEzjrpRTmNx1ZWpmpdya9AQa+WFOStmj8PL70CDR3Wj3P7w/m9sDmGYr+2Cjsdj11AdQN+nT0bEJVyx3aQsT7na267Dy7jrimZIBy5ACNTXffULIBG/ex7YEuzK6ii6zzFB6WNWwB3HS9t8QRUkURsxLpTE97B679iQcdTNK+p1ibUoBBK77g7D5d/niqLMyGmXL6WNXZok7H0sD39sTWhcpPl4wzRKxOkDfuKYr26bH5b4rSaIUUhYtsbog9bvYWa69N8GxPOQlooAPmoiz26dBvvQ9PfE4+br3KlLPz+X3H9D67CCZ3LgEVArAAEbb/aBHTagbHrvizLhtAtNFEjSOlXt0wLLCwbSZhVk9dwdmX07dv9MSydAMBJr8xN101ANV2b63+XbBYZ7a0vLoUFgH1WSd7UNZFDvpoe2A+TKI2abMGgnmAUGjRBsjrRPt8sXPwFDsxZvXfrsBvt7DBEPDYwGUA6XsMpYkHURZ+ZwOOAcpNGhLGYsWVh5hvVlyPkN9r6HAeTgyqQvrUuIguo1Za7XZQbHwk6fljQjIRD/hqd76Dqep39axekIHwgD5YlhJzI9RVIW25iaiDQtOoO+zUMO8pJqRTXVQfxAx4lbAJHmNAetg7fheA+Hy6csj77RA13OlP12wtGQO2PffhPJxsfZXUdh8VdVVq6V0agb+LbbriK8SmOwi2N21Nt5FYbHrZJWhRFYZFpxI+OqL6nphZlZ5zepADQrzUouyegJJBoX0Ox2uhDMtOWYa1QEAL5qIO4sCrYEsNj3VfXFi04MgvbHNddcLI8tKWNz6bJIAG+9GrJFge2KIodJaR8xr5RNkdhpFqwv2DV6k4VphnqkR0D6bFEg0RY2PUUfTCiTKJ0OZlPQAB9t67D5Xue5xDMS5ZnJOpjJQPpSvpB7dLJHeieuLoli5avHCTr2quxvqL2HrhwaGPC8msayG3UEDVqJ3DKL69QyjoNqwak+WzMnRXaiASuwGqiLPv2+/HY9Qii0Qx+YguK0hb3JA70b/ACxfkXlI+sUKKFAdbtr3v0rasWIKmdYL9XlWutgxC96rpirPQgliXMZDhrG9lkUCvXdT1GJTZSXRUk69CGNUCDYG1iqv8axJgwU7iY8tW6WG0uw6A9dx+GLCGTllSTmGbSAxIJNatNWu+9jb5nEYczBGdSu7kJVE9R5iOtWdqHzHri1JJFWlyq30IJABr2o/9190oZJrZeWFUrsQQCDvQ29O3yxVB+FxwL5FUsVUmyBvVdK6k/n+tqFWIAy5C31PQWKsCq+yvfp8sdRcwNIZ1AsWT1JJGw6j2H++ICPMeUNKDfUih2FUKs736YcKDcyzphRKaux1Drfaun54i6z8uhpDg3fYgG96v4uh+ZOKc0y6kX6Q2o3uP5QRYNCmU7e9emIxxxOvJMjyBiTqvp9r4ttutfI4sTxMrPp5y2CaXvQPegN6v8PbA6MVa/pCkAeYEWDsLN3t0PyvEjm4Vfyq2oHodujFD7WLbb5+mB3nRtlhZq/eFjzFqrfs3X2OxwYluYy6WwMjLr3X9y2sDp13F/8AvgLPwQ+dSXDEUOhJAUMdj12PfBxnZk1nLW60ArbXsOhI2o3iLT5jcrEo32s9dyN/TajtgxK1McjgaGutydh5Rt39/TFWTA1ECLQAtWRuSGIAvpQBuvfFrfSOxT53v1v09MRjSXUSXVh3XoR136b/AOn52GP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096963"/>
            <a:ext cx="2857500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hISERQUExMWFRUVFyAXGRgYGR8fGRogGxgaGCAcIB4aHCYfHRwjHB0dIC8gJCcpLCwsHB4xNTAqNSYrLCkBCQoKDgwOFA8PGCkcHBwpKSkpKSkpKSwpKSksKSkpNSkpKSkpKSksKSwpKSkpKSwpKSkpLCkpLCksKSwpKSwpKf/AABEIAMAA8AMBIgACEQEDEQH/xAAcAAACAwEBAQEAAAAAAAAAAAAEBQIDBgEABwj/xABGEAACAgAEBAQCBwUGBAQHAAABAgMRAAQSIQUTMUEGIlFhMnEUI0KBkaGxM1JigrIHFZLB0eFDcqLwFlPC8SU0Y3ODk9L/xAAZAQEBAQEBAQAAAAAAAAAAAAABAAIDBAX/xAAhEQEBAQACAwACAwEAAAAAAAAAARECIRIxQWFxEyJRA//aAAwDAQACEQMRAD8A2ccPfFixY6hxaq7Y+Z4u+xXyse0YsYH8ML+K8dhyqK0pcKftLG7AdOpVTpu9rq8PivIcEx0IbxTw3iEeYiWWJtSNe9V0NEEHcEEVWCtG/wCWNZi8kAMe04zHhnxm+dnkSPLqsUe5lMpJZSzKjKvL+1pJ+LYHDDxD4i5DRQwx87MzGkS6UDu7tXlUfie2Nfx3cZ8vpuYse0YUrwnNuPrM6Va/+BEigbdPrQ5b50MA8S4pmshTy1msvYDMqaZor2DFVJWQWd6C1h8P8p8mlAxLThRx2JczlHeKVwOWZI3ikZb8pI3Qix7HGV4LxWXIZkRZiRpMvOoeKR2JK7DzWxJrcKwugQGoBjVP+exnzbuaZE3dlUfxED9TgXNeIMpGFaTMQoGvSS4ptJo160djizj3D0my8qOisNDVqANHSaI9/lhPx+BTws0qqEhSRaFUVVW29MPHjKryGZjxblI40lMwKSOUQqrNrYdQoUWT2274D4j47y8KBnizIBJA1QMlkC6HN03ti7wvkklyeSLrqMKhlJ+ywVkvbvROFf8Aa3kNeSU38En9UUi+vrWNzjNxnb7H57xXLFoL5CdEaRY2Z3jGnWwXUQjOaF+2C+PcdGWZI1QyzybRxLtfqWaqVB6n0NYbZcCSNSaIdVJB6eYA98YnwdmPpHEM7O2+kKinf4WeQAb/AMKC/cn1w+Mp2nH0HiLgM2aghP7iQGQD21NKpP4DA2a43Pkyv0wRyQsdPPiBXQSdtcZJpT01AmvTGooemAuI5JZY5ImGzqV/Edfu2xHAPiLIibLvokkRlUujROy2QtiypGpT6HGb8FcFhnywkmDyvray7yNtdj4m28pHTBv9nOfaTLvE9AxMFr0VxdfcQwHsBhd4K4xHloJUlYjluOiMaAQKSaBrdTua/LGsslg0X4iycuRC5jKSMIwQskMjM8Zv4SLJKd1On1B7EHV8MzwnhjlUeWRQwvfYi+34YzXEZJeJoseXqODVbyvRJKnZVQNe3U6q7dsanJZRIo0jT4Y1Ci+tDbFfSibD1wHmRpIcWSvX3GGDp39MRddifbGMJJxjJQOhlKg6gD0vUeg8vQsfhHftjJ5nYvG4CrPGyMtjbagdv3WIB9mGNpFlgJFs7AEoO2o9SfUgdPS29cIfFfCC1Opqr7WNxR29Dt+GKzezHwwdBiOGvG8isbKUPlezXZTsSB7UQR7YV49UuuNmV+isn4OysGYSaFBEwVkIUbPqoi7PUae3Wz6Y0CD2wgPhWf6VBMc5JMI2YtG6qFpkK2oQDzA11vYncd9LyseLl3910iBQ4XeJVrJ5k7UIXv8Awk4baK6YT+LzpyGcPpl5D/0HFxnarLeC3bJ52fJO3lepIj/Le2/2lr742xqvEuaaLKylD52HLjBP25CI1F/8zDGd/tF4bIFhzcBqXL1foRYYFvZWFH+F3w2l4guakyPLJKOGzRrcAIoRVP8APJY948dbNus78J/CWRjg4jmYI9lESqNqvRpI7+jnHfCrrNxLPSkeZV0rY3A5rpXU2KjBrbqdrOCM0wj43F/9WHSP8LX/AEDAnD0GS4zIrEBM4CUJ9SwYCya/aFh/Mvrhve/oNwh9t8QzmTEsbxsNnUqfvFYI04D41xRMvl5Z3NLGpP31sPvNDGJGtZD+yvNNNk5EY2BWkenNjsgWSfjDH78MsvwdM/wvLBxTGBHRupRtAGofoR3G2Pf2X+HnymTTmAiWRhIyn7IChVHtsLI9WOGvhAKMnGi9Ii8P/wCqRoz/AE43fdwMz4F4vKkjcPze0sY0oSfiWq02fiFbq3UiwQCptnw65uDoTVtkx+Ii/wBsT8ZeFjmlEkXlzEO8TdLpg2k79bAKnsfmcQ8KcQQ8OSSVtKqsgdn8unSzg2OxHp64c3uDcQ/s2n1ZCPrszj7tZI/IjBPjyLVkZa+yVb06MPT2xlf7GOORmF8uZF5moOqnqVMaKa+TKb+YxsfGCE5OZFSSRpF0qqLZs+vYD3O2Gz+x3pf4YzOvJ5dvWJO/oK6/djJ+GYhk+JZiBzRzHmQmgGAd3QD1IR2H8pw78ESTrlhFPBJE0di306WtmIrSxIIFWCB9+CfEfheHOKOZqV03jlQ6ZENg2D8wDXqBi9WozHWgPvwNncysSPI1BUXUT8t8KcrluIx+QzZaevtOjo33hSRfyxybwtNmWX6ZNzEUhhDEhSMkGxrJYtIBtQ2F9vTOQ9ln9mvDGTLPI5FytqFCvKq0NvdixHtWBPBsXL4jxCMsdyDXqBJIa+WmQY3EuYjj+JkStt2UV8r/AExmspw/hqS8xZrlBJ1c9mbc2b0tuD6VVbdMa1YT8X4dJwuU5rLIGy7eWaLoFAO38u5o/ZJPY7bHhfGoMygaORWBF1Y1DtTLdgg7Y6/EoyCuiRw220TkH/prfFGW5cf7PKMCRVqkanftuwOJG4btjmgVgCTMT15YV/mlAr7lRv1x4jNd2hj/AJXc/mUGMnUsxBqXruNwfQjAr5hJrT4WA3Uij8x6j5YsjyUtgtOTR3CoqqfYjzH88Qz8CbFha3ZI2KH95SNwe3ywXqtTt8045wRVkaJwvLItPUadrr2sb++Pn2ZyzRsUbqNvn7/I4+3+IOHtpuQggDyyjb/GBspqvMPKf4cfOvFHCNac1B5kHmHcr/qpvbuDi4cvG/im8d4/l+gShAvfAPCONRZlXMR1LHKYi17MVC2R6izX3YSS8D4cyjVA8/pqSaX82Db++GnDYYYE05fKvGpOrSkWgEkAXTld9gPuGM45abuv5Yz/APaBnVTh+YU3qljaNFAJZmZSAAAL9/YYZrn5GH/y0g/5mjH6O36Y99JzRO0EYHqcwb/BYT+uKdH25kXjzUJOltEi6WV0KtutEFWAIxnPAXhebKNOJixphFESbBjQl9Y9C7PuPVcaVBmvXLr90j/5pitIpy1HNw2d9KQC69Rqmbb3rGtwYzXiXg+fmz0GYy8MQXL7AyS1r81nZVNAiwO9HGk4nwWLOQhMzEAetK9mNv4XCqfvofLF54dITvmpvuEQH5xn9cdPCQfiknO/aVl/oK4dpwsi4RxBKVM5G6gUDLli0n3lJVDH3oYkfDal1kzswnZDqQMFjhRv3hGWNv8AxMxrtVm2P9wQMKaPX/zszf1McWw8Dy6fDl4R8o1/0xSrAmc45lKZWzUaXtYlAbf0KmwfcYX8CyeRyYP0bmaW6hedIt31rcA+43PfGliAUUu3y2/TEiD3P54jhZ/eN7rDMf8A8ZX+sriv6S5+HKuBd0xiUEne9nb8aw1044wwrCoz5snaGNR/FmCfvpYdvxx1o8yQTcCfyu/6suGD3jhUn9KH/f5YoMKA0n285FVgeSJRuegsytud+2KyF6nOORo5mxjC6brVYj6b11746vhukOpgrc3mBtJoKMx9ICAFh0O1j54ElyGWRVWTNLpjjeKtaKdLsjCzd6l0ij8yRvtCJ5loQwDPmNTaqXXKCdBUEUCN/Mu3U3tgqfgkBAuASmwBqOrqavznt1wMc5lJSD9IErJqrSdRGoC9kXY7Dp88GQ8RSgqpN5QAPqpOwAHmKj8bxNE44nGsUckWSjHNjZ4h5FLsEEix7JszLrr05bYLn8QkJqjKMDC08fmIEoUilWujEEEmjWobHF0UnLRUiysgVPhAEYVflclj7hi2Seehpy67dA0oX+lG3wh7iMzLHqQEnUt7WwUsAxA7kLZr2wDmJpg66dbpoLHStElXFAeWvMprehsTtg4pmSAdMKfMu36KgwOOcT5szEATQAiFn2BaU2fuwQuZbLyGTzazH5urEMKZSF2NMrAbE7jcHrgCPgb8mNdldQdTFtVny0xBUhr0ixsdtiLwx+jtYU5mTVRNDliwNrrQT994DnlhDshad3VQzKpkNA3RIWl3o160cKOZW8tnb3P++KmIYdiCPurC3LcPykyCVYo3DCw5XUf+rft0OGfTYDpjNb4gcomnVEdwN0PqD2+79MZvNeG40l01UT2CvYBhRA9B7djjVZgHYjqPzwNm1DoDW57ehxitim4rPyWkYhSrKjLoJ8wkpypLeYaSCv44dQzqSVFkr1sEdSQDuN91PTAscmbI+CBD7yO36RriMkebbpPAm/aBm/WZcOPOoljzBmOhm5ZJA1bctuWaIofWRk1andSo6g7WcLgmU2wOnQikM+o6xq1uOux8ora+u1YsGRmIpsy1/wAEaL/UHxyfJFUYmaZq33YA9Rf7NV7YSjxngrTkAGvKVLAnUDTAEAbd9/W9+gxfl+FGNzIQKIfYJ0LyazR9Kpa9sU53J5eEAyySUzrGNc0hFs2lRu5G574B4nkMnC8CvlFczS8pToU6W0s/m1tYFK3S+nyw4jyXORJ8Uka/N1H6nAbeJ8mpo5mG/TWCfyvFciQwyIq5aLQyuxYKoI5YDVp0W1g7bjHOHcZnlUNFHGEkjDo6za1FkeVwiim0mxRINEXteLDor+/Yuwkb/khkb+lMdk4qSPLDM38gX+tlwDk8zm5ppozJCohkRT9Ux1q6qxNmXyn4gNjuLwqyviVzHFU0cuZaTltl1Ci9Mhjkba2UILeyT0o9cMg1oV4hMRtlmv8AjkRf0LY4uYzZH7GBPczM/wCSwr+uBuH5wpPnebISkTI63VIjRFiBt6qx/D0wF4d40wmOXnlR3lU5iMqwJWzckJoneMkaSasE7eUkuDTOdc0BZny8Q9eUxH4tMuKp1YRl5M4Ag3LqsaoB8zrH54r8TZRTJknZVIjzSjzAHaSOSKt/VmQ/cMLOP5EDMGKJAozGTzHPVQADpCCJ2AFat3UHuPWsUiphlpIpCEGalkZgWUagCwWrrQi3WpenqMDIuTFUZWDvpDFpjGzu1UHJ0Esxq7ok1jkHE2fLAy5qGsxBGkOkUyvIuj99i2osu4qqO2J8H4yqQRxspSaNFTkBTrtQF8oqmWxYa9Pexixat4XwzJzRCVMqgD3ReNdWxreya3GJ5/iEWWeFeUqrKaLqqqI91VS1DozsEHucCcBzvJimTlzsVzE5UCGSmDSu60StUdVarrFzcLbMmfm640lVYihVDaBSbBN9Wdu32RhwreJcUmXMRwB0QSRSOHcMaMZQEVrUbhx37HCvMcfkGX5pKJpzKws6i0dDKsfMXV0HmvvupG4o4nl+F5hzlefFG5gMiM7uCXjZVUNp0Ecw6VJF1sd8SzHhqVYZIYpUEJKtEGViYSGDFVoi47FqtjT0G1AXS7WCWQwyvBM09kBRSBhpPnCmlUsQfLqFWBvRxLgXE1kaRCZg603LnTSyqdtmAp1sdQSQTR7VbmeH5mUktmggo/soiGBNUSzSN0o7Fe+/pjoREYyyThiF0WSiqoJuqB2JIHU9tsHSpP4h4VCJW5yg5fNpypb6RuCWR1vZdRJF7eYJ64q8OuHEMbIoki1zTbAHWwAVqA2DiRmHpVdsNs/xLJzRSJJLG6EU41XsxCjp6tQHviYz0CvLIwMbaA0jujINKFgN2AB0ljsOlj1GL4ibikUskrTRROZYm0xN5dBCAiRCS4YB2LKdjRRTvWIR8SjmzKNBOqfSMsdJAVjccnQg911Hb2OGsGYgj0xiMwLISUBjKKzHzEezHc6Womm2NGhh4hCwvLyGWKJnVyCoKhHKM2hRuAQTsbI6DCsT8MyaIuSYzG8WzjcqxJsurkecMSTfWyb3GGzthRxXic8QBqII0qRAksxp2CBiBQ6kbX9+CsiJVDc1lZtRooCo07VsSaP3nGbG+Il12wDm5NBHoe/YfP09sHnpiDkEUReMukUnIF5VY5clAjJTKrlgJQy/tGBTUC3yr5Y0kb2ASKLb13sjp77msJl4i4nVwC2XLckgC6JYASDT5tmLK21aaaxpNg5PKTckaeYzCDQyyltMvmkQ2X6SdCG9OuxsOPPrUk/lijPJqhk90av8Jws4dkGXMa9LCwQ2sJW6r8LL59yo8rXVbV3fMlqduu3T1GCzsys7xWQZqd4VjjmSOP61GlC0ZwQCQEc7Irdhu2F8c2ZeERlGkzGRmQk9BMqVurMApYxsQeg1gjYb41OTNxIe5Rb/AMIwDmuO8vMxwMpKuKMl7K7WY0Ir7YVzfqAPtDGorEfpEkjoUikURBn1SjQWYoVVAtljvuW2Apa1WaX5HgK/SIZ48oMo62ZiNH1gZCOX5G8w16W1ECtPuaZvnnfMNl4iqcqNZJHK6j9YXCIosC6RiST2AAxaYZlRWllQcp2d2WOhJGFNCix0HoSQTZX32VinJ5GVc7mZCFEUqxBfPbAx67OnT0bX67affYWDwyxy7xSyf8Z5opI9QaJnkaRa1d1Jr0I2IonF3AM/MZGy+bFSsOdGRsWjc7r2OuIkIT6FD3ICHheWzJiyTxzMcwmXkDB3JSZkkjDLJdmzZpxupN7jYoOG8ONqlkkzO8qRLIRGqr9SWa6ZmAVtTAg9j1xfxZcmwi5sqRaX5sRV1UkrYtSvUANRr1o7Giqy2YXNvmBCUjmBy7skqaiHHNBjkUEWaUUQT9lhdYbeG5WWaaCWGOOVNLlob0Os5bcAgFSWiOpeh2Pc4km+ayuc0JrEl1MgBYBghB1qRWrSSpsXRKn0xEfRYi6CMASOEkYISrOwAUO297EDfpYurxT4EP8A8Py6agxiTlGj3jJQjr7YX8Wkj15g5fMTRZpT+yW2WVxGpH1bAqykaQSpX3IrF9NHZDNKQzQ5PSFkaM/skYaX0MQBZI79RYr1xyXj09ZvRDHpyjFWDTMNYESSgioqS1bve4wLw0AZjMF48yNGZLx6Fl5bhoUs71G41lxZ9AffFQ4D9KkzBzGXaJZkidGOlmjlVWDfaIYqeXRIo6TfbCDJONnnQalUQ5mO42IOvmUH5bWaspZFddLem43HuISpHmJEkCxw8sfCNqYNKbPbQVA22N9emDJOHyZjKNFmgqSnbXEb8ykFJlsWrBgG071XU4rzvA5JchJlndRJMjB5KJXXIbZgt9LJoX2AxFzxJmJ0Zfo+5iuaRKH1iL5RHZ+FnJJB9Y+4OC4uIo8aSIS6SadJVb2foxroN9z2xTFwQNI8k4imJ06Tyt0AWiLZmsFiWGw6nrihOCCNJIopyhlk5qqNI5dtqbQqgHSTZINgm/XBiCeM8upy6sURjFPFLTAdpV1dQatCwv3wL4hyBXJZtuSkMpjahGQdXKBZDYVbItu22+HfFmgf6iY3rUtos2ypRPw9QNr+Y9cKcy2TUxl4pC0rcpDJHISxcWV+s3ohbbtQs4C54nMzZDNs7JfKLxlbAA0B99Z62OvTptj3FcrPLl20ukzF454wBoDBGSTl3qYeYqRq/i6bYPzubhy4iRgAkj8tBpGgHsD2C3Qv1ZR3xVxjiEsCSPHlxIsceveQJdWSoHLbcV3objF2AnGsx9Ji5cSuXd1PmRl5el1bWxZaBWrA6k9PXAMnCmmOZHnQjMcyAtq5beVD5o70svM1A7dKI7HDTM8VmURMVjCvIi2HZqEmwItR5tVCunmHpWIZfOyz63jeONA7RrqQsWMbFWZvMukagQAL2F3vWGLoNxiKabKFeVomNNpLjSGVg16h1WxfrXbDQMTRIonqLuva+/zwim4vMSjql6RIJYNi2qNkB5bULNNqAPxAjpgvh2dEkjsj64njjeMg+XcyBqHbdRgs6a4+zNXPTEHGIuev5Y5ZIN9cY11GZrN5gLMykVGZLJUUAsZZa81lrK2KqtXTbHjnQUKrKebLWkao2dAw+MBQF2ALANe4w7jgRdVIBqNtQ+IkVZ9dgBv6Y6kYUUFCj0Aoflh158IIM27snOWRAEZJOXq2lBWjaeYKUJZSNrJB3AxLhMZE7M0b/tKQtG2qikfmMhagL12tdsaIDbHguHTkC8OX6tB0oVt7Ej/LCE8BfMwS89p4jO5cxAx2hACoAyhjahVNhviBOw2xoMivlYejuP8ArbAfiWVlysxjkMTKlhwA2mu9EUR7bfMYdRdw7hubBXMOYRmGiWLMJbGOTQSUdXAtG8zWNJ+Ku1nj+GZ3fMu8kQXMcoPEEZl0xFiyklhfMUlT5RtXpi2HibO6wy2mYimQSKjEK6s2gOv70beh6EUcR8PxDOZZJ5i4kms+V2UxbkaFojSV6HuSN8QX5vw1DqieLTlzFJzNUaKC3lYFWsfCbsj2B2rEMplcrl1DnNWsJkdmeRKXntrYNpUULHl+WEscv1UPEZFRpYOZBmGCD62ESGNnr08okA32LgdcW+HpVVjkhdGVXiO1Pl1LEV6qrJy++zoTu2NfFDrimWyev65FZ5gPLpLNIITqBpQSSha77WMdymdy6JUcbDVIV0ctld2AF7OAW8u+ptqrfA/iqYrNkCHCXmilsAdny8u1EjqVXv3HyPcxlZo5spO5M3KjkhlKIb+t5ZEgQEmgY6Ki6BvtikVSn41Dl4pSsBjaKMzGHSqMyja102jVVbE1sDVjFn99SrLDFLEEE4PLZJdYtV1kMpjShp3DCxdg1tYnFYvpEquikxxQTqz6W8xlRFCIKth5bJG2yjc3VeS4TKi5bMRxuZViWKaGRvMRS6tBckI6sOxpxsegIVtM87nXTMZeKl0SiS2IOoNGFYAUa3DH1+H327xbNurwRxkK00hUsRelVQuxAOxYgBRew1aqNUa+PZCaRsq8KqzQzGQhpNA0mJ49NhW3JYf4cczXCppyDKUiMZDxGMl2SQWCxLKoKlCVK1uCd++Ih+J8Skyrx27SpKXWmA1K6xPKtFQvlYIwIIJBog77d4Xw7mQwytNIZHCSs6uwUmlYqEvSEI8umvz3wXHwmRpo5J5FflWY1SPQoZhpLnU7ktptRuAAzfFe1SeHERSiSSpEb+qVgEAPUL5daLv0DUO1YiVeI82TMDE9S5ZQ6R+apWc+aMhQduWtd6Lg0axNc8subyM8YtJYZo7qiD9VIqnuGFPt7HD7K5JYtZUt9Y+sgmwDQGw7CgBXsMBL4ZytUYlbztJ5rPmf4m3PxHucIyhON5hVzmSNjUHeIgndRNEzr1O1mDb5YVZXi2XlnbNSTRBEDRZcFx8NjmS1f22AC/wrd+asafL8Dy0fwQRJveyDr69Ovvi5VC9AF+Qr9MGHKzcyfSmlA0NHyxH9Yj7iQayR8III0jr1XE+GtM0EkU6uzRgxGTTp5w0kB1BPVh1BI39qJfsffFR64ysZpcpmHyESGIidFj8jMtao2U/ECRp26jffpgmHJSwl+UsbRyMZAjsVZGc6n8yqwZSxuqFG6NHZ0cQrBpkhJluDugjOtWcM7yEqdzJuQgB8oBAq72Ud98RThSxztKmxkWnX7N3qDD0Js3tvthu4xQT+WCtTipZhiB/LEnq7xRMNQK7ixVjGGziDj8zMdMDMh06SSQaYvqshCBpAXbrbbmt8G8ImmYO0qlTrtVPYctNh8n1C/b0rAQ8Vg6CsEjBlsURe4FChe5sd+x9MTi4zO5UfRyoJWzZYAWmobqv2WNVvanbHTHmBQZTOotRk/Ca5um9REdM+ksGqm3XTZPTBrZHO71Mq2SQDvRLlq+GyADpABGwPrYhxjhczTI8W4FOQ0jBVdPKBQ+JXDWQdg0Smt8VT8EzGoCMqEj3jNiwwQKHNqdzqcH2rEj/LpZk/+4aHzAP+eKOLZJpYZY1YK0iFAxBIGoVZAIv8RizLE6pAau1O3ugH+WCDY7YmyziPAI5zC8n7WF1kR1FEEMrMBd+Vqoj/ADAOPHw8lvoeSJZCWdI2AUlurfCSrHqShWySeu+GOjFL5+EahzUtSAw1C1JNAEDcWdt8QSiyEaRiJEURhdAQDyhaqq9KxXFw6NNFRgctOWtDdV28oPp5R+GCyvbFOczaxRvKQSEUuQu5IAs0Nr2GEpSQqaLKrV0JANfKxtiy98D5XMMx3idBpDAsVo3/AMrGiBR+/HuI5zloWAUlWXUCdwrOFJob2ASRe1jFiXsbxHfA68agvTzEDVdar28xu6/gb/CfTFmU4jHMGKEnSQGtSKJUMOoF2pB+8YpAlIh+yQL9RY/AEfriiXLTMCFko+oj/HqxwIvHEUhSJGJcjVpWl+u5W9H4QxUWB0IPrirxTEpSEuFYLOg0uxCHmExU3Wxbg0QdwPTGlpl9Eb7Ujj/CP/TiDZZVOtnel3syNpoDqRemvmMZ/KZ85dGi8qOJTqj30Qq6PyzGBuY2dVAO27MKUisTi4zmJNFIdLFb0odgy77sDup3IIG3Q9sKaDSCB3HX598DTZ0KwQKzuV1aVAsC9NkkgAXsLNmjXTC/hObzbSR82NhG0XnsAaXCxkEdCAW5greqHSxgnNZGRJ+dCEbXGI5EYlb0szIysAwBGpgQRvY3Fbx1Zms/py7TrGzBUL6T5WNC9O48p+eI5bOK9khVOsoBqu6O1WBuykHTW19+uF8/B55JRIzRKNOllBb4WSRWTpv8anVsPIdtwRWvhhrV3dGZQBRQldkhGwLCm1RAg++4NDENFZXiQeeaIFGCIjAqbNs0isDvWxVa+ZwK3FNM80b2QghK6Vv9sZEA26+ZOp9RgnK8MXLAOZKjii5YDUFVA2oW3U6d9z2/EyzfB0dy7ar8h6kC4pOYn4Pv79OmDGgSeJIm0aA7lyoVQoDHWjuppiKDLG9XW61tiibxQgjMqqzILAOwtggcrR3B0n07HptZcvh+MaeWdJBSyba1QsQvxCvjaj21H1xQI4RM0XJRdESkMQukoSU016Ct79Rgxdl/EfErQrMzqhMTsCoffSsaynqACaah66fmBRm+LyElFZL1EgopaljlQNfm31RvrFUdj1w04dn1dFdwkbF2jADAglHKUGIUnpYobXj396wb1Ip07GjfVtNUO+rb57YKp+3WFj7sUM2LVzCuoZGDIwsFTYIPcEYobHOu8ajM5+RokeAqGZqCybBqu0JFlbIrULrrRGBBxieq5EhN6vN5TXMI0UqsDpUbkbbggkG8PYVoe3oMWdPmca15GTyvEMxmAXVSEYxkaSfLpZmarIBsBQy9DY364YIM6djy123oDY6W6WT3q76dBfXDo9e+O379en64Uz3F1kWByzEOogdjGxXVpkIcWOgYbfI4pzeclyQmkcKVdgIoGmJ0mOOR3IcobZwvwAUNF3ucOc1lI5JCkqq6PFTKwsHS/Qg9R5sFvCpAsAgHYEAjbp19MJhFH4mkaZo4khk8zKg5pUkrHDKCx0sACsvYH4ffZVmomWCUQNLKvKkqN4CHjptaqrhQWBYUFIYtsb2NuYeMM2YlhBgjKShAhBLyKI45CQAw0mmI6GiuGA41AVDBwwJ0grbdtR2AJrSQbqqIwgmlzWeJzJRW8p1xA0A9O4aMnTsCmgg70b3O4w6zcJ5DRklyYimo/aJUrZ+ZN4GTxHFRLBlouGtfhCSGIuT2XUOvz9DgvIZ8SxhwrKDdBgAduvQnE1CtvDurLRx6QptXkXUSkhWPQQW60djYHVV2wJn/AAxGElMkscfNQxiQr5k1IiEKXfp9Wpo7mvbF6eJGR9BipeYVYtLbC80cvYtKIsq1EilNYL8TFljjZb1CeLcLqIBlVWNDegrMT7XhFVZDg0Ump0zBkV3LErpqxM82noRQMhXf7J+/E/DnCZcvHokkD3prubC6SS2lSbpaBB06ep7dz8uYjMda5PL5mVBuySxncXtqj1jr9nrdYAy/Ds1HHFGvMKoFQkyAGo5vM13Z1wnb3AuuogbHg0JslL62bP2irHv6qp+4YhxrNmMRnRGwaQKTI1KmoGm+Fr3AHbr19VnC+A5hWy7zMzskaBvrW8rhXEhoCpFcsCAdIGkbbCmnF+GNMiqjiMrLHJZXUPq5FeqtbvTp69zhach4ygQNJLENStIpRyVZFItxe5FFb+fXHn43DqK69TK2khQWayStUBv5gV+YrFZ4Kz1zZdWl1ZQiBFXSTYA1E04NNZ7DbFOZ4fDl0Z2LhBIJKUdG5oe/KuogvXUkVtsLxYO3Y/E0R3IIQyJGj7aX1xq4azVDet+42wbJmvRZDR/cI/qrC/IcLyzKY1V6j0xsjlhWlTVgmiCrVe9jbth0RYujiaIOPSao01OkFSCuegeNiValZQ4BBs1bDcDAOU4tKAsaiJUVaRhqKyUXUGP2GlTRvZutbnRpIDQNAmwF1Ak1tY9dvwvfAP8Ae9ZiaFzp0hCtK2qnD9QLuivthwFseazThdzpkg5gZY9JRwhuMhrNlmQrt9h7xU8ubYk6ZACinTaghgyEi7GzLrX2ob3i/hfiYGDLmdgJpYwzIB9o2CAO3mBAHXbFmY8SxIuorJoMTTBgooqmmzV6t9Sgbb4Ao4fl51lLMW5YDKNT6iQG8jUOjUN7u769sTzfCeZmEkZY2QRshDrbWWDAixQqj+PtiyXjDWq8mTUxohvKw+s0bCjqr4jVeWj32Wf+KSyB0RSNCSGn1eWUOENKPi1rpYHYA2CaIA3sRn8LFxIpdQriRKWMUElKsQLY+cFbDChubU0MeHBNZJkvyyO0YtSBzHWQt0O+oDY7fO9q8/4hlWR1Gg8rma6UknQsDhQNVgssjAHfdOhusE5DOSvJKrowVaKPpI1WzgiqoEUp6nZuuDB0tWAoNN3Xfb59gB+AGKpFoXg2Qjcev/d4EmTe/bGK7RpZ48xzbjKhKApvXeztvttQsdccEGaPxSoBX2V3vUD3FfDY/DFbZKUk6cxQu9IFgddiSbq8UR8NXRolzDlt9REhHZV3sn1BA/ixqPKnNwt0Du2aZBQtgKoLrA6k/vDcD7PftPO5aGVYy82yA/aC2SpFkdQa1V7FsXxPDHCx5n1ZJty1jzGjv23OBWkygO6kkeW9LHYEp6exF/PCR0ITVFoNjQ4G99eWet+2DwfUYAgmRhCyAqLoArWxjbt9wwwrFiBZHKcueYmRW5rLIE00VpeXd6iWugLoVXfAGR8JJEfLLNq2piy6rClCbC2Sy0GLE3pUijiufMyLm8wFuimXJIj1EKzSqxFfEVCixW2oGj0wRwTM5h2fnWKRCBo0qSdVnfcHZTovy6t77J6WycFy6qWINLqdgWO4Y8xgd91LDVR2v54s4VJG8SvDehxrW7vzGzYO6mybB6GxjvFcu7qqKDTsA7CjSg2bDdQa0174TZjw1L9cisDHI4mGpqZZbJc0qaSrEh6I+LUerWEHLRQR2xEa/aJOkdxZN+/c96x2DjcLHaRQTI0dE0SyNpI/Gh949RhE3hBz/wASNRUgNRtZLtG1g6ww3QnqT5uu2D5fDIcBWmkoEsK0jdijajsQWDrqBrbUw74pELHHodRCtqINUAbJDMpA23IZSDXQjHsvxhJJDGoksD4tDBLFWuroGFjY10b0NRfw7Fq125NuRTVXMk5poqARTDb2wTl+Gxq2pVN+pJO9AE7n4iALPU1hQPjaMWy+krX0hQwYkA2jhegP2ypHuBhZkvFEkgiJijQyrGdOstq5kpjYIQBZiADNYrzDoN8aSWEGrUGjYsXRHTr3xS84W1Ctt+6u2/4DAcZngfiLNytAZFsOIy4WFwF5kcpbc2bR0QHpQfcbjDbxTknmyeZjjHneJlTevMRtv23rfB/0pido3PuSo/8AVil55if2aj5y/wD8xnGiTHhkxeRlVxG9ExvMRIzaHUtrUsQB5KBJ6Eiu48vhWVwRKY3vqzEkktC0ZYDT5PMVarPw7EbAaaHX9vTf8JJ/qAxKUYsUZz/w1IWVubGlNrIWMkWXV2+2vxnXd38d9btjk+CRwyM8XkVo0jEagBAI2dlqt7Gtv9sHg4g8qhgpI1NZVSRZruB6D1xLCzK8FSOijPe9nVRPnaQA0BsGY0PcjpimLgUChQqmljEVFmNot0ps+YbnreC4eLQuSEkVjRahvYHUj97faxeF/wD4ngKawzEcvmr5CNSWBqXUBqAJF101LfUYKens74cgk0iiukH4Tv5ipu+obyiiDY/CjhCLNKBqNtsNye5rqffFcHERIZFFgxSctrrrpVtqJ2plO+F7+IDyTNoVY0D6y0hGkxsykUqHV8PtgRo5rFEi3eFOZ4zMqjVGiuYDNoZiQrKygoWAGwDDevuxVnvEOiOSUC+THIZIj8SugVgpI6AgnetxRGCnTV17dsDSLXpgdHaN0WWdW17UUClnoHyUelavKbPQ3gpjuaxmxqXTROG5ZmIssxH2judPMS7qyRqYe14jNJlY2CyLWi9zZAKrHt72un22xe6BChigLkg0wsAVtRNGrs/ni2BpmDExhDqQgbEkbahe1mgQD7jrhcHZmVUUJGrIx6EGh5SwJFHuAPvGKIs40diLKkKC1itJJF7g9DZr8zeCIY56YOyVpKgg0111J7bV0+eBpMs8Y0tmipodSDuAQx829WQfasMS+CaVjciaKkXSLvYqwO/fc+g64aM2FUZXQumXXUim6H/mAE187F9NsWZzi6xzRRkN9bfm20qbAUNv1ckge611IxE0XtviI98Zri/i9oZMwgENwxxuisza5jLzAEUDo1ppFBySy7epU3HmjzRSXSIWQFdqZX0NKUJvzWiPVAUUPrixHamt/XHdsZT+8czHAcy76uQzmaEBQGj2alJFiWNCKs6WIYGrDLoMjC6rbtbMS7DUSATvpW+igbD8e+FCpWAFmh89gPxwPmeIRREcx0S+mpgL+V9f9xhZxWVBmoTPp5PLYKXrQJSy9b21FLCk/wAddcJ0LrJFym0RnNukLBNSqjZY6ioBH1fOXayB6bEYk2eUzKOoZCGU9CNwe3+2Bs5xQJKIwjs5UuAoFUGCk2zAbEj8cXxXpAY2a3NVZrc17nfCnicUv0rLyxpqVIpkcAgftDCV+I+qN+ONJxvE4Z40iXWXWRrZwiryWVJFa1LBlZwKr19N6MxxqQSGIiGJuWjLzXJ1PIzJoAXTdMoF99Q2GBJvDDuySSxQSOWmaRHJMY5wiXQLQ6tKxqC1LZBNDVQYxcOlM/NkaNvqyhRUP/mcxSGZvs9Ph367VgxaqyPFJHmZDKg0SFeWIjZUKG+Mv1pgenbpgHK8cmBSPMUrtIuiRBSyqJArrRvTIou17imU9QrL+5CDORPIgnfWwQKKPLWPZipI8qDfri48IRk0sC418wat6bXzARQFU24/zwpm+LZjNCCdH5qO8UvLlSQGMsoLqVoK8baFPlFjZt7FnQcKWiSyGMygFQ0pfUqi9QvpWujXtfbHV4LCLGgebUNJY157LUpO12boYllODwxHVHEiNVWoF16X6bdMRgPxZk45cuUloIZEGq6K26rqB7MLsEemM7xFJJwBL9XPKsmSLAbAmJtTgjojSBTvXUY3D0eoxEiumJWM/K7StlvqnjaORXbUpCxBVIYBvhawdHlPQ32wgXw+7ZdYuVKNMMsB5hWhGQQoTzWrMwjN7bAht6xuGHesQZsRwjjE6tMyQqebpfzSADXygjXSttar060cBycGltV+p0CdpyrFiGZmDr0HRZCzV3OnfY3pux9sUO/ckDqScByE2c4LJKyuzoCI5Y6WNjtKsY6mTqCl3W99q3Ll4UjSCVwC4TQSBQdSDYYbgjckelmups1gTW/XArZ2OtWta6XfXf3xKQufw+lRgtKREQ0a8w+UqCo3HmOxI8xOxwTOgx48Tir4xXt3FXtXXbHCysqkG1IsH1FYy1Dx4y8cRklXy+cuNgw0npuKA2PfpjkeXRls5hm0DU5BoVpHXtR67epxDJLBNpUIx5KALrsfECvxA1dLR9j74llZJALWAx6r2JDVVAeg7nbpsfXE4F4fKlmBV2Cqqg38WsdNPXfRuTg2ERzSLqik3TT5t10gKwuj8R1ep+E4LWSbQhVEEmpQyXXluiRXQ0NsShhnERDSAPez3fpvRA9G298JD89yrgxaApLage4lB6V3G9/649nOANP9I5hKcykUJIeiDyNYUFWDlm2PpiuOQ6Zg04kbSxAAAHwKa2skDrsdtXfDwbm7xKEaeG3kaV8wyPzsvHDIEVltojIdatqtSTISANwQDeLT4aV1ZZpXm1LEragoswszK/lHxEsb7H0GHJUfdiQcDES88HjImB1ETsWkBJokqqGqrSCqgUP8zgtYdICgbDYWb6e564tY1jgP440kFO3TbE7x1zjjDpiSOrES2E/FTmI+bJzgIhuBo1MoAo0Nrs79b+fTC+LiTMUYPO5+PQIgAT5SFJvYiq223bCmnbpvtXrtiietgX09+oF/j1wlynDFfmExzKK1AOwUMxLGqAsHYDUd6asCZtdIWJ4YBfnAkdt7HmO/QWK6npgWnE08GrS05DWBRkK7k1WxG9kCvcYozsuXXTrXVqOkMbYXqCkEsdiP8j6YB4pnotbMs0Cmrt11Hy7t27DT37YYSattESvTversGZWBvf1J6b0MKU/3rlowxjjBKrq8qhSdr2Nbk/54Ng4osjaVVjsTfQbED173gWCXMOARGiA9/tdSKo/cbwRH9I1DXo01uBd3WJK8xxKRWrkki6vVQJsD93vf/faUuYzG4WFPa3P8Q6afliT5J7Lc4CzVHr1LCt623G3YYEzjrpRTmNx1ZWpmpdya9AQa+WFOStmj8PL70CDR3Wj3P7w/m9sDmGYr+2Cjsdj11AdQN+nT0bEJVyx3aQsT7na267Dy7jrimZIBy5ACNTXffULIBG/ex7YEuzK6ii6zzFB6WNWwB3HS9t8QRUkURsxLpTE97B679iQcdTNK+p1ibUoBBK77g7D5d/niqLMyGmXL6WNXZok7H0sD39sTWhcpPl4wzRKxOkDfuKYr26bH5b4rSaIUUhYtsbog9bvYWa69N8GxPOQlooAPmoiz26dBvvQ9PfE4+br3KlLPz+X3H9D67CCZ3LgEVArAAEbb/aBHTagbHrvizLhtAtNFEjSOlXt0wLLCwbSZhVk9dwdmX07dv9MSydAMBJr8xN101ANV2b63+XbBYZ7a0vLoUFgH1WSd7UNZFDvpoe2A+TKI2abMGgnmAUGjRBsjrRPt8sXPwFDsxZvXfrsBvt7DBEPDYwGUA6XsMpYkHURZ+ZwOOAcpNGhLGYsWVh5hvVlyPkN9r6HAeTgyqQvrUuIguo1Za7XZQbHwk6fljQjIRD/hqd76Dqep39axekIHwgD5YlhJzI9RVIW25iaiDQtOoO+zUMO8pJqRTXVQfxAx4lbAJHmNAetg7fheA+Hy6csj77RA13OlP12wtGQO2PffhPJxsfZXUdh8VdVVq6V0agb+LbbriK8SmOwi2N21Nt5FYbHrZJWhRFYZFpxI+OqL6nphZlZ5zepADQrzUouyegJJBoX0Ox2uhDMtOWYa1QEAL5qIO4sCrYEsNj3VfXFi04MgvbHNddcLI8tKWNz6bJIAG+9GrJFge2KIodJaR8xr5RNkdhpFqwv2DV6k4VphnqkR0D6bFEg0RY2PUUfTCiTKJ0OZlPQAB9t67D5Xue5xDMS5ZnJOpjJQPpSvpB7dLJHeieuLoli5avHCTr2quxvqL2HrhwaGPC8msayG3UEDVqJ3DKL69QyjoNqwak+WzMnRXaiASuwGqiLPv2+/HY9Qii0Qx+YguK0hb3JA70b/ACxfkXlI+sUKKFAdbtr3v0rasWIKmdYL9XlWutgxC96rpirPQgliXMZDhrG9lkUCvXdT1GJTZSXRUk69CGNUCDYG1iqv8axJgwU7iY8tW6WG0uw6A9dx+GLCGTllSTmGbSAxIJNatNWu+9jb5nEYczBGdSu7kJVE9R5iOtWdqHzHri1JJFWlyq30IJABr2o/9190oZJrZeWFUrsQQCDvQ29O3yxVB+FxwL5FUsVUmyBvVdK6k/n+tqFWIAy5C31PQWKsCq+yvfp8sdRcwNIZ1AsWT1JJGw6j2H++ICPMeUNKDfUih2FUKs736YcKDcyzphRKaux1Drfaun54i6z8uhpDg3fYgG96v4uh+ZOKc0y6kX6Q2o3uP5QRYNCmU7e9emIxxxOvJMjyBiTqvp9r4ttutfI4sTxMrPp5y2CaXvQPegN6v8PbA6MVa/pCkAeYEWDsLN3t0PyvEjm4Vfyq2oHodujFD7WLbb5+mB3nRtlhZq/eFjzFqrfs3X2OxwYluYy6WwMjLr3X9y2sDp13F/8AvgLPwQ+dSXDEUOhJAUMdj12PfBxnZk1nLW60ArbXsOhI2o3iLT5jcrEo32s9dyN/TajtgxK1McjgaGutydh5Rt39/TFWTA1ECLQAtWRuSGIAvpQBuvfFrfSOxT53v1v09MRjSXUSXVh3XoR136b/AOn52GP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1096963"/>
            <a:ext cx="2857500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eg;base64,/9j/4AAQSkZJRgABAQAAAQABAAD/2wCEAAkGBhQSERUUExQWFRUWGBsYGBgYGCAfIBodHCAYHR4fICAgHCYfGhsjGhwfIC8gJCopLCwtHR4xNTAqNSYrLCkBCQoKDgwOGg8PFykcHBwqKSkpKSksLCkpKSkpKSkpKSkpKSkpKSkpKSwpKSksKSkpLCwpKSkpKSkpLCwsLCwpKf/AABEIAIABiQMBIgACEQEDEQH/xAAbAAABBQEBAAAAAAAAAAAAAAAGAQIDBAUHAP/EAEoQAAICAAQDBQUFAwkGBAcAAAECAxEABBIhBTFBBhMiUWEHFDJxgSNCUpGhYpKxFSRDU3KCwdHwM2Oi0uLxFrKz4VRzdIOTo8L/xAAXAQEBAQEAAAAAAAAAAAAAAAAAAQIE/8QAHBEBAQEBAQEBAQEAAAAAAAAAABEBIUESMQJR/9oADAMBAAIRAxEAPwDs4xHPmVStR+I0AATZonkATyBxNWKecH2kPP42/wDTkxytnjPr5P8A/jf/AJcOOcH4X/cP+WJJbAOkAnoCa/WjX5YxJe0ZCzlUBaJJHAJK6tJOncrsGWjYvCDXGa/Yf904eMx+y37uMuLjrNG5ER1xqjFbFEtvpU3vtyPIkgcwQIH7WqGQdzKdQY6qXSApAYklrBs/DWojpiwbRzH7Lfu48c1+w/7uKs2eZO8ZgCi3uNjsFNGzRu+nUeuJYM6S+hgAdJbZgRs2mvO/pXTesRDznwCAQ41EAEqQLPIel/5YsDFXiJUKuoBh3kYF+ZdQD9Dv8wMWhgKPGuLLlojIyu+4VUQWzsxoKo6knAW/teSFwubyeay18mZbHz6H8rxt9v8Aj/uuWSgpllljih1i1WRiKc+i/F+Q64xpOITx8WyeRllEsRy8kkilL1uA4s3ZbcWANh5cq1BpcK9oUEseanv+a5fSRNoYatQ3Gk7kqaF9dQ2HUl4bnRNDHKAQJEVwDzAYBgD60cAna/QOzkvdrpXuE20FPvJZ0kAizv64dwLt4YnyWUlysiibLRGB7U94wQWKBpR6k2OoGEK6FhMBna32jDKvJFDA880MYllA2WOMlbJPNjRGwG3M4KeF8STMQxzRm0kUMvyPn5EcsZUOjt+q8QGSmgkh7yxDI5GmUgkbDoDW2/lysYXiXtBjizZyohnkkKgoUSw7dVB8htb7gb+WBbtTlTxVc00UMkUuTVGyrmwZCry6ig22YpQ57qpwQdju1Iz8eTn5SVNHKBdB1Vb28j4WHlqGNRkZjCjHNuJ+1zRnBGkDe7RT+7zzHo51ABQDtRF2dyByBxPH2izmW4pNkyq5gTpJmcudWkoNxoYnbQCtUPQ9dk1a6HiHOSssbsia3CkqlgajWws7CzteOaw+1ub3bK5pssvdPMcvPT795W2gdF67k9R5EnnF89NFlXkSESTqBpjVtixKjnQOkE2TXQ4k0oZ7OduGnV5HypWdMwcpKkZ1ElEkddPT4rG+25N+Wn2G7bfylEXWFo9DMklkUrCqA6tamyaFYBvZ/NKpnaSMd9/Kra0XkGMMuoAgNsN/PFv2ScVXL8Nz+YdTpjzE0jBedBENC63+dY1v8pmuqE71WFOOZ5b2k5n3jKF4Y/d8+tZYB/Ej6qHeGt7sXQ67cjeh2m7X5uDiWWysaQ6cwjhNTG9Y5MaBKqCNhRveyOmZq0Qdo+1KZSTLREW+ZmWJPIC11MT6BhQ8yMbwxx32gZyeJuFS5/RqTNFiIATSqIvM+JiQTttvXTBr2H45ms6pzDmD3d9RiWOy4silcmgCgBBA5k+QxdziVZ7ZcbmgEEeWiWWaeTQms0i6VLksbG9LsPngWk9oPEsqx994cWQWdcBJAA59WXb1Ixse0Xibq+RyqOYve59DyL8SqAL0kjwsSwF/54H+HzOnG89HqkdIcke7jJFC1hJCjwqBd+WGYNnhXbswcP8Aes6sqq8xEAK3I0bEaS1AC6s3tYA5kizZpFaPV91lu6rYjyO4288AHbHj+YyvCcvPHFGUVYDIstMfuUABa86Oq7G1b8pu2/arNwcMTNxiEBjG0g3PgkIpFsbmiLc11oDohR/eEJxzabtznvfpssqQDVlBmIgWJCUCTZ0guTyqgNh63f7NdvXl4U/EJkWo0a0TmzIaLWdlB28O9eZ5Yk1aNp3pT05b/PEhOOd9ke3GZzc5izEIjSaFcxAyWQEvkzeZrmaoiq3GMaf2qz5mRO4MEEE0vuw71x3qNsTKV5AAGhdi6wmpXXsewifnhcRSVirPxOJCQ8sasOhYAiwPM+WLenFHIDxz/wDzR/6cWKqM8cy9GsxDe/8ASL5/2sMTjcHeMe/hoqtfaL5v6+oxiZZ5BxCUv3zJ3oEYHfEeKOIX/U90GMhJ5g1WI+0UkgzamP3jQqx9+I9dGIv4e7C/0oYW+n+j1DmcGRMeOQf10X76/wCeGjjsG/28W2x8a7frih2uhZsqzRmXWtFREzgm2QHZCCaW9ulnby9x7LtHlCsRlLCSOjqctRmUtbDxkBCQetDfCKuzcXgoHvoqsfeHmD549PxyAo1TRjwt98eR8jip2endcqe+7wvG0msMGYgBmOlCd5VC0FbckVe+2M7gPFMwO/WdZbKnMRGiRTqSYr5Ao3JSQaI22wQQZXiUUngjkR2CgkBgduV7b1eLrnGUhPvg/wDpv/7GNYnDVeBx7Hg14XEVHeKXEQS8QGxLnfy8Dk10ugRv53i4MRZmIkoQASpuia5qy+R88BPWKfEA/g0WBq8VV8IVjW4PNgoxMJH/AAD9/wD6cKWb8I/e/wCnFRnCWcCMmm2IcCMgXrUAje1AW+fPnhwfMBjsGUv4QeaiyLJFbVTVuee/TF0yP+Bf3z/y4dqf8K/vf9OFDIFYmyx21AjTQO+x3s7DawaPl0xZxFqb8I/e/wCnCM79FX94/wDLiCPPoDov+sQ/UGx+oxZxVlhd9IYKAGDbMb8O4+6Ov6Xi0TgBX2ldlHz+SMcRqaNhLFvXiW9r6WCd+hrARwnt53U6vxHIZhs+imMOiD4d9lXars2Rqu9jW2Ow3j2NZpHOeN5PNy8BnWSFu9dFVIV3ZEUpRbqXIBYjfmBijxTLMnEuz8bKVdImDA70VjUEbbbEHHUyMZkfZ5PefenJklClELVUak2QoAG56sbJwzYAbO5KSPjrZiSCZ8vmYRCCgJ8ShbDqN9J09aBBB3GOkRN4AWXRtZXnXptt+WJax7E3QB8F7TZmfO6hkJI4ZoVEUrt4dKsz6mobWH2Xny9SKnCeyL5PjryRhvdZoZJQovSsngDCuWrmRy2JA5Y6DlcosahUGlRyFnb0FnYenLEuLSOY9lOCy5biGd73Ku5nkGYgYn7NbMnxmyquNXPdhuB0u9x3ITpxvK5xcvJLEImyzaKsE6zr3IATxVZI5H0voGKee4vFCQJHCXuNV1zrnVXfTD67SOTcH7C5qXJnIPEYmiz3vDStXdspXkpG7HfoK8yOWOyk4zB2oyt136Xttv128uXryxJJxuAy+7lx3h20Ueq6udV8Prhu0c37LsYJsxLKsgifibTI/duyvG0c6BwVUgqWIF+oxY7HdlpzwrOxNE0bZ2aUoH8JRJAAGccwBV1RJ223wp9m+V0U2fzb5dXMYiDnSpH3TQIAFVdAcsEfZKIZKJ4pZ3dTJrh1anKxPsiltNE2rGhysYu6gP7P9ks5JJw+KWARLwyRtUjNaygsrDQKsnbny9Ryxudu+D5ps/kc3DB3oy0mkoGAZg9W3kqjlZOx3IrfBnNxiJH0MWDXXwMd/B1C1XjXfl+RpmY47EhIfWtEj/ZOQa8iFII354fSwM9sOB5nMT8MkWND3GY1ygNso2POtxSkX5kCt8Q+z3s7mslNm4CqjK993kTnmwYclA9NIJPIg7G9irMdoYUNNrGwN91IRRF8wp6f654myfGI5TSFiee8bj9WUDEvgwfaN2PbP5dO6bRPC/eRMTW/UX0ugQehAwLcL7Q8SiRoW4Uz5hhpeayBIarU7UQdvJq8qG2Oq4SsSpHN+NdjM5JwdsqxEuYk0u7FgAO70BY0FbnSgA5C9RvcXJ2j7P5zN8D93MSrNphAjDWaj03ZqtRq9I5crJx0WserF+lc6HZHM/yskxVe79x7lnDbB9OmuVnxGx6WfTFXsx2Qza8Hm4fLEsZYyIrl7+Ig6qH3BR5WTY2As46cRjwGL9akc+7MnM5Hhj68qEfLRuDbFjNoB0aaNhPW6AvSNzQpH2GzOayxy3uWWgZpFmOaRwVNl7UVqPWgq7AD5HHaiKvDgMT6Ix483mVzaw9wPdhED32rfWOlf4fW8bOPY9eIr2KOUFtmB/vAP/1RYu6sZ6u0byfZuwZgwK6fwIvVgbtTgBTiiyQRqGkeN2DaY2z1adNAEMY7fUTZ56fS6xDPny7PI2Z7hpFhaNPfE0OpBDFTpuhvvW5H0xvOM3sFZioFHXAjMfmRmFHPpQGIoUzOs6zqG3LLxgjZvhPvBog9SD153issLJ8WZ1Re/oCxq/lGM6733Ii1FgGA2AoaepxPmOIMrtrzDLJrYGEZ9AFWi1m4gVGqkoXQ3usbDJmjsrEDaryyEiupPvFEn5D0rDswmZYJuQym3/m6EPz6GexRogg3sOeBGGvEH0krNeoVR4gp5lbKkRjxkXW5F2Ko7X8rFK7a45HliBOp/fAyi1GoECM6gpsDkT1q8X5I8wSxtxa6VAhjpG38YuSybo0TQo+dh0QzI0AlzoNtphjXvRVUftjR62K+WCr2j+dg8vsCP+NcX5ht9R/EYpw6mm1lGQCMr4tO5LKejHyOL4OJqkjFDpfXpvh+Ex68QUM1mCrqNSqrbC7stuaG1fCD16YljYnkwNEjl5Gj+u2GvGxfmuihW24O99PL/HCxxBTtpBPkAL/zwVG+eArxVeivCfvmlvbbf8uuGJxAMpIc8tXwnkbrbT6H8jif3dfJf3R0+mGui1VqK6UNvpWAV5SqFy2wF3XT5AXhyzWCwcFRdkUeXPl1HlhrOBsXUVW2w/7eeHQi7ogqeoqvUbDfpgK8vE0UWZKGkt8B5DY9Oh88TaHaisgqvwgg+vPCidSdIkW99gRf5c9sQZnMqjU06pYsKxUHpvuRt0wE3cSf1g/cH+eK+dkdB4nYg2DpiutibNHYV1OLBy7EbSNy50N764YsOsbSBlO3IMD0I2NemKKacQobyOKoAGIgm9qAItj1IHIb4dPniraS0pI2OmEm75EVe3y8jhDk8sXKfzcvfw6E1eZsXeJHSFZEVmhDitCkKGHlpBNj6YBDmbcLrk36hPDtztgSBRFG6rEMXEgzUDP037vYg8m62v7Q2xf9wANjSD5hBf53eGSZdUolwnwoDy5nZRv1PTAPOSY/0rYUZNv61v8AX+rw3MxaVLGUqALJPIfPcbYoQ8UhYErnEYeYcEAnluHofLERo+6N/Wtj3ubf1j4gzBEa6pJ9C/iY0N/UtWEy8iPH3i5jWm51qwK0LvcGtt7+WL+Ki4jOY9rlN6d1rbUwXc6hXO9+l1dHEmVcyKzVMhVmWm2J0+XioqTyOIIuMZeRDImaVkX4nVwVHPmwND/tiTLcShkjaRMyHjUburWB9RthSK7cT0qGInNhvDsTsmuvirfZR6msWWk+zEitI9so0q3VqSvirwk2fKvTEuQlSZdUU5dT95WsG/I9R8sTe4n+sfnfP0qv8cEZkPFLQNU4IBJU2W26EBj1HP1GL0A1FrMi6SRRc7j8VA7Xv64dFGGJCyklG0tTXTUGo+Rog/X1xQz3GctEzrJmghjrWC/wXVauig2Odc8BFHxJ2ZQIpwSpJtiAKCHe1o7mrF3RoEYjn4pIu3c5gm3FBiRaCx4tHJ+S+vOueLEPGcs7hFzLFjGZALItBRLglaKjz9cV17R5P7P+dse9sR7t4yK+Ck8RFjleAlyObZptBjzCglvEWJAoKd/BQskgbn4T5jGjHAGLIWlBU+Z3BANg6a5mvocV+GTw5gN3M7v3bFGokU22xBUb4mlVBKsRlkDurMq6uaroDHlyBYfngIIJiQtxy7kA2eViyeQsAmvpyxebhoP35PzH/LhJcqqqWaRlVbJJcAAeZNUAMZjZ/LgBmzEqq9BS2pQ5JoBSUGonoBd8xtgNGTg4IrvJOnJh0/u48eED+sk/eH/LjJznGMrFMMu+ZlWY7qlOWYeagR+IbEWL5HEmYzcAlMJnzAlq9IDk0eoqMjTe18tj5YDSbhI6SSD6j/LDhwwdJJP3v/a8Z8zRRuUM85cDUVXU5Ub0WCodIPQmrrbriTIiKbV3WYkfQQGKvYBO9XVXXMcx6YC43DNv9pL+98vTCnhv+8k/e/8AbGfxmWHLRl58xLGli2JNDccyFNeW+IsvxDLtoIzT/aV3ZZiocnlpLKA1+QvAazcP5/ayfvYgzOWMcbMHlfSpNBtzW+24F4jzYjhA7yeRdRpQWssfIKBbH0AxJk9D3olclTTAkgqfUGiP8cBlzcVokFcxqGrYNtsUHPVQu7F9A2HNxIiIyfb/ABONOoajovlbUdVeEczhw4xCcx3K5q3AOqPUdQNqF8PMDc7kVyxr+4n+sf8APAYcnFSASBmGCg2QR0AJq38ZqxYvexz5uz2ZMUjE9+VpPEGQD7x0+OVTf0xqyKqsqNMQz2FBbdiBZrfcgYhzcKIHaWSlAUlnqhz89hijJm4yok0lptmrX3kemj943NenSQ3LlWLWVzDSWf5wqUSJNSlSFvcaZDd1i1l+4mj71JUlQX4xpYCue4vl5fLEA4hlxEXXNosS0NQddC89rB0jyxBXz3Eu71G5yqBSWEkYG4DAHVKCpN1uBZ9MNzXEyr6AZzqAKMJYgHseHTqmDGzsNtz1xdgzMEoAjzKMZPhIZTrry38fyHli23DBz1sKWr8q8vL6YJGSeLi3FzHSF1lZIz3ZNgq323hYEfK+V4iPGVKyMHm+zTWwEsZ2B35TEDbe2obHfBAOHczrO++GHhYFnURtvQ+vTf6YCt2f4gJS9GQ0B8bo3VuWiR/LrWNq8VsnkxHe5N+eLOChztv2l9wyUuYoMy0qKeRdiAt+gO59Bh3DOA/zUCb7SeRLkkPxF2F7HmgU7KFqqFYqe0LgpzOUAClu7mhmKjcsqMNYA6nQW261ip2vhkzMuSXLtKFOYHfyROygRAMdLUR8XLzHWtsXPwZntPhEXCoMrt3kkkGXVjzB2LNfMbKbP7WNifgeUzsD5eJI2WBo0EigbMpViAwFkhav+1Xnih2ij73ivD10v7vlRJIzaGKiSqRS1VYIvnjcg4j/ADkxwo4j8U80pjIVjSoEW18TGgSR0Wt72vgGeNyxS9oIQ4UJlMs0rsV+8/w2a+6KYXy3xtdn8hKeI5jMqO7yskUaovLvHG5lC9BWwY0WxX7G5VznOI5mSN42mkVYtaMtxRrpU2R1Juue2GdhJszBwwRzwTCWAOgBWy+7FAlHdQKFmhy3w0ZuZCDj+Tm0he8y+Zdmrmq6gpP9wDDvdRme0cbMu+VyvePe+lpCe7Xy8Kvfzs42852XWbPZTMkN3eVgcAEGy5KhQVrVsAWqtzpxV7FZOVc1xHM5iGSNp5V7sFSSYkBVKq99/h57YvgJ+L5hghSIhZHVtJIvRQPiI60aFbWSMDvsfzGvg+WJ3I7wH594/wDnjXyid6rzSJPGxtdHiUhATpFKdyQdRI6tXQYw/ZflJspw8wzwSo0ckjBdNllZrFUTZ3qsZ8Gf7RIjFJFxNF8WSnVHr70LACT8mcj5YNMuqS5jvRTaIlCNXSQ6jR8iFTFfK5EZnJNFNG6d8riRHFEGTUW9DRbYjyGIuwfB5MrkYopiWlUUxJvkaUfIIFA9Bh4CA4537ReJt3vD5Ef7JOIRoV/GwNFr8lYFa87PQYM+M52RFqKOR2YgWoB0AkAtuwBIG4XrQwI+0Dsq8sGXXKwyu8c8cwBkNBVLFvjetVn+OGGi7tDxMZbKzzHlFG7/AFANfmaxz3snlWi4ImTVGOZzkMrqGXSpMg5lmoHShU0LNcgcEPtGyuYzeROXy8MhMzJ3l6V0xhtTDdh4tgKGI+2XCswx4fLlYWcZaYO0VhW0adNbmhS2Dv1xc/DV6DhBg4fl8nK3enSInPRgqs7c+a0mn5EYCey3GFi7N2aYRxTtINq3eRUQ/wBpyNvwqfPHQC8rZlNcL6VicaxWnW5U1u2o0q1qqiSeWAviHYCWPhMOQgiLM8kcmZYFQDR1ON2GoilUDyXDAWezvhHu/C8rEw3MYZx6yW5/81YG/ZfrWPN5AWFy2blQt/u2JIVTfxEg35A+ZGOgyT6EBWNjypBV/LdgBXzwL+zXgk2Whn94jKzTTyTubUg6yKAIJsgC+nPD/QYRoFAAAAAoAcgB0HkMQZ/M6AAotnYKg9Te5/ZABJ9AeuLBOMRMu08ztPC6oldzbAcx4z4XsMTtR6KPM4yoe9kxYLxBJGLumflDMeZ2Xf0usUfahle7ya5VDcvEM2qu3Vra/oFARR6D1ONjsLwGbKz53VEUizE5li8SmhRFMAxIPLzwvH+Bz5jieTnMV5fKh2+JdRkYUCAW+EUp8/TGvWfG3neziSaRelVhaAUN9DmOwD0tU0/W+mBHNRDMdosvCoHdZDLGTSOSs9BQB0oFPyx0ORqBIBPoK3/MgfrgP7HcAnhzuezOYQBsy6lCGVtKLq0qaN3WnlY2xKsEuXyiQd890Hcysa5eFFPz2TAUDIO0OXaQsO+yUlIeSU16R60AW9b6Vgt4okkrpEYdUBNysWXevhGm7K6tzy+GqN4wOJdmZBxXLZqCAd3CkiSeJQW1ggFQTvV9awwUu22YbM8UyXDv6E/ziYfjCaiqn9m05ftDywb8R4aswQNySRJBt1Qhh+uMbi/AH9/gzsSh2RGhkSwCUayCpO2pSTsSLB541LlLd4UICghY9Qtia3Y3pFDYCzzJ50MBy/PdoSvF+JZ0RNMMjlxDGFHhDbaizcgAS99aJ8jXS+zkiSZdJ1OozosjOeZsXXoFugvT8yR3sV2WlgyuajzUQaTMySSSaXUhxIK0g2KoXzrnh/YfgubyvD2ysyDUgk7lg4IprKqeoIYnpVfLF1GRxbjeZ4VncxmHhM+SzLJJ3ke7RkKqfKqGwNA7UeYwadmFiaEzQEFMw7TggV8dfr4d/W8UuF5OeHJplZIVmZIhFrDKEcBdPiDEMoobgBvTF/sxwQZPJw5cNq7pNJauZ3J26CycNXAj7as0WykGUQnXm8wkdDmVBs7dfFoxJ204BPno8rlcvG0cUUiO8rjRpEY0qFF6i1EnYVsN8Tdoezs+Z4rlMwYry+V1Gta6mck0wGr4QQh3IO3LBxhZEc67H5ps7xjPZmQ+DKH3aBei2TqYepCbn9r0xNluKs3aWWJPgXJKsg6ag2tfqO8r+8cbfCeBtkps28aGRMzKJgFKgq5FMp1EbE7gi+ZB5b0+G9mJcqubzIUS57NFmOkgKmx0ICxHgU1Z5muWAzPZqvvGf4pnuYefuIz+zHzr0rR+WOhMwAsmgMBPZDhWZ4dwxYUy3e5ga2I7xAjOzE2W1XVV0vbGh7pOsEOXeJ5VffNSBkF6rZwAWBIZzpNclusN6BrjWbf+XuFyMWCSpOqIRWkFWAP9prBN8vCOm5zxmU93Iq/E+iMf/cOi/oCT9MCPanspK3EchPloCUyzkynWN1OnZQz2aGrbbBLxDMTNmYAuXcxKxZ31JzKMqgAvZALEn5Crw1QZ2OmHC8/xDIkVCFOcy4/ZrxKL5nkP7hxP7TnbL8GTLKPtMw0UFDqzHW/LzIP542u1vY05nO5HMLY7lystGtURBajvuNYCkeTnFTtfwfMZnP5FhAzZbLSmVzqS2f7tAvZUEDy5nF9TWd7WKyfBoYo/C8ckCQkc1aPex5GlO/rgwTjkvvS5c5aTSYe8M/3A3VOXO/48qxj9ouzr5/M5Z50KZbLuHEZotLI1AXTUqKPUk77Y1eAcWnmkzaTRLGsUuiNlbUHWrs9NQsWOhNcxib+DfwgGEvC3jKlBwuEx7EVEMKcJjP7Q8T92ys89WYoncDzKgkfriqnfiiBygt3UAsqDUVB5X5X0HM9AcVpO0kAhknL3FGWDsFY6SvxWKvw8jtsbHQ4x/ZjkmXh0Ukh1S5m8xKx5s0m+/wAlofTGd7UR3fDzlor153MLEB6yvrf6UCPrixBNH2nhZYWQSMJ7MQWM2wABLUapaPxGhuMVMv23geMyIsxQTdwSIztJqC6Tv+IgauV9cWuJmPJ5aSeqEGXIX0VASAPmQL86HljM9nXBxHwrLK96nVZ38y7sJbP1r8sBo5ntLHFmkyhWQyyKzqAAQVHxGy3hA9a9MJN2qjXODJ6JTMU7wAKNOjlq1athYrfGDwI+8cczs1WmWijyqnyY+N6+tjGbw3Nytn+K52GNZDFpysYZq/2YGr7psaqNbXixKNsr2gVsw+XMcqOid4S6gLputmDEHf8AgcOPHkEXfaX7nTq7wCxp56tIOvTW91y3rD5cmhUrI1u0fcM17nUP0JJJ/LAHw7iWd4WYcpnUE+Tdly8eZTmobwoHHy23o+prEHR8rmA8auAQGUMARRoi9x0OMjKdqVkzM2WSKUyQaTIfAFGoWoB17kjevzrG1QUeQH6AY552IzUnuud4gqhveJ5Zlsm+7jtRQrcgA0ti+VjniQGHCu0kM8TyhtCxMySh6BjZPiDb0K53dVRww9oVEPvBRhBWrvDsQh++V5hK3vnW9Y57xrhyHh+RgysjPHxDNo00rbM+q2bUAKG4+Hpp/Mp9qWaEXCZ0UbyKsEajqXIUAefhvFgIONcW93haXu3kVQSRHV0OoBIvz2PIYr8P7URzZEZxVfu2QyBaBcgXsACQWNbC8Upcswy0cLnxx5Ni/wDaEYj389y35YBsjxUp2YRwSKgaBBRBaSR2TbzAVjR8y3liwo6yfbVJcg+eSKTuVRnAYqGZUvUQNRA5GrO+Gnt1GuUjzksTx5eTRTEqSoc0rMoOyk1yJ2I2xh9tMmctwOLJR/HKIMooH4nI1fwb88Wu0nDoycnkc0ay7sixrFfjeIbI5PwxkV8O9jcjCFbXaTtUuUfLoYnkOYkEUegr8R87IoVW+Jsxxx454Ymy7VMzKJFcFV0qzHVyI2U9N/PA1xtTmeO5WJFBGTgedrJADyeFOXUUp/7YJeAMzRRnMafeGDSlQT4NRK0t8lCsF/PreJuFVIe17PnpMmmXJkiQSM3eDQFatO+knUb5V9caXB+OpmDKq2skL93Kh5q3MctipG4I5/pgW9mI7+TiGd/+IzTIh/3cQ0r/AB/TCezgGXN8Tze/dzZgRx+oiBW/1H64bgPCdsDnBe1rZp8wkeXIOWkMTFpAAzC7CkKb5czXMY2+JZ4QwyStyjRnPyUE/wCGAr2acOnHCw4KpJmmecuwJIMh2NbXsARvhmcUQcN7bZabKNm9eiJCRJrFFWWrG12dxVXdisST9ou7gGZljMcPhJs+JFYgBmWqFWCQCSBflWATtF2TXLnhPD49TQvmmklJ++VCsb6Dw3Q9B5Y3fbBmW/k8woLkzMscKgdbOo/+WvrixGx2w7WjIQpKYjKHkWMBWolmuqsEHl54fnO1Igny8WYj0e8kojK2oBxXhbwgi72IsfLAv2mgaXP8KyNg90PeZSRYPdKFWxYu2DdeuNXhqx5zPyGY6puHvpRQKjHeAMHAskvQrcmiprnhBNxntycvHmpTATDlWCFzIB3jHSCqDSbosASSBd/LF7h3aGWSWFGy5RZoTMH7wHTWi1I0jxeNfTA77ToBIuTyKCvecypYD8CnU5P1bV9Dg8GWWwaFqCoPkDRI/wCEfkMTgzu03GPdMrJOVDLGuphr0kgdAaO5NADbnzxjz9uDHkUz0uX0wsEYgSW6q5ADVoAPMGgeRxne2KctlIcqh8ebzEcQHpdn6Xp/PC9r441OSyubYnLSyLGqxLpt0oIJLZiY9x8NEGrvohrX7Wdsfc0y7pEJhmJFjQB9JJcWp+E2P88EMLNp8YAbqASR+dC9vTAN2hUT8b4flwPDlo3zLDoPup6Cio/PBXxriGiKUIftRBJIg/sjY/vEfPfyOEFSPtCJ5pYcuok7kgSuxIRX5hAQCWYVZrYbbk7Ys8P7RRSwySkhBCzpMGP+zaP47PKgN76gj5YHfZJkRDwmJ2O8uuZ2vnZO5P8AZUY5rnDPJwrMSi1XiHEh9UOr9C4A/u4sHY+G9pGzEJzEUJMG5QlqeRRzZUrYGjp1EE+mMzjftCGWymXzRy7MuYZQiawH8YJXaqNqASL2Jrfngny+WSCFYxSpGoQeQCgKMc97ZRd/xjhmSjUacuDmGW6UBaC3seQTYdbA2u8TlBrmuKyoYlWAPI96lEo8AF+IkruvS/MgAHGnESQLAB6gG6PzoX+WBD2d8ZklbOxZijmYMwyyECrU33dfsgAgDyrqTgg4xm9IWMFgXsEqpJVB8R8IJH4QfNh5YkEPAO00WcbMCLcZeUwlujMACSPQEketXij2n7WjJSwIYWlOZcRRhHAOr1BApdxvZxgeypQma4tGopRm9SiqoNrHIgEfDyxHxOIZrtNl1AtcnlzIx/aa9PyrWhxqdPBoOOqs8eXlXu5JVZo9wVfRWoA7eIAg0QNuV74o53thoz6ZIQM8kiGRWDLpCCwS3Vdxyo9MDvad2n4/w6GO/wCbJJPJ6BgQPz0gf3hjOyeanl4nxfOZcIz5eNctEHsgld2qufiQ7eZGGfz6DheNPJmGyxy7oyosocsCjjUBQI3BuxuOmKHZ3tn7wk3cZRwmXdoyAyDUVuxGBs35i7Hni5xPPplcnPJq1y5bL0zE2SwXUt9LZiD/AHh6YwvZ1F7lwISvsxjkzLfW2X81C/nhAXcD45Fm4VngbVG11tRBGxBHQg7EY0GaheOWezbg+c/kSoJRDNJO0iu62NNqrCiDVlT0P+OOpRAgCzZrc+Z6/LE3gSFiQL5/LD8ewt4iosQZ/JLNE8Ti0kVkYejAg/ocTDC4KxeA8Pmgy8eXJQ90gjWUE7quwJStm01Yur3vpilx7s1LNm8lKpj7nKMz92zNbsVCqb0kDTz35+mCfAzxXtPLHxGDJRpG3fRvIWJNxqnUgfFZBA3GLjKz204BJnco+WjdYxJpDMbOwYEgADe6q76nGxAhWNVAUFQABZrbYC6uq9MZuS49ebkykgAlWMTKRyeMkrdHcFWFEb8wR5BO13aNcjk5cwRqKClX8THZQfIXzPleCq3ZXs3Jk0nDOkkk0zzF6I8T1sRZ2FeeGdl+zUuSyrQq8cjs7yGRlYAs5uyoNmvn5YI1ax8xeBnI9ppRxFsnOsYVoy8EiWC+k0wILGiN/wB0nkRgixD2ck7hFfMXKJu/eQJ8TAkqNJOyDwrX4VoVzF7O8NacKkujQro5As6ijBl5jwjUAevKr3vHjmJFklZ2QwxqDQQ6roki9ZGw01Qs2cD3HO0uZyuWjL92c3OQkOXjQm2NbEl7IUHxMKF15jAFPFcs8kLojhGdWXURemwRYFiyLxiQ9k3XILkRKqoI+7Z1Q6ipvVQLUrNZ335nbFftNx3NZaLJorRHM5iZISNBKeKyxA13S+pN/XF3Nceb3pMlEQ02jvZpCNo47oWoO7sdlHIcz5ELQ7NxLBFCg0iEq8R56WUkg9LuzfmCeWPZngQmmiknIYQnVGgHhD8tZuyzAWF6CydzuJgZROi2rRFGZiR4tQKACxS0dRPK/Di/hRmfyZIXmLSKVlTQFCUUADD4tR1fESdhjM4x2ME0OWgjdY4cs8bhChbX3XwhvEPD1PmcVY+NZiTi0uUjlUQxQrJIe7UsrNVKDyogg7i+eNLhHGTmzmO7kCdzM8OjSCQUoW970xuqrat7unQvHOzjZmfLSGRVXLyd6E0EhnqrJ1iq3r54WfsyJc1DmZ31tAD3SKtKrNzY2SWagK3AFcsXeB5iV4dUwUOXkFLdAK7KtXubC3Z88XycSqHeHdmHhzWZzXfK0mYCAgxGkCbKB9pdVifL8BlUZgtmNcs9DX3dCNQCAqqH6EltzzJu8QDtLq4p7mB4VyzTFiPibWqgA+SjVfqa6Yl7S9pfd2hhjAfMZh9EKHl+07VuEUbmtzy88XqG8E7LtlsouVSakUMNYjp6YsTRLlQd+dHDM52a0x5WDKs8CQSo50cmRSdSsSbYtZ87Js4tZ8ZiPudEgctKiSakHwk+JlqtJAFUdQ3898VOHdoTm8xMkTaYIH7pnABMktWyiwQqIOZrcnp1DS7RcGOay7wd53ayLpYhbNHoPEK8uuLPC8j3MKRWCI1VAQtbKABtZ3oYxs7n5oYM88kgCwKTEwUAkLGHtr8LEs2nYAbcgcVuA5jNz8PikkzAXMyxmRQI008rA01ZFFb3vfAEHEeGLNoJ2eNxJG1fCwBH1BUlSPIn0OIDwQPOk8zd48YIjAWlTVWpgLJLkCrJ2HICzY32y7QZnLcPyzI5GalaGIeBSGkcAtYI2GzVWLXarj8uROUp+9MsywujKtuCKLLpA0sDR6jevXDovw9lqzxzhlLSGPutJQUEsGl3sGxzJPM7YTJdkVjzk2YV2qco7x0tF05G61bcwPM9arGT2u43mctl85mhLoRKjy8ehd2sIXYsCSC90vkt9canClzWvLd7MWDZdmmXQo+0+yoghQQPE21/dHri9E2b7M95mo8yZPHECqDQCFB1g9bs6tzf3V8sbuA7svxeWd8275g+7xzGKKkQHY1ZbR4rta+eLOczs+WyedlnmLGIyNE+hAdIVSgrTpJ1muW+JBY4v2V7/MwZhpaOXJMa6AVF87s2Ty5EVQw/MdlFmzEeYncytF/sk0gIh2OqtyWsDct0G22MjK8WzacIGclk1TiHv2VlUKR8WmgoK2lb3YJv0wVcK4gJ4Ipl2EiK4B6BgDX64DIy3ZVkzcmb7/VJInd0Y/CqjTWkarHwjmTe+LXCOBGGSaWSVppJtIJZQAqqDSKBsFsk169eeNYnAfwbjE8/E81EJW93y2kVpTd2A21aboEP67DfCjW/8MgZc5ZZCmXNjSo8QQkkoGvZTenlYG19cScT7MQTZX3UrpiAXRo2MZXdSvkVIv8A74wJ+0c2X4lHFLIXyuYLRx2igrINAA1KASNR07+Y8jjT4nPMsk7RyswSJSkWlN5X1hRq06tNhdvW7rbDo0YuHSHT30okCkEAJpsjkW8Rsg70KF71yrOynZDRn3zxmLSSIImUoNIQVQXewduZJ5nGDmuKZ2PiGQyXvOtpEeTMsIowNIutA0+EWrCzZ3GLXFO1UvD4JWnJzEr5kw5VNIUvYTQDpA2BJtvTbmMOjTyfZAx56XOLOdcwCumgaSBpArxXqpRvv188aWR4bIkkjvMJO8qh3daAOQHiPh3J3s2TvjI7Q8VkyGVXMSya2V4xKNICkOyo2kAWum9Q3N6d7vBReAHuD9lDl8xPOs1nMG5F7uhYuiPHYqz53+uIOFdjWgzWYzQnDy5gKH1RbDTy0gSAgVQok8hiT2g8bbKcPmnRyjoBo2U2zEKoIYHazjJ47x7NZLhcWaeQPP8AY642RQrmQjUg0gMpAJo2fhw6CLIdnFheWZW1ZiatUrrewqlCgjSgHJQfUk4zuzvY+TJRSpFmFLSyGRneGzqIAO3eAHle/UnFP2idpZ8tlYHy50TzSxxqjKrC3BJBscxXSt8aXFEzK933OZ1MssKzKY0No7AMRSgoa367DF6KWb7CF8k2UbMk95IZJpSlvISwb8dAbKOR2UcuWNDM9lu+yyZaWT7BVVSka6C6oAApYsxC7CwtfPGVmuMzycZGTilqJIO+m8CkqTYCgkbXane+Zxa4L2jfPzzDLtpy0Dd2ZQAWlk5nTYKqijrRJsVQw6J89weVs3lDBK8MOXsSRgVG61SqPM9OoUeR5kmBz3+ZGzplkCxQIpRwgutBkctYIJApdgBXSzjI7HcezM3Cmzuam0kpI40ogCql0ao2TpPPbf64kB3hcCfs24lmczkY8xmn1PLZChFUBQSByF2a8+uCzEggBw7CAYUYNPYB+z47/jefn5rl44sqp/a+N/yIrBu6kigaPntt+e2MfhPZdMt3pjklHfSGWSyhJduZvRt9MXGdYHCImn49m5x/s8vAmWB83bTIw+Yvf5jE3tDBk4bnToau5YIwK1pXSxb4rokeXJRgli4PGkRijtFN2VNMS16iWNsWJNlufrhMxwVJMucu5YxldBGrdlqqJ58tvPFoXI5v+bRyH+qV/wDhBwM9vMg0eXy+ajsyZKRJD+0hoSj6jc+l4I24DGYBBcndqAoAkINCqXUPFQqqvFqfJq8bRuNSspVgeoIIN/MHEGe3GY4cqczMSiEd6dVWA1FVq/irSteeBzs3lnZ34pnRpkkATLwn+ijY0ii/6SQkfn6kAr4lwGHMIiSqWWMgqupgAQKF0RdDzvrj0/AonkSRwztG2pNTuQreYXVpv6YYBziS9/xrLJzXKQPM39uQ6F/Krw7sjkdOe4pIfjadFBP4RGGWvSmG3pggg4HEkzTKpEjbM2tjYHIG2ogeXIViw+RUsXohiKYqSNQ6XR3qzV4Kx+y/G58yZjIsSxxyvEhTUe8014tzsPTf543ziLLZNIwRGoUElqUULPM164XM5YOpVro7GmI/UEHEAP2EzA7viHEHG0s8rA8j3UOrTv8AK/0x7td2LH2nEMlK0GZVTKSp8MlC9x6gb9D1HXBZk+AQRRGFIwIj/R2SvnyJIo9R164kHB4wKAOj8Go6P3L016VXpi3qH8MnZ4YncaXZFZh5EqCR9DthM9MyrSC3bZR60TZNGgACcWsVZOGRmRZSCXWwp1NsDVgDVVGt9t8RQhJGV47lbXTqycqAatV6XDWdhvv/ABxJnMoTx+B2PhGTfu/LUGIatuel+XlWCbM8DhklWVkuRfhfUwK/Ig7A9a54mznDo5dOtbKnUpsgqeVqwIZTW2xxajyZ1XsRtqNNuOQIJXf+8CPofLAt7Jsn3XDgp+PvZu889Ycg367YL4IFUUOvOyST8ybJ+uIBwqLUzaAC5t6JAY1VsAaY1tZGIBf2mZsvkVhQeLNzRwgHqC1n9F/I403yqZSYSambWsWXhjLk76mvTZOkadJauiX0GNTO8HhmZXkjV2TdC33TsbHkbA3GPHgsPeLKYwZEvS5slbsGiSa2OAFO0mXOZ4vkYb8GXV8zJRo2fDGfzH64Kf5EiMqzMpeRAQjOS2m+ekHZb8wL5YVOCQCUzCNRKebi9R9Cb3G3I7bYvdcXQEe0SMzz8PyaixLmBJJtf2cQs/nf6YKeOZ7uctNJv4Y2YVvvRoDzJahhZeCwNJ3rRKZByc/EOfI8xzPLzxPmskkgqRQw50eXn9eV4AK7LcCEXD8nLM5jETHMS6nIUghyCy/C1HQRt08+fvaFnXnyWXijXS2cmiXSwshCwNkfVLB5XWCyfs/l3QI8Ssg5I26j6HbDs3wOCRld4lZlrSTzWqrT+HkOXlhQPe0IkZNcrCCZJ2SJFHPSpBY7cl0gAnkNQ5YJuGZLuYY4h/RoqfugDCwZGNWLKo1EUW5tXlZ3r0xZGAZNKFUseSgk/Ibn9MBfs0j0ZObMy7GeaaZz+yCfXavFgxzeUWVSjjUp5g3RHkd9wfI7YqvwOExtF3YMbXaWdJu72uqNmxyN3gBbt1wV5eFh1NTQac0rV94Eu38SfoMEHZfMPLl1nddLz/albvSCFCi+vhUH640ocoix92FpKrTzFHpve3SsKMsoQIBSgBQBtQFUBVUNsKAXsmnvHGeIZrpEEyqfT4q+qH97E3bXg5l4pwp2BMaSSD0DhRIl/Pu/0wV5DgkMBJiiWO+emxZ8z5n1OLM+XVxTLY2NHzG4PoQd7w3QD+03KtnGymQjsmSUSykfcijsFj5AsdvMrWDwDEGXyKRliqgM3xNzJrlZO5rp5YsYg597UYzmJcjkhdS5hZJKHNEIsX/eJ/u4nznEVj40kLoGibLmUNISwidTIbTUSEtFN15DBXNwOB5BK0StIOTm9Q58jdrzPLzPnh2c4LBK6PJEjunwMy2V67fXfFzQF9p1964zw/Li9EKPmnG4IPJPUEFR5HfG3wRFy07ZYM0ks0kuYYs5ZljNKhYnfoqAfPyxqf8Ah/LiUy92O9OxezqPpd2RQ5enphYOz2XRpGSJVeUVIwvUwBui12d/XFAV2LjbMT8Xza/FJIYYW81RCFr0PgOL3siyPc8MRCAGEkuv0INb/QDBVw3gsOXBEMaxg7kLsL23q6vYC+eGvwKEs7d2Lk3cCwHPmyg6WNeYN4m6BL2q8brhMnd3eYZYUP4gTZIrmrIprzBBxmdv8h7nwWOBGk7yQRZcL3jVdW/hutwrCq64P+I9ncvmK76ISad1DWQp8wLoH1GPZ3s9BNpMsevQKXUzHT6jxbH15+uLmiTgnDBl8vDCvKKNU/dFfx3xewyGMKAouhtuST+Z3P1xJjIrCYcrF8qsfP8AhjzTA3pK35X16X18sU0yjCR23ospG60aUD8N8/XyqsT90aoCuW4IB2r09K+WCpveFq9QrldjHmzCjmw39fIWf03xmZ7gvfQtE5NM4a9VUA6tQIWxsK68+eLwy5sEbf3jXI7VVEb1v5A88BIcyoG7Ab1uepOn/wA22HiQHkf9f6OIqetgvPzPK/lzrp+uETL0SRzNXuem1/OtvywE0UYVQougKFkk/mdz9cNOYUMFJ8R5Cj6/TofyxJivmMirtqN2BWxrz/z/AIeWAlWcFiOo9D6fnzwiyKwsEEcx6/LzGIBwxNrs6SGFm9xuDiObgsTKysCQy6SL6FdBrytdsBdIHXbEc+YRSqm7cmqBPz5chWFfLKaJHSvpzw05NTp5+DZd/MV/AYCWh6YawX5/r/rniFcgg6HpuTfK9vludsNi4XGr94FGutJbqRgJpJlWr68qF312A57b4V5VUEkgAWT9MMjyCKqIoKiMAJROwAqr+W2E9wXlvty3wDo82pUNekH8QKnnVEHcGzVYmxX9xWyd9/U+YP6Efx88WRgqHwpe1CyxodTz+pOPGcev0Un/AAwk+X1G9ga2Nbjr58rA2whyuxA2v0+Xr6YIVcwv7W9Hkx53+XL+HmMPSSzyI+YOGR5cjqP3em+3P1/109Flaa9vPZQN6om/lQ+g8sBJJOFBu+nTzwyTOKASbpQCTXQki/lsT8t8ely2q+W9b6QTsSefz3HkcNXKnlqtSKIIG/8AobevPAIsiI2kKQX1OQF67WTXIkkYl95GqqbnV1tyv8sQycNUlTQ8KGMAi9iUvn5hAMOGS8era9Qb4RYOnTz862vyOCEfMpfwk718BPVQem4Bbny5+RwvepVabBsfDzrmP8PnthRk667WTy82DfxH6+mElyAZdN/i6fiJPL64CRpVU1pPOth6X+WGx59W5Buh+E9Rq/h+uGvk7a7G1EWoNUCL+e/PpvhseQqtwa5WvLw6fPy2wFiKJbLhQGYAE1uQLoH5WdulnEpxXeTu1HNt62A5nrzAAx5syfwP/wAP/Ngpo4imore4YqdjsQFJ/Rhv649FmY3sgr5Wa35cvMbjflviFcqhYnu3ssWO/M+Efi8lG3phq5OMb9y1ijZonYgj73mAcBYmaIMFYLZBO42pavpXkf8AscNQQuSAI2IPkDvSn+DA/UYgzUCSbtFIbrqPJl/Hypmsepwq5dBIJO5fWAVDGuTaL+/10L+WCJUeFi60ngbQ1qOZAatxvsR/oHCFICQNMfpstG7FDoTsdhihmeHxll+xmBVle1rcrrrVbeLd2O/nh0WQiWqy0grl+ZP9Z5km/U+eAtSvAqu2lCErVpUGtgR08iD9cKmch8BAHiJAOkCtmY3+HZTiGHKoEaMQSBCBYsfp49jtj0uVRiWMDkk77jyr8fUbYC7LnkVSSwpaujZ39PP0xPjIHDY9/sH/AHhvtX4/LbFybiGjdkYDztefP8XofywUnEkUaHYAiJi91ZFJJZHrvhjcaQdG2vkp+6CT8uR+eJHbvVdCrLYreuTBhYokHrzxXPAxRAbY2PhHUEfpeCJ5c3GzaXW/FpGpbGrb/MC/XFSfNZcWTGKGoE90NwCqmjW41MP18sTjhlMGLWQ2u9IBJ2H6gV8jiGfs+rrIpY6XDCiOQYofPeiv64omy88LEqsfVgfs6vTz6cr2vzx6PjkTAUWomvhP+W1evmB1x6DhWmTVr21s9aQN21XvzPMD+6vlitD2aRdRU1qbUaX5Hz8wN/TDg0stnlc+ENyBsiupFfOwdvTFjVinkch3XI7aQtUByLEfL4iK+WLl/LEH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www.annandalechamber.com/Historic%20Photos/1914/War%20Declared%20headlin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2590" y="2990273"/>
            <a:ext cx="2384219" cy="35052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2050" name="Picture 2" descr="Related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2690545" cy="201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 forces attack France through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</a:rPr>
              <a:t>Belgium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lvl="2"/>
            <a:r>
              <a:rPr lang="en-US" dirty="0" smtClean="0"/>
              <a:t>The German advance was halted 30 miles from Paris</a:t>
            </a:r>
          </a:p>
          <a:p>
            <a:pPr lvl="3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The Western Front </a:t>
            </a:r>
          </a:p>
          <a:p>
            <a:pPr lvl="4"/>
            <a:r>
              <a:rPr 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Where fighting took place between France and Germany.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endParaRPr lang="en-US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lvl="5"/>
            <a:r>
              <a:rPr lang="en-US" dirty="0" smtClean="0"/>
              <a:t>Fighting quickly settled into a long </a:t>
            </a:r>
            <a:r>
              <a:rPr lang="en-US" u="sng" dirty="0" smtClean="0"/>
              <a:t>stalemate</a:t>
            </a:r>
            <a:r>
              <a:rPr lang="en-US" dirty="0" smtClean="0"/>
              <a:t>.</a:t>
            </a:r>
          </a:p>
          <a:p>
            <a:pPr lvl="6"/>
            <a:r>
              <a:rPr lang="en-US" dirty="0" smtClean="0"/>
              <a:t>What is a stalemate?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stellar" pitchFamily="18" charset="0"/>
              </a:rPr>
              <a:t>The Deadliest War</a:t>
            </a:r>
            <a:endParaRPr lang="en-US" dirty="0">
              <a:latin typeface="Castellar" pitchFamily="18" charset="0"/>
            </a:endParaRPr>
          </a:p>
        </p:txBody>
      </p:sp>
      <p:pic>
        <p:nvPicPr>
          <p:cNvPr id="48130" name="Picture 2" descr="http://www.worldology.com/Europe/images/wwi_1915_trench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679" y="2867615"/>
            <a:ext cx="1206091" cy="110813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162800" y="533400"/>
            <a:ext cx="16764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62800" y="533400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This is the reason why Great Britain joins the war.</a:t>
            </a:r>
            <a:endParaRPr lang="en-US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858000" y="1272064"/>
            <a:ext cx="304800" cy="2519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Image result for stalemate wwi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93" y="4108845"/>
            <a:ext cx="3257550" cy="244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talemate wwi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376" y="3490564"/>
            <a:ext cx="4189053" cy="31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416876"/>
            <a:ext cx="5514975" cy="488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>
            <a:off x="381000" y="4876800"/>
            <a:ext cx="10668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33400" y="457200"/>
            <a:ext cx="8229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8229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WESTERN FRONT</a:t>
            </a:r>
          </a:p>
          <a:p>
            <a:pPr algn="ctr"/>
            <a:r>
              <a:rPr lang="en-US" dirty="0" smtClean="0"/>
              <a:t>FIGHTING THAT OCCURRED BETWEEN GERMANY AND FRANCE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" y="771525"/>
            <a:ext cx="79629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" y="61722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Eastern Front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Fighting between Germany and Russia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04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Western Front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 Fighting between Germany and France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057400" y="2895600"/>
            <a:ext cx="2590800" cy="3276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600200" y="609600"/>
            <a:ext cx="838200" cy="2438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Along the </a:t>
            </a:r>
            <a:r>
              <a:rPr lang="en-US" b="1" dirty="0" smtClean="0">
                <a:solidFill>
                  <a:srgbClr val="FF0000"/>
                </a:solidFill>
              </a:rPr>
              <a:t>Western Front</a:t>
            </a:r>
            <a:r>
              <a:rPr lang="en-US" dirty="0" smtClean="0"/>
              <a:t>, </a:t>
            </a:r>
            <a:r>
              <a:rPr lang="en-US" u="sng" dirty="0" smtClean="0"/>
              <a:t>trench warfare </a:t>
            </a:r>
            <a:r>
              <a:rPr lang="en-US" dirty="0" smtClean="0"/>
              <a:t>fed the stalemate.</a:t>
            </a:r>
          </a:p>
          <a:p>
            <a:pPr lvl="1"/>
            <a:r>
              <a:rPr lang="en-US" dirty="0" smtClean="0"/>
              <a:t>Why are trenches dug during war?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Positional warfare, neither side wanted to lose ground. 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Protection from enemy fire. 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/>
              <a:t>The land between the lines (trenches) was an unoccupied territory known as “</a:t>
            </a:r>
            <a:r>
              <a:rPr lang="en-US" dirty="0" smtClean="0">
                <a:solidFill>
                  <a:srgbClr val="FF0000"/>
                </a:solidFill>
              </a:rPr>
              <a:t>no man’s land.”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stellar" pitchFamily="18" charset="0"/>
              </a:rPr>
              <a:t>Trench Warfare</a:t>
            </a:r>
            <a:endParaRPr lang="en-US" dirty="0">
              <a:latin typeface="Castellar" pitchFamily="18" charset="0"/>
            </a:endParaRPr>
          </a:p>
        </p:txBody>
      </p:sp>
      <p:pic>
        <p:nvPicPr>
          <p:cNvPr id="23554" name="Picture 2" descr="http://www.google.com/url?source=imglanding&amp;ct=img&amp;q=http://fatherdoyle.files.wordpress.com/2010/06/trench-warfare1.jpg&amp;sa=X&amp;ei=7JIQT6l86evSAa-a1YkD&amp;ved=0CBEQ8wc&amp;usg=AFQjCNHHgzT8FDm1fXCxqIk84Iy4Q-_2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481878"/>
            <a:ext cx="2819400" cy="2033221"/>
          </a:xfrm>
          <a:prstGeom prst="rect">
            <a:avLst/>
          </a:prstGeom>
          <a:noFill/>
        </p:spPr>
      </p:pic>
      <p:pic>
        <p:nvPicPr>
          <p:cNvPr id="6" name="Picture 5" descr="daniel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501110"/>
            <a:ext cx="2057400" cy="2093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rench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3225"/>
            <a:ext cx="7924800" cy="605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google.com/url?source=imglanding&amp;ct=img&amp;q=http://www2.mgrhs.org/courses/niem/whatsimportant/3rdQ10/14one/Start%20of%20WWi.001.jpg&amp;sa=X&amp;ei=P44QT8joNaHL0QH8uKGYAw&amp;ved=0CAwQ8wc4OA&amp;usg=AFQjCNG9N5kbDAxv-ltGCmUtp-vpComEK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72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www.google.com/url?source=imglanding&amp;ct=img&amp;q=http://www.learnnc.org/lp/media/uploads/2009/08/3a50202u.jpg&amp;sa=X&amp;ei=nooBUeG4Iqrj0gHSg4GgBg&amp;ved=0CAsQ8wc&amp;usg=AFQjCNEzrA527-i-vs81VF_rs71hHAx7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441" y="457200"/>
            <a:ext cx="3259717" cy="2305051"/>
          </a:xfrm>
          <a:prstGeom prst="rect">
            <a:avLst/>
          </a:prstGeom>
          <a:noFill/>
        </p:spPr>
      </p:pic>
      <p:pic>
        <p:nvPicPr>
          <p:cNvPr id="32772" name="Picture 4" descr="http://upload.wikimedia.org/wikipedia/commons/6/69/Aerial_view_Loos-Hulluch_trench_system_July_19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914400"/>
            <a:ext cx="4800600" cy="5589917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>
          <a:xfrm>
            <a:off x="4724400" y="228600"/>
            <a:ext cx="381000" cy="685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096000" y="228600"/>
            <a:ext cx="381000" cy="68580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4" name="Picture 6" descr="http://img.auctiva.com/imgdata/1/3/9/0/3/6/3/webimg/486034769_t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048000"/>
            <a:ext cx="3407181" cy="1933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stalemate ww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829425" cy="5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26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Advances in </a:t>
            </a:r>
            <a:r>
              <a:rPr lang="en-US" b="1" dirty="0" smtClean="0"/>
              <a:t>technology</a:t>
            </a:r>
            <a:r>
              <a:rPr lang="en-US" dirty="0" smtClean="0"/>
              <a:t> made the war more lethal.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Airplanes</a:t>
            </a:r>
          </a:p>
          <a:p>
            <a:pPr lvl="2"/>
            <a:r>
              <a:rPr lang="en-US" dirty="0" smtClean="0"/>
              <a:t>used for scouting and support for ground troops.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Armored tanks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Rapid-fire machine guns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Heavy artillery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Poison gas</a:t>
            </a:r>
          </a:p>
          <a:p>
            <a:pPr lvl="2"/>
            <a:r>
              <a:rPr lang="en-US" dirty="0" smtClean="0"/>
              <a:t>Various gases caused choking, blinding, or severe skin blisters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stellar" pitchFamily="18" charset="0"/>
              </a:rPr>
              <a:t>Technological advances</a:t>
            </a:r>
            <a:endParaRPr lang="en-US" dirty="0">
              <a:latin typeface="Castellar" pitchFamily="18" charset="0"/>
            </a:endParaRPr>
          </a:p>
        </p:txBody>
      </p:sp>
      <p:sp>
        <p:nvSpPr>
          <p:cNvPr id="22530" name="AutoShape 2" descr="data:image/jpeg;base64,/9j/4AAQSkZJRgABAQAAAQABAAD/2wCEAAkGBhQSERUUExQWFRMWGBsaGBgYGBgdGhwcHhsaGR4cHhoaHSYgHBsjGxoZHy8gIygpLSwsGh4xNTIqNSYrLCkBCQoKBQUFDQUFDSkYEhgpKSkpKSkpKSkpKSkpKSkpKSkpKSkpKSkpKSkpKSkpKSkpKSkpKSkpKSkpKSkpKSkpKf/AABEIAMUBAAMBIgACEQEDEQH/xAAbAAACAgMBAAAAAAAAAAAAAAAFBgMEAAIHAf/EAEoQAAIBAgQEBAMEBgYIBAcAAAECEQMhAAQSMQUiQVEGEzJhcYGRB0KhsRQjUsHR8CQzQ2KC4RUWcpKi0uLxFzSy00RTVGODk6P/xAAUAQEAAAAAAAAAAAAAAAAAAAAA/8QAFBEBAAAAAAAAAAAAAAAAAAAAAP/aAAwDAQACEQMRAD8Ab+N8ezFKqVpikUBuWVifSDuGHU4E5XxzmmqBGWlebqjbfNzgzxJh5lUnZW9v2V74G5fLKZYCAcAQPiKtoZgVkd1t+Y6YS2+0/O8xmiqywU+UTtP949sOD5KVAUgdxjmuWpABbgqRqImN5ECbkn2wHRz4tqBaRDB9aiSFAEwD1IgYs1PETpd3Ue0CR8hhPy3DqxSGKkXE6hyjaSpAm3TEQFRnAOwABIuTHc7n598AX4/4+rJTLUN4nUUUgdZIYi3yOAfBftMzbq5q1ASpEaKK9f8AZXHvHPL8morHmCkgfu+OFDw5nCq1Fixg/C2AfMx46ziyfOAAHWgsfUr+/FGv9oGcFJ2GZ5okHyqED60/zwNyeWqVwVSCq7zv8MVeHcANeoRYQYv+N/jgLXDvtF4lVUouYlyRDeXSBHt/V6fng2nFuKr/AFubK2/+XQIHxK0zjnoyLUM4aRNw4uJ6ww/PHRZqEkwWjaZwHi+Ms0NH9K8wETMUhIInolt/yxbznivMlAaeYVRvqmmwI7yZAHvgUMiXclkgdDuSfp88ZTpF5XSYHcH+bYC3S8X57WqGo8nqFAB3v6fbEvFvEudo0Xfz22kGEt8isDClnmSGGkF5iCBe/wCNxOCCZ12KU3DEXlTDKZmxmT72jAAW+0ziUn+mVP8Adpf8mPU+0DiLD/zlefiv/Lir4iydMZl1HITpIIJKXAmRGpe8jV8L29yHAtdJnY6dO15BFxIIMEfD3G+AMH7Q84iQ2brM+4IIEW68uB7faDxA/wDxmY+T4Evw+o5kITtj3OcMdCFKktE2BMD37YAq32g5/wD+szH+/wDv6Yyr9oOfYnTm8woPQVGP4m84C/6OqzzIwgwbGB03+Y+owV4ZwEaorWExYg72Bt92YvtcYC7kfHOdhpzuYmOWXJH/ABTfENHxzxBnAOdzAk76yI+QgfhgnmvAgSGVi0k8oHYbSOothdPDatOvDUypDAQ4gTsJ1WicA68L8UZuqrKM46Mv9pUqHSb/ABxLxLxrmRoRK1Q1OpVyQ3SQJvfAXiHDiRJpuAPUFUhSdrSJMGxsYsMWqGTCgEvCESBpMiDuRv1Ak+3bAMeS4nmhoFStmGLEkkVDpA92naYELPwwzZTOanUvWaLWV2gnsSSZH0wH4bTVwNb3AIva3aPhGN6eRpXQlQdwdQ7+xse+A84pxaoK2YCVqqoiKw5rXmYMSBa1+/TBrw7mGqZVHqOSxmWO+5jf2wicfz2pqgphoKqCe8Mes7X3OD/BeOomUSmzTVWxAvcGbxtA6b4A5xDNwjFGuvUn+fhiTJZhmYalgad5Nze0fjhVz3FSBBWNTgEw0XI2MQTH064aOFuSBaB0uCdj0FvxwC9xTienM51T6UqJf/ao0jjXL5siwBYH9mPzNvffGjVlbiufosAdQpEfKmgb8xi0+WJLKpgAe+AocY4iyKwVWk8sgi2oECewntMYH8L4akKyWeJCTIUbATvG9++LpzBFbSTygTJvJg749o6SlMHSCdtUA33iSD1NhgBuc4hVpsSwnmiFNjb6kz+/BfJ8SAuaZEjsLY2HBEAF6jC2kKh69dhMR8hgaRVWpoY6hMWW+/YRuLi/0wFfiJp1Fe/Q4VPC9GRWO4ULaN51H8lOHGpwgkSAw1C4IUEdLwxgxexPzjCx4WprTzZWlUdpDSjUgNthPmHmEkTtv0M4A5w7h9RmBSFRl3B/Pp/DDDwfhqLcAahOo/PrjZiKQgI+kCSYSJMWEuDMGTaPebYioVTRQs06SbsSkKL7nX1MC37U9DgOc+JqDDiD6RzM6lQPgP4Yb894oalTgKNYgMLWMdt4wB8WZZRn1qGqiginvBOxBICEz87dSYvi3V4CXcuVqqrGRJQ2vG1gbAwCd9z1CVPGPl0xpWW7dPfFyt4xOgE0wupZAF3gyByWgWmWZZBkasBeJUVowK1MLqmLBp6XJdrHeOhnvYLnuIkixYEwCdpUAKJAgekBbDZR1JwBemTUqStCpIJjUrlpt91QBYBj1sfacFSj3qLTPe6sB8NTsFg7Dr2OFLLZgraA0xb8rdfhf8MFKJqPcpyAy78oVIm5ckBSATYkH63AbxBQ1bUa2XSQLtFRpvBPlpUAE2J3AEx3YfC1VEoGWpVeclQlJ9IITm9flkamCSVVhyExgD4nfKeYDR1VDpGx00hEzBI1sYj9kD3xBRzZCKKQCAHmsCpOpmUgVA1gpgTe5mYGAc6niim6AMqCpAsAzQCTYu2kawOYrERadyBWf4atZhAD6RB81nLEmx5wVVmDRa1oEHbGlbN1RSJ9S2J0hKZEMGBBRREHt0gDBTI5auwpeYz6KkAmF9zzCdRvPNBLWkG2oAOS4GKoHLTUkkSUk2A6uTf2ED8sM/BuBFBpq2Or7nIGEC5CQNunzvi7kMpT9P6R5zKDzkJOo2MgjWCCp9W43LdCVXK1NEKEcgyLlI2tqPmRsbheoAAucBlfhmXCGaal5sSoLA+zG8CALHHOfGdA0MzSKzpAlOY2gyQOoB3gGL/LDnXpVTqEtYsQdM7dtMmBB3AMjbCf4wzauA4pSEZkLmqGAIjcU4CSQTDXINhvgGfLGkul7LYaiRuQvUReNsR+JadPMIHo+WXixtcTO/x/PFPgHDjXpqmoRo1qDNxs30a0+64MVOBMKYRacQOkAnvfAEeBcGC00ViGPWQCOnft+4YOPRIEkCDY2GBeSyKUaag7byCYm38cF0pmBvv1wHOfHXDqdGtSCACVJI/xQP32xBlOIGkwKmNxJN/p8cEPtJP9IpRsEJP+8MBM5wULpd6gGtJH7h87fjgD2a4vr0SrSpBI3BE+qBth24LmwxEdp+UHHHl4oymWENaJHT59MPX2d58vXdW38skdvUu3wnAacSz2njjoAx1ECCzFdXlKwISYEDr8TbDTQynJywD76v3nCZx/NFeNG4E1UE6Vm9NBvE9fxww8UzFTL01YAuuvmE3i5nfuIj3wAHOVCudZGIDKFLlCsNKAiFZZgBhbUL3BwU4W9KkPMZGYwV1BCzkTa66m0+xMW9sLPDs2MxmGraXDlb8yskQFEDSGm0fDDnwegy20WMz6VAI2BBkyZ2iwBnpIXzVW1xa8Gxj3nEDNTkMCmonluJPwvf5Yt5ard5RxEiTpuR2IY2iL95ECMQuABqZQQrSpIk/G45SdrfW+AqeSQxcKSWgRhJyvDvK4sWZkUM50pMsSVB2A0jrZmB7A4cT6iZN+lojtCwPnBJ77QqeJON5mjnKaAkUjo0qxlLsQSJsHIkTuItF8Ax+JahKpGkGYIBJkX9l9jgaSarFNUaR2BIJjbtbE/EqFZjyaGA9Qcb/QD4/xwKyFeoK2mFMEkwpFjcCRa0gC3xwC343yqq9O7eYReZ27ifljo/h0/pGTpO5lygkR1+H0xzrxNxXVmpemrimQo1X2uduW/UFfob46D4Yq6chTqzTClNZhSAs3gX2FxgBHiDgRrVqYcNpANxf/ALYU+J8F0kqp5RNz/O/tjoefapWeg9MgKGLFtREqVNiuk6gQd5WLYtZzJ+YspSoubkF2cAmLQAhMT1wHL+FcJik9d2hV5FESXqMDpQe33mYbCIwazvhvM5qia71BpUHRSgqqqIB0gWE6ReJMCScM3+iSBpZKZCO3lHRSspCyYIs2sMZF4ice8WDUqQbnYNpU0w1OACTqYDQBMRMkCBaMByPimVanUCsL6REEYP8ABuCmtlGdV+8q8t9lWd7z1j3tbFHxKEFe4dDoW0hhuRaWNo97+2DvgjiWaWhVFGitSmHEksqnUVAga2gmNJj2tgGLLcHp+SfVMdRf8Rj2pkahCTz0wOm89DHz3Hvjw+L0CAPQrNVga1083bVABs0Ej6WxWPiNAHZAy6DMMji1tgRF56xgCdTJUkDMF50GqYJaLSBF5gWA7DHtbIVWUKGOkgyw5dSnYyGIFjMiPgMVsr4nVdbtTYqE1SBJMH0woMfEEgb41o+NGqeSlGm1ZY01nprZXAWyliBA3Or7pETgLuerMEWmo0ttqXpb+Rha+0JmpUqLKdNQNdgIaINj3WQOUyPbDDnMzpcBNb80HSqmPx2BgmdsCPtCqK9BQTLeoCQKhUGGIRhcd74Cz4SepSy9N1pLUYU5RRFNWLHmBcSFhYOkJv1vZsdzrkyouACAQbxIa6ybQJn2ws+B80f0YDQdNNmVQ/r07rOgbwV7bYO1KzhtBRTTcMG1VN+66NExH8MAT/RFcQws1+2/tivm6vlaYPJt8MUTmBR8tKRRVMrp1mFULbQunuANwAJnpiFK+slmdRp3Gqw99vxwCjxyr5mbZmWVjSA3W5v7DbfF2l4UfkNV4VQAAt7dp7ScQ5/OqKskI8n1CsCIF9gvfpOGNuPr5Wp2QDVA0q5F9pYn1fQYBE8X5TTmUHMKdoJ/GP8APDx4H8OeVWFcPKtTKhY76TP/AA4VeNcdSrUpBRTdg251hlv0VWgyJF/l7uvg/jC1Knlrq5QZlQB0+eAUPGtbTxdz2r0jbf00vx6YdszxDUvIocSCdRKACeaZBMgTYjcRIwA464HEc2VQPXFSlpudQQqodlj0kSoLQxVCxAEE4nz3ChTWKmk04M6yURB30CSYtYBjYdcAI4IiO9SoqkKzkydhBBXQyRAhhI3sBMSMOfCyFpoL3kjfYknCtMBPJ1eWAFGuxuZZ4H7ROq9xAH3RhjeofKsCYH5YAhXz9MDcz1wOznFJUKk7gfz+OBozpc8zFUPqGm4+JnbGmdSm1QaKkPaIO8YAtWy5qrZIIIucIXj6pWp1lbXAiF0Ej+8ARO4jD5RqtzBifbCV49yANIVRurwb97fngD+XzdJ1plWkugue8bH6Ymp5ZQGj1C0j3g/x+mBvgXPL+jJqAlZHxuf5/wC+Dmdcga7ALcj26/PAIvibhqU8szRLeeLg3BOomZ9oEfDG3AuMp+jeRTFapNioVbA7mA8BZMfj3xP4h4gK/D6jCmwXzQ2s7EA/n0jATgGUWaiEw+ibgGBYwvYxdjuBA74B68LVCRDanVOWfusRI/3R03k3PTF7NM0mJRYZjc9Nhb3jALwGH8sqLBSRPfDW9BWqIQTpAOtbQ0xE9bHqPfAL/CFqLWJqEuGE3mxP5DG/iLjOkaQJt8sWalGqquskIplQq87L1G9v8+mB1bIIst2Fge9tvf8AjgOZcVzRqVS7HePawtg54V8QeRrX7rGTeAbR8O2KviJprA0g8Kok83q3O+0fuwPpWU6nmYsoDE/EmB+OAZK3G5rLUNJSqiLVCpu0+uCYuYUyskbYvcZz1KpT0qSHWbiWFoLK2kWgxvGFrIZ6mgKOpKOCGk7WtA+OCXCuJ0ydNQkIoCsednKkxqWBAZOWTBLKY6YC5wAkqSlQEn0wYIPUd7m/7sN+irRQ6kpadG6gA++wFvvfPCaeG+S9xCqANUsFJvzixAn3A6iBg81StpgKz0tPq1fOIN/8sAPy3E2FbzVDmVIYS0GD+zt1HToMD/E3GC1CdPPqADNTpmO5EqYJ2xt4b4XVap5iECmdUgkkxJt8bXPT54I+N+FBMm1QKEKssWF5YL+84CTwXnFr0FFVQ9Q1GOpxKmOsCFG+0Rhny+VpSFaioVPTCgKPgP44A/Z3w4PkRUBBcNUXT036+8QZwep5ooxpujagJ6EOOwvuJEzgMzNCi9/LQlGBgqLe4O/fGlXNaCYQBDY6VAM7CPjtiHPZhlBZYDahIPafz/hi7W0lZchVIHtgEfiWW5A5AEkArvEmAPxxmYWugZQioiTcxzdiT0nvjTxJmR+jzupY3B97fxxFmqz1Kc1HKUmA13kn9/0IwCtXqsamqefuNvaMdO+zYs1YO0g+WwI6G63+OOYNlx5iqpmWCiYEkmBfbqL46f8AZ3mFOaCoCEFNo6xEWmL362nsNsAE8eVynFazKbrUQi3UImGB+IUf0fy19TLyjbp+Vvnip444UlbN14tWFSx6NyqY+mF8BzUakbNBEH2uOmxI3GAd6SAhbgyAbbAdva2J6qzZSFAIuZ7/AAufbAel4kp0qS+YSpkrJSQSkTEerptgdmvGNBqpbzapUWVVo7Drd3W5N9sA8cOyKEkszMWEGyqPkALfU43PgxGYvTdkY9SEaPwBj2nCvlPtFyouUzVtzopf+7gxS+1HJ6b/AKQB70h+5zgKvGWqZequsSArMD91trzHS0g7SO4JWfG9QHLg611FgSom/uPh39sG/E/jPJZvLsiViKgKsoenUUG8MurSVGpCwuQJ09sc1zikM0kx0upt0MqSpt2JGAPeDeLrT5XFgxYHczG34YY+K+LaYlWWSRbVHvjnuRyVRroraY9Qstv7xhbfHFqpkWltVWmxUX0kvYe6jSB0uRgCq+ISuR8lVW5dpYaoBJKge+rr7e9gfA80tKrqckJBBi+JTVp6T/WMYsOVB9eYm3wxVfNbaEWnHUSWPuS8mfhGAdPDHGIqN5dKoyuTp2+dzAnc74ZMv4pRhJRhpsRyyW32Bxzvw7XZ81Tdzq0B2JYFgNKNv2+OGjwV4by/lrUzCrUqMuoU2AKIDcalNmqReGELtBN8AXzvjNFOprRsttR+XtbfCXxfxez1NSKF3g7n9wHXYY7GMjlnplHo0mp9V8pCNt4C2+IjHLvtA8DJlYr5efIJhkJJNNj6YJuabHlvJDQJOoQCVna5qvqYk/z9Biui3GNzvjcURIv2MjpfAesgB0tsDf5fycWco3PppsVmIJiTBBF+lx+GI69CGZTzAmZ+9Yd8R0qQ1gaoDGJ7T/DAMebzzJyPYLKg8w1L6lksTqMHcYrL4xdFNNbIby0tf+GLnibJMKIYkklUQ3sdBJBA7wW2i18LZSVjQCSN9iIt9bYAjQ8UVKAlYk7Hp8PePlilxnxbmMymio8oCCFAAH8e2B+YTSAvW5I3iY7fD8cR0SuqSPkZI27Ag79J6YBs8I+J6tNBRpsqANOojaT+cnfE3G/EhDvpqFmBUqSZUNuYHbfbv7YVMu4UiHAHU6ZxYzFMBpFSm8+zD8DgG3hHiE1QPNHU3m0494t4spk6GlyJAnYHb+GFfhdJYZ2bSqekXIL/AHR9L/TFKmhaqLgnVgGXjK/qaQ3JaD9PywOFRSSqnSSIIItbtJtgnxKmagpqAAxE+1hgbX4YzAEEEEkzF8BV4fmgrsx3RGKsbAN6VmAT6mG3+eH/AOy/irPmAhAHK2wtAjC7lODKaTu1MguyLpI9y7EHoLLPe2GfwFlNGcTSIQI4jqDAOxve14wAnx1mKlPieYKNE1FMRIkIkSD+7vi7TArU0NSmUc2B1Xn2IuFPYzgn4m4cr5yvKXNTfvCrt8L4HfoVpopqceoBiD3/AB7e+AHZ/hIT+uJfU233flvB32wL8Q8Fp0110psV1c2oAMI6iQZIx0HLZcuOcKp7GGvv02/DAXjVJHmlc1GsATcA7mLarAgXJ3tbAJdDhxdFgEEzpMSCd4PbbfBDheQFWiQLOhjub3E/iPkcNeR4ZFBlG+3aPj2woDizUK5M8npeADYkw8dWBMyd9uuA0pcAOjU5PrC6U06pNh6iAomRqgiYxpWqFAdNEUgxgEr5jmPdxpX/AAqJ74P16OgCoHDKRAbTBI+6LqCT7m9hiqdTDQyqDvJmDeJE9DP4YBbzlZmM1C7RYa21R1gTYD2GMoUgZtba3v8AHa+GLM8HptzBbD9nZo/LFilQWPQdE6IG5GmZuIjUR9MAsnKhjpUnUYEMBc9gR+/Gp4XUBjy3Bv8AdMWMb7G/bvhjoUCWWooUgCGK2gzEHviXOcRY/qx6FneTKnqB0k9RfACeBUjSzCK1Tyy8qQpEwwO/QAx8fbFvI+Jaik+QlGk0mXdfNffu/wCrA/2aYxd8P8AFaqj1XFOnSkgIqh2gho1kHlGoSzTGoKBezFQ4BwqoWlXBbcmtVF27AmJk9vlgBtX/AEo60TTzdZ6lVGdkpinTCrICHUukHUt7gdI1YV894nzraqVTMVnmVanUJab7GnUU9e4x0ji/hAVnNXK5x6LnTIaGpwo0qB5ekqALX1DfrfC3xjwdxJ9K1HpZlZOkGohudyFrKjaotyyRaMAl0+HtUYEgLMGwiR7LsPwHti2qhOUL0iYkk+9v8sM3E8saKznMi4MxqHmFBYE1JDAEgbfrN2EkaTqBvXoNp8tmZhMqqwEjZlOppJG6GYmxYScBBxLJgUyQBqtzD4jc9ot88U8gFFRS3pW8RvgqKdOAwDhYOlrmCD96Lm84qJkVNTlYkGLeWzEz0gbje+AY+HVlroEYNoJ0MymCo0t0KmRAj2JB6QVPPcIdtyJDEAddMwDHcdcN2RpKlc0qTU5W7STIOmD+r6ADpO59rw+IeF12OoMrCCYULYb229/fAJb8IYtuNpva38euPMvwrU5AOwMkx9Y+mC3EMiVfTUXmHx6iJkW/7YGAkNPNqm8dfkNxgI6fDmA5oiR1G/bG9bIAsd/e3XoJ+GLVZwoZSov7bR/O+LdHh9SuAVRiosazSKSgD1M8aVI6k7YClZqSIDCKxgG3M27GPpixw6itOpsHIO7C2Pa+Vpq2nz6dS5C+VLyJK+ohUGxa7TcWvi/kzTUNoVGC31VdTPAsF0qVUCbmzbAScBtUOuqCrAaeXUbKs2Mk2F4AxBw/hQjnbVGqVAYfDU2pSL/sSbY0r5o1HVpOmZCAwiMIuFmB8QJ98e53Mu0CV1atWoDptHwwBMhRRFQatTObAsokJTtDMzC8wZnmImLYM+AqAGdQ6dJZGgap+7sR+WANFCaKTrAV51SDqJCggCBpAgHqTJ7YZPBOT0ZunN2AcT3lTfAE+P1AmbqFvvVIBJEA6R0+R3xXzGZCmWaLfAR0xP4hp68zWWJh5uLBgARE/XFImFAe5AJ1RA+U9RgL2UoCS5YjV0H3vc/xxfqZSi6Q6a1O53FjIttv3woPn3ZjpFzTbQNrCAAPpE4t+HvE8zoMfeg+5Mgj4jp3wBHN5QUE1K5qUZjU060BsFc38xJsG9QtOrcgl4YrEshV3qEmDymASABveJO95tMYbsu65gS1GoszJLMVI67ttFouD2xSzXhdqI8yjL0zdlNmQAA6h+0ImRvYGLnALTsdHlvrEXiRv0hujXMzjZOHswRzTc6VZFJk6Vn73frciMEaFcVeZdhcOLggx/3B64NZLMg8sEMLH8pB6jALJzOhAB6YHaRcgAWECfwx5Tall08yrzMAo8qGlyfugG8yRyjawNyFLRW4EsDRpUgm7LqInsJERvAwFy/AhTqamh3WyGCAg3OldgSTvfr3MhTr8Tq1G1V0RT6fLQKNC/dB7mZPxJA2wAzeUqGoSswiMxgCQouY7npHXDXncopm1yANz+NxOKg4UguYIi537/h7YAFlOLMjpLEqNd9gTcKSCAAJ8vG3Es46CnWSQtVNDgAiCp2M/E/TF/iOXHlyAdKtynoAe02gybdcWcrlqdTLlCDKnUACRfcm/e8jrqPfAAaPGyCOZ0HUm1vmPhg3R8TFKyRmJ0hoJZYBYLFoMEC253O0YpVuEoKqrqamDpHSBPLaSLbSZ79sQP4fcqR+qbYEhl1AztKk9jJmOxvgHPLeMvKZoEyb6mlhYSNyADvAtfGnF/F+UND9ZlwwBWEQ6LgWIKFYgCLdIG2FF+DUlcEo6AGw1FlPsZkx7Aj8MWM3whatF9FIgiIqebUWkhkQX85qgCkFr6kFvlgLGbzOQUmn5VWm6gl/LqFlGoKQDq1aonoVgsRcbXMpwo16erLVaQpCQ3mE03aBfmhhpB7lRbffCXkclS81UZjXYkDTSDinGk3NVec6beimQY9QEnDFV4waX6unTVEViSi1JXUSWWDUUNpkzpJ32tEhJQ4Hm8vVp/0aKckaqZo6QrDd9JvOkczkGR/eMluKcM8xeVkFQggaiYNxYlQY3FjE9JjCvVpCq9SpVqtUVvN0UIbUoqOXYsSAkLqYgqzEsV2Ew05CrrotoJYsllaQbdwNsAFynDRTrUy+ZbQHGqkEqtYMNS6qqJpkTeTA2M2xTzVWlZ3ou69HZkpuSZkBKeoQLX1d8QZ/iUFjUllaxUEzYw0avu9cQZzJnVSFNvMBUhFYEmCZAUXBwFyopqMoy606ZAkAohcWVSxqVA3aZUggknc4LN4M87QaubrFgAFmHA+buW362wMyvCMzT1LogPJY+oCASBA7nttPtghkatfSZRleLSAYbp1t8sAH494LqUFsBVWQBUQaWBP7aSbTbUpImJicC8pWWmjI5ME7qJZe3yOOh0qjOkVEmVhjYiNmBG8RhNznBauhnp6KlH0ggzABIvBmekEYCDKUiVKmSZENaNPSRuG/jgpl8jTKsDVRKn7DGCd9uv0xDlKyIgSks1ALs1gDaRB6YKplqFZ0LoFcATBECPxicAOVG8j0kEOZ6huVdj0I98NHhDNTmaSRtrIPcacBK3D3oppqBSvnEDSpgDQrAybmb9Nxgr4RH9Np/wCL66TtgC/HeFq2ZrMW3a4JMbADsO/1wG8T5UeRNMtK1FNQFjsZuCTEaiu2DfHclVfN1CBrpGQyRbazAib6oUhuhthb8VpUFNOWostJDAqNK7LAiwJFv9n2wCzmeIvSam6AHT0k9DJB7SO3t1GLKVqZqrmKNlJAqp1BO59p3kWMYmoZMVVEzMbNAA/3cDX4UaVQspjT16fSdo/dgHunxgpWphGIpsCTER7ETaR26z9WmjxA6lhiZBPsSBPaQYBxzDO8U/Vht2G+mCPr0/zxc4N44hkLgwjbdxsZOAeM5k6b+gKrlmMhY1HTJmOnXFRuDsJcVNIXfl2tqtzQbEY94RxmlUZAnM5PTf0kfkSf+2K/GOLaKZABIYyYUkXJsTsJsP8ADGAsfomaKqVqJpYCVdDqB94MWB+M9IxFX4c7bVE07EMGuLWIixBHfcfLAbKcUrkgrqcjZQCJ923P5C++POM+I6tBAzKOY7rqKiLFZLtcAAxI+A2IFh4IeoSwzMKCRDU5N73IYTvvH8cEsl4ep0iCzK7xEtEfJSSB9SffCjlPF1cIjowWkzG5TVUcqNgq3CEwpY25vvG2DmezmbqChVoU2UVARUlxywVghX0MxPPykLsu25Cl4stVaKSmB6v2RpH36cPTESdRlY6xgTwDU7ErWWpUA5ws1AI71RKT/dBPtibxB4azdWGOmoHQy1RlVqUnmTXTMVKZlpEHuR1xb4IaqO4qsG5bKrolGnB2C6lIJGxjbtgAma4VWqVf1UFyGBRiguAWJBZrqRcG0fTF3hnDMwRegyx10FiQLyFUEixAgRNok4r57idd6jCkaIbQ6MBWpExBLH+sYyFBusbGRfCtmKrDSpMKs6dJJW7GSCDF2BuOovgOgVsk1NiqoD/eLKQD1AG0gkd9x1xW4jwk6GbMIzBh/ZqZgHYusBR8Aw3t384V4bNFKNXlCsAXZtZpqRMsTTdtJaFID042Eg4J0/ESVHZVZXQD+spuWF5F1A5WsDBgXESZwHN6tQsCICqdwJMkR6mMMx63+QG2LiVGCKrVa3lsAzaKjEqBUZIAdo6TAjfflgvfFuG1KtBqiMtV0BYoARUK6yNyOcGnqt0KCJwoHIuSAUdWFidMATJKkE95PTfAS1VYUvNpaitQwuvQ8EaQVcjmW0mSIMC5NzmX4rm0AvTSmSW5Vuw3K6jJAN74kyqCmsxAP3m2NxPWCR2t+OLtTKB+ZWUxEkkCREzfYR3wC/oViLqabMWQFW1KpIkBgegMabgxiHiWVfLorNTASRpUvLj2IA5e8yCMG6OW8klgJ8sMYWPaTIOwkN9MR1+I06o6T1BIkH+evYjvgFat4nzDtIrVac7BKlQD2Hq/HHtPiuZYSMxX/wD2P+N8ZxfLpqERPt7Y14c4B0k6VYi4mx7wDMHqBgL+UzOZq1KSvmq+ipF1rMYB1WI1RPLsemGj9AqUAra/OYg80kal7i5gi0i+A36JFRFp1DCsuuAQpmejSdpk9SDvhvymTJo6Kr7ekgAQfeNxf+YwAHLZ9qtaYR9QYnmAK6bRsQT7b3xYo0qVOrqZaiuZFmQm20GL/wDbE1bhrC6Nzq24gE/dIk9COuK+S4VpbkkSZAYagPYFjPznAbcT461aFoqIAOrVzNqgAHtsNhti74IoMMzRZtRYhizW0+kiANxucb57hLMKZgyKSCVF9SllvB2MYLeHE01aQaA8kQOwB3wAPxdxRkz+YAqV7MICsgVZRTaVaPpvOMXNpUQGoOlmZhrJ9yqgH4acFvE3CqT5qqxSoWLX0tAJ0gCZtsBthB4tN1my1CL+xgT74BjzCX/VVFXVsHMH4WBBva8b4A59nDFaylZBswIB2mCbEbXHtjbNZoaknQSSsiBqsQbsL9MbZYVKcxmFVS86HuHFoJSDJk6SdMn8SGnD8vqSogAANo+IuP598DeF5dDXC1n8tBOpiGi0mDpuJuAdgxWbThj4ZmKermRWPUhAkzJPKGKkydwMFchlMs1VwtBQCoVuUmQwIMy9gdG+nfvNgB8e4SKNWkuVqVKoqUDUN1MK2pJDKBysA+/cATOPKOTqhVWpV/R6RAIZyACZjlplwzABjdR+ZOG5+D13ruz1dOXOhEpDUuqABznTBWztF9wNpGBua+ywuzOMyo1MTHkDqSY5aotcDbpgFzNmmgUHOs5KhiKVLWPURGp6qw0XggduxwWrcDpNSL01qVilM0yGqMZbTrWvTRW1SZ5qOwBkAneWl9mDyC1dIBBI8thIESNQcxI64IcU4JXrEUxVy1GjT9FJUqFR2JYCdQGxGmNxe+AVc1xysajAP5ayPQSFiJBgNPXt74jfPzSDeYzV23BF1C7DWahkHlEFRN+13mpwKjVVVrnVUkk1KfI0wFB1MoLNYAysNAmd8B8l9nAcN/Sh5k8gFM7Wgtz8s32nbrtgFEVGZH1yY0nv96PVNjc2637YJeGGitBssP8AX9WOh6kqPnjzj/h6tlHC1QDrBKsrEq1xIlwvMJEg98VMgCpZ9ivMRKzAKmYkkiBvEWwGZttFarI1KuqVLEaua0hSCBpm427gtir+mpU1KMvRQwYKGrIsf2qjTfvIv2nBrjOWAAzdNgQ8bhSNVgDDb+nY4gyWcauaFNKgNWqzrVmkoChYanBCgmVDbExp6YCHh1Kr5VWp5tVV1FWVTDnUdLMDNiHZFNj64JE3NeH6cs7IDqTy9JJLtBWv1AGpjoUyBuCcGOC8PoVMsKrrUFSivl1qRhabJUq6HdgvNKlRWLK1tCkSDhfy/ialTdmNFqJgK1Om+qGVqmqWqPqJ5wIAMFTtgGfMVqyVQKbgaAkHoJVWIex1UyxJmzLqPq9OIc5w1NTsCyI9yCzQAYJgmCojrAtgXwvj9Nqr16h8nLz6SAxbkCXt6QAWgD36DBJPFZWqVFNXQtBYzJiLgQQGgcvx6nAVa+SoMutXNRQpUBjrgTtJExeJviXIZFKg0ooVeUltZIIHYiGXt7jFPxzmVzNFMwsh1qLQqldQSqjI1Wm8m4jTGndSxU+lSRdXjQGTqUlb9abxeSq6eUHoSJ+QPfAUeLOz5oJQqVSlEaUKer3gkgaYESxjSo3mMV89kSKZZ0FPSPXrU6vYrTWJ91ED4TifwbV11ampylOfMdtREAT+ZaJ6Tbpg5xrN0mLeRUcpGtjSEKYB5RUIhV6ki+wwHPXab43yQOqZ2viyuTUxLqskA7kL85vFr+xxdTgek2c6GTUrlSEfS0FVc2mBMieuAzJcVYVRLKoJALtYW3+cfnh6qcSUZZ3p1EqOAAIPXt9Axxz7OstHMxQaUixZUcgmxRpADQREwLRbDYq1/wBHhqdMgKYNKQwDTJ8s8hYwZIMmPlgKreJ4JkH4Ej6j26bY0p+KYflIM7i/7h/MYXM7KnrKsRcWnaPyxlHK66igNoBIlgCdMzcxeN8B1PI8RDopnb8jcfjP1xa4XV/plG+7H58rYS+C5sLVSkjaqddXpozNBLj0ym4HmhFHvMbYY/CADV6VQ7SNJ7llP5LP1GAL+KKdQ1mK6goabEQwIAIKmxjcGxHfHOuMUgX1CVkqz6rBGJuCTEyIMRO8Y65xRVZnVrif4YWs/wCFKDjmLfJj8NsBz3O5sIUKbxLH7wO3ykQZF/fFKlVhwrH0tKkn0kkXBnY4dc74JQMukykRB/iL/LAHiXg2pTKkQynfTJj4z+eAiy3ECACpjaVPQ9YB6b3HwjubTijKyqhph3hJMyFk1HaA49MECREsBe4woHhtbVo0Pq2Ag3+lsFf9FutJw1NvMEW6lWtaJ2MN8j8gdH8WQzGQo2hSCzVDuD2hYj4nFKl4leqU8okAhyC1pIteGHLMSR7/ABCtVoVlXnFXSFvYkek6jvaJNx2HbEWXzCGm+ppZCGUCVLqWAbddwIa97N3wDZnPE7U1vUKVTPpJNMi/KW8uVKkdZIneJis/jBj5iO5ptTICFgGDEWZYCq3UEap74X6dbWisPWpgggdQZMQYvpJteD3wNGdYGQdLqbEaVg+wA9zb3wHRP9Zx5Ic9tOpRENYqGPMqFhsTAJHSMReIOL8gqjzQ6xrKPTBUsOVpK+rUumVEb7yMc/oyoNzBsQCYM9wDcb74auD5SpVSmrBFpPKHVGt1cEHSCJMEqw25lBvvgG7i2QTimXo1FrSoGoU5TV5kCUZt5EFYtEk9ojzfhHhYGqojZeWHMzVQoNrDzdVMg37zFjhI4VwMpnURqhpE1iiVoVWOkFpUEm7CFXcc53iMOPivj1bJNTFOspNTVqFRFc7LBtpMTI7X2wC/S8QZeu5yzLUam0hXqVBBInTZaalYG1zcC0HAdlpZasAEzdKqrLpYVaLSIgwDQSQb9esHAOqsEEED4dI/EYZOF8aNV6etoqU/S0KZO4JViA0MEfSYnRgG3gfGKVPOVcpU8yrVrko71fL0y9PVUWKemNYFNSIN13ucLma4dla+czCj9IDl3BUJTAWrdWOtqvOuvU5EKTAF5nAernKtLNPVJIfUKim19DBlHKAPSsWEdIjDVxrNmjn3KUmenXC1Uiy840Fi2wEoWkmLk4AfVp0QlZlq12p6ihXyqYFKTKmPOJjUANXY3g4k4aMuKQDPVgWaQis1hsQ5AtsZ98evw+pUkPVFJXWNCAXBIDAlonlntvN+ouh4aaprSlUWLwWDgEzsTBCkgTE/gZAGeM8Yyn6CKJqVOZlPKqtULqwZjDOAeWQTq+8MLPEqmUquppLXDuY8tAgk2CwDqALG2kFrj3wwUcjnVAp1NBohTTjRRdSpgekrd7KwYmSFudgdcnkBSKj9QmsFPMNEXjmhxqkEooBBkSJvOAXOG06LFlp0s05nrUphQT6PM00TpXXcyRt1Iw/plqdNWfS4UsQOedMz+3TBF+W8yVB1XxXyNT9HQCoFCkm9EOKZDQdTBQEuIIva9zebOW0hiBU11GgMmuodcHfUS4U6DZitgo6KYCnluE5eswzC0VID61CGoGBDlpKBghPKGA/vbnfFjN+Jlpv5dRK9JtGrSFZpDsafpR9DAAXkkbACSRgPU8UVlemKdIOjAMvlnUWV9JBWwkrdNRG6mbg4KZSuHE5uiwanZDUTVrWAf6xZGqVqEgECQu5IwFfhnAqeU1sNLO4pgFTqKqvqFNqi2L6T2OwFwJi4t4lWpoqfsiNYNyrQCgEcwVtJMkc3pmDhmzVRGIRXGumVIRidWmCCBM6pW302N8LWdqUmaCYUAHlMzKhjplWiSWiJmSQIsQrjheXrHzHpuxYAkkREcoBUPOwH1vsJJ8M4RliCKVCmWXbUAW6NYsxiQJF4teJE6rkQoDUub0nlIlgdKkldNgN9WpiIjTcYI0MhTdIpw0sjM2q5MNcMFK69XNpEAAi41KMB6yhYimoAUEwvMDJYiwgQZtO84JcMEZinaAWn26zFr4hp02RWaqqEFyZpsQACJZm1EwNU8qkwOw214FxCnVrIUKEhwJGmZIDSShhuXTBuALb3wEvHc+VzdRYtI/IY0GeTYkTiHxKCc1VjcEQP8K4XUzDl5CydjIIvKxBIuDcHqJB2I1A0PV7HEDoIvecCs1xFgAwEpHSCCxMRqFwAesGea0wDmWz1xFwR3BjuLEiQbGDgLqqSbG3SRfFL9IYVCXuBt8MT1K94GIUrANLRA2wEw4gCQNMg98Uc9wWjUMhApJuQIPv9cWjmVYW/DERfud+mAp0/Caqp0uwkWkg/u/n54XeM8AekQW5gxPMoNutx0w0rmdJgtjepX1DSdsAh0EBN5Ii+ne3acMeR4BRJV6OZdXWZOmSDBjTJUiJINz8sX85lKbgqaYvYR+eKudzrIAoEFRAjta34YA3lq9TLUigq0a2iktmotJ5jplgxM6YEf3ZxPR8UU61B0FSrl6zKRq0kAtDbM4KkGDAMGO2FbK+I3sugz74K0cwtVT5iSvUfQ4BQyvD9ZHmHTK/d5iCI3BItMjcSYi2DXDeCFRyprYjfqIMEadwPcdUIkXgpmjSpKikaU76UEDrJUfK4IM4krU2pUPLpAqCfVTVSNJmWAAux2HTmJwGp4IzavPWmqAEK5JJEC8qBAcdwRO9pOLNTKSrXMsFgyIYAdDEhY2EwAbdTiHI5HQLVJoqrea1SSfvMZYAH0mJG4M3IwLOeagH1LpptMwC4UmZYXGoQI5uxPUDAF0yJYrIEFwsAyBvJDBeguROwN+hkpUalNXZailS2pY0gLYoN5BDRfmHMBF5nWkDy0nYK2ldwqMurSYCqNAmCJE37xgTnq7wpemPKVlYl2iI0li1NIIKElgQCO8nAF8pxUlampoJndmOkwBpHmjadisCLzOK1XK0maGAWG1CXPId5Gq0dOoAi2KWcoaEcsyLTpg+W2pNEJdVUATUVpU6Se4vAxSyuTZmBD01CiS6qroFVdIALc2wMAryyRAiMAcfhNLl5GDAaACTGk2C7wywNr9LAnETUUSmwZZ35TIWSrLJjf1ne/WcXzRUj1kg6W0luoOoGOhm9sSUHV+Ruv44BMzHETRpRTIXSxCi5KhmL6QWnlBJj4m98NPB+MfpFILEMogk7jpMjqR2xT43wamDA0yRyg7W6Y1yY0wPLVOtmG3y7SDgDOZQgaQegvNwewJsCReesYo180vlHXqDR1VWMyCCNQMX+76bHBbLZlHEMm1r/AM3GKtTgwapq3SI0m8fDABMnm62ogujVYs76gCQ+qeQ8sgDoYIIBg4M5fOg1G16KeqIknleRChztqtB5gSWmDAOmb4YhYGCY2gkflizleBqQXB5jEzDDodiLNI9Qg4CxUrVbTDDVIiSAQA0a9IJa5KmB6e5wT4Nmld1Ki/mC8mfUIksASN46c3W0i6VN0K6jCLZVAmOskkb2WDO4wR4VWisoKFSXXmizX2JFp5QfeQd5GAreJqf6/ME9R7n+zA2BBPyIPuMKdXKs2lkdk5piCpF5DhZOuV1Joc6RqJN5GHLxChOYqdpH/pXC9xDKPaIAvPfptbsCItuDeAMBWyisBdhADWABmSIjrv0G+odhjMhBU6TbzRA0hTplS07BjpMk3mPkKdDLVgV1GbGR+REW2/PFnNB0HLcnAQVEZV52ZmFRDIZ4v5WrrcSGMG1zAAsKVSqS5ENqLAzsTBBAaHPLEqDtE8sxO7o5gkyceVsuVfV7b4Aujqm2IsxWLHAvN5yFA3M2xKuZclbYCSrQ1gziCnQcGzED3xaX1YtV0AAwAp/NX78jviSirAy3N74I5TJW5tumIayRMi3fAR0636wQgIP87YN5WmsbRgBZJi5iROJzxZQoJbmwBuvQDLcA/HAE5kUcwFanqWDEEaYIOqARHeZ3jEg4+BTv12jFmllxUAZ72gWnAQZjL0sxpLBqDIzBS3pYXtAgG8bHrvfA40pcKKzUWMSF2tKzok9IMyfhgxU4UH1Es2/e3S0drDbFOpwry9TAana09hHT3PfAbU8rqadUssFCxdmDqxAIYkwpm4joDGPcpw8pTiodLyYZfUSCDvJlWna3Trivw3M303UyN/ax+eL7ZJdcEHvud7x/PvgI2oIsl50EEHqCGIue2wHtfGlHNUwbBtKzpXffsfc/njyrkQSrK0gbLJ7ztv1I+eK+coNTA9UKdSXN7zpPYXjAWW0ECCwaRKsBqPcA2BifnGBuWzrLUanqLaDZiIbruO9xgjRzRqjU1MA/s/DvPXFcgMsxDqSIIAJExv3vI+GAlzjhrvftiLzEKqrt7jffvbEmYBAKgc2nrt8N98VKmRqFYkqDO+x+P1wBVq4Q6ulu+3sO+LmV49CsSBpFp1T0n8sLoyTtIplgyxHVQANoO464IZGiERxVSVa7r02uV/h0wBfKcUBBNiJ3H1H4HF3IcapEwGE4XOD0kbSyWMhXGskW2BHcjrgjU4SxY6gkRI0qQ0zsROkg9xBwDZTcOvfHmVypFSkY5Vdfj6h2+OA3COJFeRlYRaSLfXDRT2Q/36f/AK1wFnNeHBWcvr0zFtM7ADuMV6ngjV/bf8H/AFYzGYDT/UPp557WQf8ANiMfZ2osaxJ6nQB9L2H1xmMwEQ+y5Bfzz80/6se1PsvBt5//APP/AK8ZjMBEv2TU1ua5gdkA/EscSf8AhwhiKzSdpVCPnYT9RjMZgNG+ykE6v0iP/wAY/wCfE/8A4ZR/b7f/AGv+vGYzAbj7PhF61vZP+o48b7OVIvWMDoEEx8Z/djMZgIan2XJUFqxAPdAT77Ee387VX+xZCI/ST8fLH/PbHuMwGifY1RA/8xUI2jTT377bX2j54KZb7PEpoFFZiB3Rf3R74zGYDb/UVTtVYf4VOI1+zlVE+exG8aBPsJmPnGMxmAgqfZbTJ1msw6iFUEfP/LG5+zumCWavVJMbaBcddj0O22MxmA8P2cpEefUBA3Cpae1rWtiAfZhTIb+kV4PfQWHbS2npPUGcZjMB6v2TeXzNm3baYpoCfiST1vtid/s5QmTWY9DyLf39seYzAeUfs5pjaq/e4U2/D64m/wBQVj+tP+6P44zGYDKHgRE2qG/90fxxj+Ag/wDbEf4B/HHuMwFWh9maI2pa7A2nkEGPni//AKqR/a/8P+eMxmA2p+Gwv3/+H/PFg8OiOaYIO37JB7+2MxmA/9k="/>
          <p:cNvSpPr>
            <a:spLocks noChangeAspect="1" noChangeArrowheads="1"/>
          </p:cNvSpPr>
          <p:nvPr/>
        </p:nvSpPr>
        <p:spPr bwMode="auto">
          <a:xfrm>
            <a:off x="63500" y="-725488"/>
            <a:ext cx="1952625" cy="1495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RUUExQWFRMWGBsaGBgYGBgdGhwcHhsaGR4cHhoaHSYgHBsjGxoZHy8gIygpLSwsGh4xNTIqNSYrLCkBCQoKBQUFDQUFDSkYEhgpKSkpKSkpKSkpKSkpKSkpKSkpKSkpKSkpKSkpKSkpKSkpKSkpKSkpKSkpKSkpKSkpKf/AABEIAMUBAAMBIgACEQEDEQH/xAAbAAACAgMBAAAAAAAAAAAAAAAFBgMEAAIHAf/EAEoQAAIBAgQEBAMEBgYIBAcAAAECEQMhAAQSMQUiQVEGEzJhcYGRB0KhsRQjUsHR8CQzQ2KC4RUWcpKi0uLxFzSy00RTVGODk6P/xAAUAQEAAAAAAAAAAAAAAAAAAAAA/8QAFBEBAAAAAAAAAAAAAAAAAAAAAP/aAAwDAQACEQMRAD8Ab+N8ezFKqVpikUBuWVifSDuGHU4E5XxzmmqBGWlebqjbfNzgzxJh5lUnZW9v2V74G5fLKZYCAcAQPiKtoZgVkd1t+Y6YS2+0/O8xmiqywU+UTtP949sOD5KVAUgdxjmuWpABbgqRqImN5ECbkn2wHRz4tqBaRDB9aiSFAEwD1IgYs1PETpd3Ue0CR8hhPy3DqxSGKkXE6hyjaSpAm3TEQFRnAOwABIuTHc7n598AX4/4+rJTLUN4nUUUgdZIYi3yOAfBftMzbq5q1ASpEaKK9f8AZXHvHPL8morHmCkgfu+OFDw5nCq1Fixg/C2AfMx46ziyfOAAHWgsfUr+/FGv9oGcFJ2GZ5okHyqED60/zwNyeWqVwVSCq7zv8MVeHcANeoRYQYv+N/jgLXDvtF4lVUouYlyRDeXSBHt/V6fng2nFuKr/AFubK2/+XQIHxK0zjnoyLUM4aRNw4uJ6ww/PHRZqEkwWjaZwHi+Ms0NH9K8wETMUhIInolt/yxbznivMlAaeYVRvqmmwI7yZAHvgUMiXclkgdDuSfp88ZTpF5XSYHcH+bYC3S8X57WqGo8nqFAB3v6fbEvFvEudo0Xfz22kGEt8isDClnmSGGkF5iCBe/wCNxOCCZ12KU3DEXlTDKZmxmT72jAAW+0ziUn+mVP8Adpf8mPU+0DiLD/zlefiv/Lir4iydMZl1HITpIIJKXAmRGpe8jV8L29yHAtdJnY6dO15BFxIIMEfD3G+AMH7Q84iQ2brM+4IIEW68uB7faDxA/wDxmY+T4Evw+o5kITtj3OcMdCFKktE2BMD37YAq32g5/wD+szH+/wDv6Yyr9oOfYnTm8woPQVGP4m84C/6OqzzIwgwbGB03+Y+owV4ZwEaorWExYg72Bt92YvtcYC7kfHOdhpzuYmOWXJH/ABTfENHxzxBnAOdzAk76yI+QgfhgnmvAgSGVi0k8oHYbSOothdPDatOvDUypDAQ4gTsJ1WicA68L8UZuqrKM46Mv9pUqHSb/ABxLxLxrmRoRK1Q1OpVyQ3SQJvfAXiHDiRJpuAPUFUhSdrSJMGxsYsMWqGTCgEvCESBpMiDuRv1Ak+3bAMeS4nmhoFStmGLEkkVDpA92naYELPwwzZTOanUvWaLWV2gnsSSZH0wH4bTVwNb3AIva3aPhGN6eRpXQlQdwdQ7+xse+A84pxaoK2YCVqqoiKw5rXmYMSBa1+/TBrw7mGqZVHqOSxmWO+5jf2wicfz2pqgphoKqCe8Mes7X3OD/BeOomUSmzTVWxAvcGbxtA6b4A5xDNwjFGuvUn+fhiTJZhmYalgad5Nze0fjhVz3FSBBWNTgEw0XI2MQTH064aOFuSBaB0uCdj0FvxwC9xTienM51T6UqJf/ao0jjXL5siwBYH9mPzNvffGjVlbiufosAdQpEfKmgb8xi0+WJLKpgAe+AocY4iyKwVWk8sgi2oECewntMYH8L4akKyWeJCTIUbATvG9++LpzBFbSTygTJvJg749o6SlMHSCdtUA33iSD1NhgBuc4hVpsSwnmiFNjb6kz+/BfJ8SAuaZEjsLY2HBEAF6jC2kKh69dhMR8hgaRVWpoY6hMWW+/YRuLi/0wFfiJp1Fe/Q4VPC9GRWO4ULaN51H8lOHGpwgkSAw1C4IUEdLwxgxexPzjCx4WprTzZWlUdpDSjUgNthPmHmEkTtv0M4A5w7h9RmBSFRl3B/Pp/DDDwfhqLcAahOo/PrjZiKQgI+kCSYSJMWEuDMGTaPebYioVTRQs06SbsSkKL7nX1MC37U9DgOc+JqDDiD6RzM6lQPgP4Yb894oalTgKNYgMLWMdt4wB8WZZRn1qGqiginvBOxBICEz87dSYvi3V4CXcuVqqrGRJQ2vG1gbAwCd9z1CVPGPl0xpWW7dPfFyt4xOgE0wupZAF3gyByWgWmWZZBkasBeJUVowK1MLqmLBp6XJdrHeOhnvYLnuIkixYEwCdpUAKJAgekBbDZR1JwBemTUqStCpIJjUrlpt91QBYBj1sfacFSj3qLTPe6sB8NTsFg7Dr2OFLLZgraA0xb8rdfhf8MFKJqPcpyAy78oVIm5ckBSATYkH63AbxBQ1bUa2XSQLtFRpvBPlpUAE2J3AEx3YfC1VEoGWpVeclQlJ9IITm9flkamCSVVhyExgD4nfKeYDR1VDpGx00hEzBI1sYj9kD3xBRzZCKKQCAHmsCpOpmUgVA1gpgTe5mYGAc6niim6AMqCpAsAzQCTYu2kawOYrERadyBWf4atZhAD6RB81nLEmx5wVVmDRa1oEHbGlbN1RSJ9S2J0hKZEMGBBRREHt0gDBTI5auwpeYz6KkAmF9zzCdRvPNBLWkG2oAOS4GKoHLTUkkSUk2A6uTf2ED8sM/BuBFBpq2Or7nIGEC5CQNunzvi7kMpT9P6R5zKDzkJOo2MgjWCCp9W43LdCVXK1NEKEcgyLlI2tqPmRsbheoAAucBlfhmXCGaal5sSoLA+zG8CALHHOfGdA0MzSKzpAlOY2gyQOoB3gGL/LDnXpVTqEtYsQdM7dtMmBB3AMjbCf4wzauA4pSEZkLmqGAIjcU4CSQTDXINhvgGfLGkul7LYaiRuQvUReNsR+JadPMIHo+WXixtcTO/x/PFPgHDjXpqmoRo1qDNxs30a0+64MVOBMKYRacQOkAnvfAEeBcGC00ViGPWQCOnft+4YOPRIEkCDY2GBeSyKUaag7byCYm38cF0pmBvv1wHOfHXDqdGtSCACVJI/xQP32xBlOIGkwKmNxJN/p8cEPtJP9IpRsEJP+8MBM5wULpd6gGtJH7h87fjgD2a4vr0SrSpBI3BE+qBth24LmwxEdp+UHHHl4oymWENaJHT59MPX2d58vXdW38skdvUu3wnAacSz2njjoAx1ECCzFdXlKwISYEDr8TbDTQynJywD76v3nCZx/NFeNG4E1UE6Vm9NBvE9fxww8UzFTL01YAuuvmE3i5nfuIj3wAHOVCudZGIDKFLlCsNKAiFZZgBhbUL3BwU4W9KkPMZGYwV1BCzkTa66m0+xMW9sLPDs2MxmGraXDlb8yskQFEDSGm0fDDnwegy20WMz6VAI2BBkyZ2iwBnpIXzVW1xa8Gxj3nEDNTkMCmonluJPwvf5Yt5ard5RxEiTpuR2IY2iL95ECMQuABqZQQrSpIk/G45SdrfW+AqeSQxcKSWgRhJyvDvK4sWZkUM50pMsSVB2A0jrZmB7A4cT6iZN+lojtCwPnBJ77QqeJON5mjnKaAkUjo0qxlLsQSJsHIkTuItF8Ax+JahKpGkGYIBJkX9l9jgaSarFNUaR2BIJjbtbE/EqFZjyaGA9Qcb/QD4/xwKyFeoK2mFMEkwpFjcCRa0gC3xwC343yqq9O7eYReZ27ifljo/h0/pGTpO5lygkR1+H0xzrxNxXVmpemrimQo1X2uduW/UFfob46D4Yq6chTqzTClNZhSAs3gX2FxgBHiDgRrVqYcNpANxf/ALYU+J8F0kqp5RNz/O/tjoefapWeg9MgKGLFtREqVNiuk6gQd5WLYtZzJ+YspSoubkF2cAmLQAhMT1wHL+FcJik9d2hV5FESXqMDpQe33mYbCIwazvhvM5qia71BpUHRSgqqqIB0gWE6ReJMCScM3+iSBpZKZCO3lHRSspCyYIs2sMZF4ice8WDUqQbnYNpU0w1OACTqYDQBMRMkCBaMByPimVanUCsL6REEYP8ABuCmtlGdV+8q8t9lWd7z1j3tbFHxKEFe4dDoW0hhuRaWNo97+2DvgjiWaWhVFGitSmHEksqnUVAga2gmNJj2tgGLLcHp+SfVMdRf8Rj2pkahCTz0wOm89DHz3Hvjw+L0CAPQrNVga1083bVABs0Ej6WxWPiNAHZAy6DMMji1tgRF56xgCdTJUkDMF50GqYJaLSBF5gWA7DHtbIVWUKGOkgyw5dSnYyGIFjMiPgMVsr4nVdbtTYqE1SBJMH0woMfEEgb41o+NGqeSlGm1ZY01nprZXAWyliBA3Or7pETgLuerMEWmo0ttqXpb+Rha+0JmpUqLKdNQNdgIaINj3WQOUyPbDDnMzpcBNb80HSqmPx2BgmdsCPtCqK9BQTLeoCQKhUGGIRhcd74Cz4SepSy9N1pLUYU5RRFNWLHmBcSFhYOkJv1vZsdzrkyouACAQbxIa6ybQJn2ws+B80f0YDQdNNmVQ/r07rOgbwV7bYO1KzhtBRTTcMG1VN+66NExH8MAT/RFcQws1+2/tivm6vlaYPJt8MUTmBR8tKRRVMrp1mFULbQunuANwAJnpiFK+slmdRp3Gqw99vxwCjxyr5mbZmWVjSA3W5v7DbfF2l4UfkNV4VQAAt7dp7ScQ5/OqKskI8n1CsCIF9gvfpOGNuPr5Wp2QDVA0q5F9pYn1fQYBE8X5TTmUHMKdoJ/GP8APDx4H8OeVWFcPKtTKhY76TP/AA4VeNcdSrUpBRTdg251hlv0VWgyJF/l7uvg/jC1Knlrq5QZlQB0+eAUPGtbTxdz2r0jbf00vx6YdszxDUvIocSCdRKACeaZBMgTYjcRIwA464HEc2VQPXFSlpudQQqodlj0kSoLQxVCxAEE4nz3ChTWKmk04M6yURB30CSYtYBjYdcAI4IiO9SoqkKzkydhBBXQyRAhhI3sBMSMOfCyFpoL3kjfYknCtMBPJ1eWAFGuxuZZ4H7ROq9xAH3RhjeofKsCYH5YAhXz9MDcz1wOznFJUKk7gfz+OBozpc8zFUPqGm4+JnbGmdSm1QaKkPaIO8YAtWy5qrZIIIucIXj6pWp1lbXAiF0Ej+8ARO4jD5RqtzBifbCV49yANIVRurwb97fngD+XzdJ1plWkugue8bH6Ymp5ZQGj1C0j3g/x+mBvgXPL+jJqAlZHxuf5/wC+Dmdcga7ALcj26/PAIvibhqU8szRLeeLg3BOomZ9oEfDG3AuMp+jeRTFapNioVbA7mA8BZMfj3xP4h4gK/D6jCmwXzQ2s7EA/n0jATgGUWaiEw+ibgGBYwvYxdjuBA74B68LVCRDanVOWfusRI/3R03k3PTF7NM0mJRYZjc9Nhb3jALwGH8sqLBSRPfDW9BWqIQTpAOtbQ0xE9bHqPfAL/CFqLWJqEuGE3mxP5DG/iLjOkaQJt8sWalGqquskIplQq87L1G9v8+mB1bIIst2Fge9tvf8AjgOZcVzRqVS7HePawtg54V8QeRrX7rGTeAbR8O2KviJprA0g8Kok83q3O+0fuwPpWU6nmYsoDE/EmB+OAZK3G5rLUNJSqiLVCpu0+uCYuYUyskbYvcZz1KpT0qSHWbiWFoLK2kWgxvGFrIZ6mgKOpKOCGk7WtA+OCXCuJ0ydNQkIoCsednKkxqWBAZOWTBLKY6YC5wAkqSlQEn0wYIPUd7m/7sN+irRQ6kpadG6gA++wFvvfPCaeG+S9xCqANUsFJvzixAn3A6iBg81StpgKz0tPq1fOIN/8sAPy3E2FbzVDmVIYS0GD+zt1HToMD/E3GC1CdPPqADNTpmO5EqYJ2xt4b4XVap5iECmdUgkkxJt8bXPT54I+N+FBMm1QKEKssWF5YL+84CTwXnFr0FFVQ9Q1GOpxKmOsCFG+0Rhny+VpSFaioVPTCgKPgP44A/Z3w4PkRUBBcNUXT036+8QZwep5ooxpujagJ6EOOwvuJEzgMzNCi9/LQlGBgqLe4O/fGlXNaCYQBDY6VAM7CPjtiHPZhlBZYDahIPafz/hi7W0lZchVIHtgEfiWW5A5AEkArvEmAPxxmYWugZQioiTcxzdiT0nvjTxJmR+jzupY3B97fxxFmqz1Kc1HKUmA13kn9/0IwCtXqsamqefuNvaMdO+zYs1YO0g+WwI6G63+OOYNlx5iqpmWCiYEkmBfbqL46f8AZ3mFOaCoCEFNo6xEWmL362nsNsAE8eVynFazKbrUQi3UImGB+IUf0fy19TLyjbp+Vvnip444UlbN14tWFSx6NyqY+mF8BzUakbNBEH2uOmxI3GAd6SAhbgyAbbAdva2J6qzZSFAIuZ7/AAufbAel4kp0qS+YSpkrJSQSkTEerptgdmvGNBqpbzapUWVVo7Drd3W5N9sA8cOyKEkszMWEGyqPkALfU43PgxGYvTdkY9SEaPwBj2nCvlPtFyouUzVtzopf+7gxS+1HJ6b/AKQB70h+5zgKvGWqZequsSArMD91trzHS0g7SO4JWfG9QHLg611FgSom/uPh39sG/E/jPJZvLsiViKgKsoenUUG8MurSVGpCwuQJ09sc1zikM0kx0upt0MqSpt2JGAPeDeLrT5XFgxYHczG34YY+K+LaYlWWSRbVHvjnuRyVRroraY9Qstv7xhbfHFqpkWltVWmxUX0kvYe6jSB0uRgCq+ISuR8lVW5dpYaoBJKge+rr7e9gfA80tKrqckJBBi+JTVp6T/WMYsOVB9eYm3wxVfNbaEWnHUSWPuS8mfhGAdPDHGIqN5dKoyuTp2+dzAnc74ZMv4pRhJRhpsRyyW32Bxzvw7XZ81Tdzq0B2JYFgNKNv2+OGjwV4by/lrUzCrUqMuoU2AKIDcalNmqReGELtBN8AXzvjNFOprRsttR+XtbfCXxfxez1NSKF3g7n9wHXYY7GMjlnplHo0mp9V8pCNt4C2+IjHLvtA8DJlYr5efIJhkJJNNj6YJuabHlvJDQJOoQCVna5qvqYk/z9Biui3GNzvjcURIv2MjpfAesgB0tsDf5fycWco3PppsVmIJiTBBF+lx+GI69CGZTzAmZ+9Yd8R0qQ1gaoDGJ7T/DAMebzzJyPYLKg8w1L6lksTqMHcYrL4xdFNNbIby0tf+GLnibJMKIYkklUQ3sdBJBA7wW2i18LZSVjQCSN9iIt9bYAjQ8UVKAlYk7Hp8PePlilxnxbmMymio8oCCFAAH8e2B+YTSAvW5I3iY7fD8cR0SuqSPkZI27Ag79J6YBs8I+J6tNBRpsqANOojaT+cnfE3G/EhDvpqFmBUqSZUNuYHbfbv7YVMu4UiHAHU6ZxYzFMBpFSm8+zD8DgG3hHiE1QPNHU3m0494t4spk6GlyJAnYHb+GFfhdJYZ2bSqekXIL/AHR9L/TFKmhaqLgnVgGXjK/qaQ3JaD9PywOFRSSqnSSIIItbtJtgnxKmagpqAAxE+1hgbX4YzAEEEEkzF8BV4fmgrsx3RGKsbAN6VmAT6mG3+eH/AOy/irPmAhAHK2wtAjC7lODKaTu1MguyLpI9y7EHoLLPe2GfwFlNGcTSIQI4jqDAOxve14wAnx1mKlPieYKNE1FMRIkIkSD+7vi7TArU0NSmUc2B1Xn2IuFPYzgn4m4cr5yvKXNTfvCrt8L4HfoVpopqceoBiD3/AB7e+AHZ/hIT+uJfU233flvB32wL8Q8Fp0110psV1c2oAMI6iQZIx0HLZcuOcKp7GGvv02/DAXjVJHmlc1GsATcA7mLarAgXJ3tbAJdDhxdFgEEzpMSCd4PbbfBDheQFWiQLOhjub3E/iPkcNeR4ZFBlG+3aPj2woDizUK5M8npeADYkw8dWBMyd9uuA0pcAOjU5PrC6U06pNh6iAomRqgiYxpWqFAdNEUgxgEr5jmPdxpX/AAqJ74P16OgCoHDKRAbTBI+6LqCT7m9hiqdTDQyqDvJmDeJE9DP4YBbzlZmM1C7RYa21R1gTYD2GMoUgZtba3v8AHa+GLM8HptzBbD9nZo/LFilQWPQdE6IG5GmZuIjUR9MAsnKhjpUnUYEMBc9gR+/Gp4XUBjy3Bv8AdMWMb7G/bvhjoUCWWooUgCGK2gzEHviXOcRY/qx6FneTKnqB0k9RfACeBUjSzCK1Tyy8qQpEwwO/QAx8fbFvI+Jaik+QlGk0mXdfNffu/wCrA/2aYxd8P8AFaqj1XFOnSkgIqh2gho1kHlGoSzTGoKBezFQ4BwqoWlXBbcmtVF27AmJk9vlgBtX/AEo60TTzdZ6lVGdkpinTCrICHUukHUt7gdI1YV894nzraqVTMVnmVanUJab7GnUU9e4x0ji/hAVnNXK5x6LnTIaGpwo0qB5ekqALX1DfrfC3xjwdxJ9K1HpZlZOkGohudyFrKjaotyyRaMAl0+HtUYEgLMGwiR7LsPwHti2qhOUL0iYkk+9v8sM3E8saKznMi4MxqHmFBYE1JDAEgbfrN2EkaTqBvXoNp8tmZhMqqwEjZlOppJG6GYmxYScBBxLJgUyQBqtzD4jc9ot88U8gFFRS3pW8RvgqKdOAwDhYOlrmCD96Lm84qJkVNTlYkGLeWzEz0gbje+AY+HVlroEYNoJ0MymCo0t0KmRAj2JB6QVPPcIdtyJDEAddMwDHcdcN2RpKlc0qTU5W7STIOmD+r6ADpO59rw+IeF12OoMrCCYULYb229/fAJb8IYtuNpva38euPMvwrU5AOwMkx9Y+mC3EMiVfTUXmHx6iJkW/7YGAkNPNqm8dfkNxgI6fDmA5oiR1G/bG9bIAsd/e3XoJ+GLVZwoZSov7bR/O+LdHh9SuAVRiosazSKSgD1M8aVI6k7YClZqSIDCKxgG3M27GPpixw6itOpsHIO7C2Pa+Vpq2nz6dS5C+VLyJK+ohUGxa7TcWvi/kzTUNoVGC31VdTPAsF0qVUCbmzbAScBtUOuqCrAaeXUbKs2Mk2F4AxBw/hQjnbVGqVAYfDU2pSL/sSbY0r5o1HVpOmZCAwiMIuFmB8QJ98e53Mu0CV1atWoDptHwwBMhRRFQatTObAsokJTtDMzC8wZnmImLYM+AqAGdQ6dJZGgap+7sR+WANFCaKTrAV51SDqJCggCBpAgHqTJ7YZPBOT0ZunN2AcT3lTfAE+P1AmbqFvvVIBJEA6R0+R3xXzGZCmWaLfAR0xP4hp68zWWJh5uLBgARE/XFImFAe5AJ1RA+U9RgL2UoCS5YjV0H3vc/xxfqZSi6Q6a1O53FjIttv3woPn3ZjpFzTbQNrCAAPpE4t+HvE8zoMfeg+5Mgj4jp3wBHN5QUE1K5qUZjU060BsFc38xJsG9QtOrcgl4YrEshV3qEmDymASABveJO95tMYbsu65gS1GoszJLMVI67ttFouD2xSzXhdqI8yjL0zdlNmQAA6h+0ImRvYGLnALTsdHlvrEXiRv0hujXMzjZOHswRzTc6VZFJk6Vn73frciMEaFcVeZdhcOLggx/3B64NZLMg8sEMLH8pB6jALJzOhAB6YHaRcgAWECfwx5Tall08yrzMAo8qGlyfugG8yRyjawNyFLRW4EsDRpUgm7LqInsJERvAwFy/AhTqamh3WyGCAg3OldgSTvfr3MhTr8Tq1G1V0RT6fLQKNC/dB7mZPxJA2wAzeUqGoSswiMxgCQouY7npHXDXncopm1yANz+NxOKg4UguYIi537/h7YAFlOLMjpLEqNd9gTcKSCAAJ8vG3Es46CnWSQtVNDgAiCp2M/E/TF/iOXHlyAdKtynoAe02gybdcWcrlqdTLlCDKnUACRfcm/e8jrqPfAAaPGyCOZ0HUm1vmPhg3R8TFKyRmJ0hoJZYBYLFoMEC253O0YpVuEoKqrqamDpHSBPLaSLbSZ79sQP4fcqR+qbYEhl1AztKk9jJmOxvgHPLeMvKZoEyb6mlhYSNyADvAtfGnF/F+UND9ZlwwBWEQ6LgWIKFYgCLdIG2FF+DUlcEo6AGw1FlPsZkx7Aj8MWM3whatF9FIgiIqebUWkhkQX85qgCkFr6kFvlgLGbzOQUmn5VWm6gl/LqFlGoKQDq1aonoVgsRcbXMpwo16erLVaQpCQ3mE03aBfmhhpB7lRbffCXkclS81UZjXYkDTSDinGk3NVec6beimQY9QEnDFV4waX6unTVEViSi1JXUSWWDUUNpkzpJ32tEhJQ4Hm8vVp/0aKckaqZo6QrDd9JvOkczkGR/eMluKcM8xeVkFQggaiYNxYlQY3FjE9JjCvVpCq9SpVqtUVvN0UIbUoqOXYsSAkLqYgqzEsV2Ew05CrrotoJYsllaQbdwNsAFynDRTrUy+ZbQHGqkEqtYMNS6qqJpkTeTA2M2xTzVWlZ3ou69HZkpuSZkBKeoQLX1d8QZ/iUFjUllaxUEzYw0avu9cQZzJnVSFNvMBUhFYEmCZAUXBwFyopqMoy606ZAkAohcWVSxqVA3aZUggknc4LN4M87QaubrFgAFmHA+buW362wMyvCMzT1LogPJY+oCASBA7nttPtghkatfSZRleLSAYbp1t8sAH494LqUFsBVWQBUQaWBP7aSbTbUpImJicC8pWWmjI5ME7qJZe3yOOh0qjOkVEmVhjYiNmBG8RhNznBauhnp6KlH0ggzABIvBmekEYCDKUiVKmSZENaNPSRuG/jgpl8jTKsDVRKn7DGCd9uv0xDlKyIgSks1ALs1gDaRB6YKplqFZ0LoFcATBECPxicAOVG8j0kEOZ6huVdj0I98NHhDNTmaSRtrIPcacBK3D3oppqBSvnEDSpgDQrAybmb9Nxgr4RH9Np/wCL66TtgC/HeFq2ZrMW3a4JMbADsO/1wG8T5UeRNMtK1FNQFjsZuCTEaiu2DfHclVfN1CBrpGQyRbazAib6oUhuhthb8VpUFNOWostJDAqNK7LAiwJFv9n2wCzmeIvSam6AHT0k9DJB7SO3t1GLKVqZqrmKNlJAqp1BO59p3kWMYmoZMVVEzMbNAA/3cDX4UaVQspjT16fSdo/dgHunxgpWphGIpsCTER7ETaR26z9WmjxA6lhiZBPsSBPaQYBxzDO8U/Vht2G+mCPr0/zxc4N44hkLgwjbdxsZOAeM5k6b+gKrlmMhY1HTJmOnXFRuDsJcVNIXfl2tqtzQbEY94RxmlUZAnM5PTf0kfkSf+2K/GOLaKZABIYyYUkXJsTsJsP8ADGAsfomaKqVqJpYCVdDqB94MWB+M9IxFX4c7bVE07EMGuLWIixBHfcfLAbKcUrkgrqcjZQCJ923P5C++POM+I6tBAzKOY7rqKiLFZLtcAAxI+A2IFh4IeoSwzMKCRDU5N73IYTvvH8cEsl4ep0iCzK7xEtEfJSSB9SffCjlPF1cIjowWkzG5TVUcqNgq3CEwpY25vvG2DmezmbqChVoU2UVARUlxywVghX0MxPPykLsu25Cl4stVaKSmB6v2RpH36cPTESdRlY6xgTwDU7ErWWpUA5ws1AI71RKT/dBPtibxB4azdWGOmoHQy1RlVqUnmTXTMVKZlpEHuR1xb4IaqO4qsG5bKrolGnB2C6lIJGxjbtgAma4VWqVf1UFyGBRiguAWJBZrqRcG0fTF3hnDMwRegyx10FiQLyFUEixAgRNok4r57idd6jCkaIbQ6MBWpExBLH+sYyFBusbGRfCtmKrDSpMKs6dJJW7GSCDF2BuOovgOgVsk1NiqoD/eLKQD1AG0gkd9x1xW4jwk6GbMIzBh/ZqZgHYusBR8Aw3t384V4bNFKNXlCsAXZtZpqRMsTTdtJaFID042Eg4J0/ESVHZVZXQD+spuWF5F1A5WsDBgXESZwHN6tQsCICqdwJMkR6mMMx63+QG2LiVGCKrVa3lsAzaKjEqBUZIAdo6TAjfflgvfFuG1KtBqiMtV0BYoARUK6yNyOcGnqt0KCJwoHIuSAUdWFidMATJKkE95PTfAS1VYUvNpaitQwuvQ8EaQVcjmW0mSIMC5NzmX4rm0AvTSmSW5Vuw3K6jJAN74kyqCmsxAP3m2NxPWCR2t+OLtTKB+ZWUxEkkCREzfYR3wC/oViLqabMWQFW1KpIkBgegMabgxiHiWVfLorNTASRpUvLj2IA5e8yCMG6OW8klgJ8sMYWPaTIOwkN9MR1+I06o6T1BIkH+evYjvgFat4nzDtIrVac7BKlQD2Hq/HHtPiuZYSMxX/wD2P+N8ZxfLpqERPt7Y14c4B0k6VYi4mx7wDMHqBgL+UzOZq1KSvmq+ipF1rMYB1WI1RPLsemGj9AqUAra/OYg80kal7i5gi0i+A36JFRFp1DCsuuAQpmejSdpk9SDvhvymTJo6Kr7ekgAQfeNxf+YwAHLZ9qtaYR9QYnmAK6bRsQT7b3xYo0qVOrqZaiuZFmQm20GL/wDbE1bhrC6Nzq24gE/dIk9COuK+S4VpbkkSZAYagPYFjPznAbcT461aFoqIAOrVzNqgAHtsNhti74IoMMzRZtRYhizW0+kiANxucb57hLMKZgyKSCVF9SllvB2MYLeHE01aQaA8kQOwB3wAPxdxRkz+YAqV7MICsgVZRTaVaPpvOMXNpUQGoOlmZhrJ9yqgH4acFvE3CqT5qqxSoWLX0tAJ0gCZtsBthB4tN1my1CL+xgT74BjzCX/VVFXVsHMH4WBBva8b4A59nDFaylZBswIB2mCbEbXHtjbNZoaknQSSsiBqsQbsL9MbZYVKcxmFVS86HuHFoJSDJk6SdMn8SGnD8vqSogAANo+IuP598DeF5dDXC1n8tBOpiGi0mDpuJuAdgxWbThj4ZmKermRWPUhAkzJPKGKkydwMFchlMs1VwtBQCoVuUmQwIMy9gdG+nfvNgB8e4SKNWkuVqVKoqUDUN1MK2pJDKBysA+/cATOPKOTqhVWpV/R6RAIZyACZjlplwzABjdR+ZOG5+D13ruz1dOXOhEpDUuqABznTBWztF9wNpGBua+ywuzOMyo1MTHkDqSY5aotcDbpgFzNmmgUHOs5KhiKVLWPURGp6qw0XggduxwWrcDpNSL01qVilM0yGqMZbTrWvTRW1SZ5qOwBkAneWl9mDyC1dIBBI8thIESNQcxI64IcU4JXrEUxVy1GjT9FJUqFR2JYCdQGxGmNxe+AVc1xysajAP5ayPQSFiJBgNPXt74jfPzSDeYzV23BF1C7DWahkHlEFRN+13mpwKjVVVrnVUkk1KfI0wFB1MoLNYAysNAmd8B8l9nAcN/Sh5k8gFM7Wgtz8s32nbrtgFEVGZH1yY0nv96PVNjc2637YJeGGitBssP8AX9WOh6kqPnjzj/h6tlHC1QDrBKsrEq1xIlwvMJEg98VMgCpZ9ivMRKzAKmYkkiBvEWwGZttFarI1KuqVLEaua0hSCBpm427gtir+mpU1KMvRQwYKGrIsf2qjTfvIv2nBrjOWAAzdNgQ8bhSNVgDDb+nY4gyWcauaFNKgNWqzrVmkoChYanBCgmVDbExp6YCHh1Kr5VWp5tVV1FWVTDnUdLMDNiHZFNj64JE3NeH6cs7IDqTy9JJLtBWv1AGpjoUyBuCcGOC8PoVMsKrrUFSivl1qRhabJUq6HdgvNKlRWLK1tCkSDhfy/ialTdmNFqJgK1Om+qGVqmqWqPqJ5wIAMFTtgGfMVqyVQKbgaAkHoJVWIex1UyxJmzLqPq9OIc5w1NTsCyI9yCzQAYJgmCojrAtgXwvj9Nqr16h8nLz6SAxbkCXt6QAWgD36DBJPFZWqVFNXQtBYzJiLgQQGgcvx6nAVa+SoMutXNRQpUBjrgTtJExeJviXIZFKg0ooVeUltZIIHYiGXt7jFPxzmVzNFMwsh1qLQqldQSqjI1Wm8m4jTGndSxU+lSRdXjQGTqUlb9abxeSq6eUHoSJ+QPfAUeLOz5oJQqVSlEaUKer3gkgaYESxjSo3mMV89kSKZZ0FPSPXrU6vYrTWJ91ED4TifwbV11ampylOfMdtREAT+ZaJ6Tbpg5xrN0mLeRUcpGtjSEKYB5RUIhV6ki+wwHPXab43yQOqZ2viyuTUxLqskA7kL85vFr+xxdTgek2c6GTUrlSEfS0FVc2mBMieuAzJcVYVRLKoJALtYW3+cfnh6qcSUZZ3p1EqOAAIPXt9Axxz7OstHMxQaUixZUcgmxRpADQREwLRbDYq1/wBHhqdMgKYNKQwDTJ8s8hYwZIMmPlgKreJ4JkH4Ej6j26bY0p+KYflIM7i/7h/MYXM7KnrKsRcWnaPyxlHK66igNoBIlgCdMzcxeN8B1PI8RDopnb8jcfjP1xa4XV/plG+7H58rYS+C5sLVSkjaqddXpozNBLj0ym4HmhFHvMbYY/CADV6VQ7SNJ7llP5LP1GAL+KKdQ1mK6goabEQwIAIKmxjcGxHfHOuMUgX1CVkqz6rBGJuCTEyIMRO8Y65xRVZnVrif4YWs/wCFKDjmLfJj8NsBz3O5sIUKbxLH7wO3ykQZF/fFKlVhwrH0tKkn0kkXBnY4dc74JQMukykRB/iL/LAHiXg2pTKkQynfTJj4z+eAiy3ECACpjaVPQ9YB6b3HwjubTijKyqhph3hJMyFk1HaA49MECREsBe4woHhtbVo0Pq2Ag3+lsFf9FutJw1NvMEW6lWtaJ2MN8j8gdH8WQzGQo2hSCzVDuD2hYj4nFKl4leqU8okAhyC1pIteGHLMSR7/ABCtVoVlXnFXSFvYkek6jvaJNx2HbEWXzCGm+ppZCGUCVLqWAbddwIa97N3wDZnPE7U1vUKVTPpJNMi/KW8uVKkdZIneJis/jBj5iO5ptTICFgGDEWZYCq3UEap74X6dbWisPWpgggdQZMQYvpJteD3wNGdYGQdLqbEaVg+wA9zb3wHRP9Zx5Ic9tOpRENYqGPMqFhsTAJHSMReIOL8gqjzQ6xrKPTBUsOVpK+rUumVEb7yMc/oyoNzBsQCYM9wDcb74auD5SpVSmrBFpPKHVGt1cEHSCJMEqw25lBvvgG7i2QTimXo1FrSoGoU5TV5kCUZt5EFYtEk9ojzfhHhYGqojZeWHMzVQoNrDzdVMg37zFjhI4VwMpnURqhpE1iiVoVWOkFpUEm7CFXcc53iMOPivj1bJNTFOspNTVqFRFc7LBtpMTI7X2wC/S8QZeu5yzLUam0hXqVBBInTZaalYG1zcC0HAdlpZasAEzdKqrLpYVaLSIgwDQSQb9esHAOqsEEED4dI/EYZOF8aNV6etoqU/S0KZO4JViA0MEfSYnRgG3gfGKVPOVcpU8yrVrko71fL0y9PVUWKemNYFNSIN13ucLma4dla+czCj9IDl3BUJTAWrdWOtqvOuvU5EKTAF5nAernKtLNPVJIfUKim19DBlHKAPSsWEdIjDVxrNmjn3KUmenXC1Uiy840Fi2wEoWkmLk4AfVp0QlZlq12p6ihXyqYFKTKmPOJjUANXY3g4k4aMuKQDPVgWaQis1hsQ5AtsZ98evw+pUkPVFJXWNCAXBIDAlonlntvN+ouh4aaprSlUWLwWDgEzsTBCkgTE/gZAGeM8Yyn6CKJqVOZlPKqtULqwZjDOAeWQTq+8MLPEqmUquppLXDuY8tAgk2CwDqALG2kFrj3wwUcjnVAp1NBohTTjRRdSpgekrd7KwYmSFudgdcnkBSKj9QmsFPMNEXjmhxqkEooBBkSJvOAXOG06LFlp0s05nrUphQT6PM00TpXXcyRt1Iw/plqdNWfS4UsQOedMz+3TBF+W8yVB1XxXyNT9HQCoFCkm9EOKZDQdTBQEuIIva9zebOW0hiBU11GgMmuodcHfUS4U6DZitgo6KYCnluE5eswzC0VID61CGoGBDlpKBghPKGA/vbnfFjN+Jlpv5dRK9JtGrSFZpDsafpR9DAAXkkbACSRgPU8UVlemKdIOjAMvlnUWV9JBWwkrdNRG6mbg4KZSuHE5uiwanZDUTVrWAf6xZGqVqEgECQu5IwFfhnAqeU1sNLO4pgFTqKqvqFNqi2L6T2OwFwJi4t4lWpoqfsiNYNyrQCgEcwVtJMkc3pmDhmzVRGIRXGumVIRidWmCCBM6pW302N8LWdqUmaCYUAHlMzKhjplWiSWiJmSQIsQrjheXrHzHpuxYAkkREcoBUPOwH1vsJJ8M4RliCKVCmWXbUAW6NYsxiQJF4teJE6rkQoDUub0nlIlgdKkldNgN9WpiIjTcYI0MhTdIpw0sjM2q5MNcMFK69XNpEAAi41KMB6yhYimoAUEwvMDJYiwgQZtO84JcMEZinaAWn26zFr4hp02RWaqqEFyZpsQACJZm1EwNU8qkwOw214FxCnVrIUKEhwJGmZIDSShhuXTBuALb3wEvHc+VzdRYtI/IY0GeTYkTiHxKCc1VjcEQP8K4XUzDl5CydjIIvKxBIuDcHqJB2I1A0PV7HEDoIvecCs1xFgAwEpHSCCxMRqFwAesGea0wDmWz1xFwR3BjuLEiQbGDgLqqSbG3SRfFL9IYVCXuBt8MT1K94GIUrANLRA2wEw4gCQNMg98Uc9wWjUMhApJuQIPv9cWjmVYW/DERfud+mAp0/Caqp0uwkWkg/u/n54XeM8AekQW5gxPMoNutx0w0rmdJgtjepX1DSdsAh0EBN5Ii+ne3acMeR4BRJV6OZdXWZOmSDBjTJUiJINz8sX85lKbgqaYvYR+eKudzrIAoEFRAjta34YA3lq9TLUigq0a2iktmotJ5jplgxM6YEf3ZxPR8UU61B0FSrl6zKRq0kAtDbM4KkGDAMGO2FbK+I3sugz74K0cwtVT5iSvUfQ4BQyvD9ZHmHTK/d5iCI3BItMjcSYi2DXDeCFRyprYjfqIMEadwPcdUIkXgpmjSpKikaU76UEDrJUfK4IM4krU2pUPLpAqCfVTVSNJmWAAux2HTmJwGp4IzavPWmqAEK5JJEC8qBAcdwRO9pOLNTKSrXMsFgyIYAdDEhY2EwAbdTiHI5HQLVJoqrea1SSfvMZYAH0mJG4M3IwLOeagH1LpptMwC4UmZYXGoQI5uxPUDAF0yJYrIEFwsAyBvJDBeguROwN+hkpUalNXZailS2pY0gLYoN5BDRfmHMBF5nWkDy0nYK2ldwqMurSYCqNAmCJE37xgTnq7wpemPKVlYl2iI0li1NIIKElgQCO8nAF8pxUlampoJndmOkwBpHmjadisCLzOK1XK0maGAWG1CXPId5Gq0dOoAi2KWcoaEcsyLTpg+W2pNEJdVUATUVpU6Se4vAxSyuTZmBD01CiS6qroFVdIALc2wMAryyRAiMAcfhNLl5GDAaACTGk2C7wywNr9LAnETUUSmwZZ35TIWSrLJjf1ne/WcXzRUj1kg6W0luoOoGOhm9sSUHV+Ruv44BMzHETRpRTIXSxCi5KhmL6QWnlBJj4m98NPB+MfpFILEMogk7jpMjqR2xT43wamDA0yRyg7W6Y1yY0wPLVOtmG3y7SDgDOZQgaQegvNwewJsCReesYo180vlHXqDR1VWMyCCNQMX+76bHBbLZlHEMm1r/AM3GKtTgwapq3SI0m8fDABMnm62ogujVYs76gCQ+qeQ8sgDoYIIBg4M5fOg1G16KeqIknleRChztqtB5gSWmDAOmb4YhYGCY2gkflizleBqQXB5jEzDDodiLNI9Qg4CxUrVbTDDVIiSAQA0a9IJa5KmB6e5wT4Nmld1Ki/mC8mfUIksASN46c3W0i6VN0K6jCLZVAmOskkb2WDO4wR4VWisoKFSXXmizX2JFp5QfeQd5GAreJqf6/ME9R7n+zA2BBPyIPuMKdXKs2lkdk5piCpF5DhZOuV1Joc6RqJN5GHLxChOYqdpH/pXC9xDKPaIAvPfptbsCItuDeAMBWyisBdhADWABmSIjrv0G+odhjMhBU6TbzRA0hTplS07BjpMk3mPkKdDLVgV1GbGR+REW2/PFnNB0HLcnAQVEZV52ZmFRDIZ4v5WrrcSGMG1zAAsKVSqS5ENqLAzsTBBAaHPLEqDtE8sxO7o5gkyceVsuVfV7b4Aujqm2IsxWLHAvN5yFA3M2xKuZclbYCSrQ1gziCnQcGzED3xaX1YtV0AAwAp/NX78jviSirAy3N74I5TJW5tumIayRMi3fAR0636wQgIP87YN5WmsbRgBZJi5iROJzxZQoJbmwBuvQDLcA/HAE5kUcwFanqWDEEaYIOqARHeZ3jEg4+BTv12jFmllxUAZ72gWnAQZjL0sxpLBqDIzBS3pYXtAgG8bHrvfA40pcKKzUWMSF2tKzok9IMyfhgxU4UH1Es2/e3S0drDbFOpwry9TAana09hHT3PfAbU8rqadUssFCxdmDqxAIYkwpm4joDGPcpw8pTiodLyYZfUSCDvJlWna3Trivw3M303UyN/ax+eL7ZJdcEHvud7x/PvgI2oIsl50EEHqCGIue2wHtfGlHNUwbBtKzpXffsfc/njyrkQSrK0gbLJ7ztv1I+eK+coNTA9UKdSXN7zpPYXjAWW0ECCwaRKsBqPcA2BifnGBuWzrLUanqLaDZiIbruO9xgjRzRqjU1MA/s/DvPXFcgMsxDqSIIAJExv3vI+GAlzjhrvftiLzEKqrt7jffvbEmYBAKgc2nrt8N98VKmRqFYkqDO+x+P1wBVq4Q6ulu+3sO+LmV49CsSBpFp1T0n8sLoyTtIplgyxHVQANoO464IZGiERxVSVa7r02uV/h0wBfKcUBBNiJ3H1H4HF3IcapEwGE4XOD0kbSyWMhXGskW2BHcjrgjU4SxY6gkRI0qQ0zsROkg9xBwDZTcOvfHmVypFSkY5Vdfj6h2+OA3COJFeRlYRaSLfXDRT2Q/36f/AK1wFnNeHBWcvr0zFtM7ADuMV6ngjV/bf8H/AFYzGYDT/UPp557WQf8ANiMfZ2osaxJ6nQB9L2H1xmMwEQ+y5Bfzz80/6se1PsvBt5//APP/AK8ZjMBEv2TU1ua5gdkA/EscSf8AhwhiKzSdpVCPnYT9RjMZgNG+ykE6v0iP/wAY/wCfE/8A4ZR/b7f/AGv+vGYzAbj7PhF61vZP+o48b7OVIvWMDoEEx8Z/djMZgIan2XJUFqxAPdAT77Ee387VX+xZCI/ST8fLH/PbHuMwGifY1RA/8xUI2jTT377bX2j54KZb7PEpoFFZiB3Rf3R74zGYDb/UVTtVYf4VOI1+zlVE+exG8aBPsJmPnGMxmAgqfZbTJ1msw6iFUEfP/LG5+zumCWavVJMbaBcddj0O22MxmA8P2cpEefUBA3Cpae1rWtiAfZhTIb+kV4PfQWHbS2npPUGcZjMB6v2TeXzNm3baYpoCfiST1vtid/s5QmTWY9DyLf39seYzAeUfs5pjaq/e4U2/D64m/wBQVj+tP+6P44zGYDKHgRE2qG/90fxxj+Ag/wDbEf4B/HHuMwFWh9maI2pa7A2nkEGPni//AKqR/a/8P+eMxmA2p+Gwv3/+H/PFg8OiOaYIO37JB7+2MxmA/9k="/>
          <p:cNvSpPr>
            <a:spLocks noChangeAspect="1" noChangeArrowheads="1"/>
          </p:cNvSpPr>
          <p:nvPr/>
        </p:nvSpPr>
        <p:spPr bwMode="auto">
          <a:xfrm>
            <a:off x="63500" y="-725488"/>
            <a:ext cx="1952625" cy="1495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6" name="Picture 8" descr="http://www.google.com/url?source=imglanding&amp;ct=img&amp;q=http://static.ddmcdn.com/gif/willow/historical-introduction-to-world-war-i0.gif&amp;sa=X&amp;ei=iI8QT5KsF8Xi0QHV5c3NAw&amp;ved=0CA0Q8wc40gE&amp;usg=AFQjCNFDVMRYad9oTi8-pnhz3zKgXsCy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799" y="2133600"/>
            <a:ext cx="1294489" cy="1981200"/>
          </a:xfrm>
          <a:prstGeom prst="rect">
            <a:avLst/>
          </a:prstGeom>
          <a:noFill/>
        </p:spPr>
      </p:pic>
      <p:pic>
        <p:nvPicPr>
          <p:cNvPr id="22538" name="Picture 10" descr="http://www.google.com/url?source=imglanding&amp;ct=img&amp;q=http://fbh.ycdsb.ca/departments/FOV1-0002A9A1/students/photo_WWI__Br__machinegunners_1916.jpg&amp;sa=X&amp;ei=0Y8QT7LDAcfm0QGT--HaCw&amp;ved=0CBEQ8wc40gE&amp;usg=AFQjCNFmETyy8wXRwFyacMUXfeyBTb9Z8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5257800"/>
            <a:ext cx="1905000" cy="1261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199"/>
            <a:ext cx="7686675" cy="5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3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news.bbcimg.co.uk/media/images/59500000/jpg/_59500346_328875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600200"/>
            <a:ext cx="6096000" cy="3429001"/>
          </a:xfrm>
          <a:prstGeom prst="rect">
            <a:avLst/>
          </a:prstGeom>
          <a:noFill/>
        </p:spPr>
      </p:pic>
      <p:sp>
        <p:nvSpPr>
          <p:cNvPr id="5" name="Left Arrow Callout 4"/>
          <p:cNvSpPr/>
          <p:nvPr/>
        </p:nvSpPr>
        <p:spPr>
          <a:xfrm>
            <a:off x="6705600" y="2133600"/>
            <a:ext cx="2057400" cy="18288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3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15200" y="213360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What new advancement in technology are we looking at? </a:t>
            </a:r>
            <a:endParaRPr lang="en-US" sz="1600" dirty="0"/>
          </a:p>
        </p:txBody>
      </p:sp>
      <p:sp>
        <p:nvSpPr>
          <p:cNvPr id="7" name="Cloud Callout 6"/>
          <p:cNvSpPr/>
          <p:nvPr/>
        </p:nvSpPr>
        <p:spPr>
          <a:xfrm>
            <a:off x="2819400" y="533400"/>
            <a:ext cx="1905000" cy="1676400"/>
          </a:xfrm>
          <a:prstGeom prst="cloudCallout">
            <a:avLst>
              <a:gd name="adj1" fmla="val -47984"/>
              <a:gd name="adj2" fmla="val 994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0" y="9144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dare you… make my day!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828800" y="5334000"/>
            <a:ext cx="4267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05000" y="54102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Explain why a machine gun, in comparison to a pistol, is extremely lethal in combat.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war broke out in Europe, the U.S. </a:t>
            </a:r>
            <a:r>
              <a:rPr lang="en-US" dirty="0" smtClean="0">
                <a:solidFill>
                  <a:srgbClr val="002060"/>
                </a:solidFill>
              </a:rPr>
              <a:t>stayed out</a:t>
            </a:r>
            <a:r>
              <a:rPr lang="en-US" dirty="0" smtClean="0"/>
              <a:t>!!</a:t>
            </a:r>
          </a:p>
          <a:p>
            <a:pPr lvl="1"/>
            <a:r>
              <a:rPr lang="en-US" dirty="0" smtClean="0"/>
              <a:t>What does it mean to be </a:t>
            </a:r>
            <a:r>
              <a:rPr lang="en-US" dirty="0" smtClean="0">
                <a:solidFill>
                  <a:srgbClr val="002060"/>
                </a:solidFill>
              </a:rPr>
              <a:t>neutral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?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/>
              <a:t>President Wilson was </a:t>
            </a:r>
            <a:r>
              <a:rPr lang="en-US" dirty="0" smtClean="0">
                <a:solidFill>
                  <a:srgbClr val="002060"/>
                </a:solidFill>
              </a:rPr>
              <a:t>horrified by the bloodshed in Europe </a:t>
            </a:r>
            <a:r>
              <a:rPr lang="en-US" dirty="0" smtClean="0"/>
              <a:t>and sought to keep the United States out of the war.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astellar" pitchFamily="18" charset="0"/>
              </a:rPr>
              <a:t>American Neutrality</a:t>
            </a:r>
            <a:endParaRPr lang="en-US" dirty="0">
              <a:solidFill>
                <a:srgbClr val="002060"/>
              </a:solidFill>
              <a:latin typeface="Castellar" pitchFamily="18" charset="0"/>
            </a:endParaRPr>
          </a:p>
        </p:txBody>
      </p:sp>
      <p:pic>
        <p:nvPicPr>
          <p:cNvPr id="21506" name="Picture 2" descr="http://www.google.com/url?source=imglanding&amp;ct=img&amp;q=http://cdn.dipity.com/uploads/events/0e2f8456b49bffe41f81929d97fb489a_1M.png&amp;sa=X&amp;ei=jJIQT7a_D4PV0QHfofGmAw&amp;ved=0CAwQ8wc&amp;usg=AFQjCNH5r5jQ6a7C0hgnCcCNp5XC17MIU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733800"/>
            <a:ext cx="1981200" cy="2562949"/>
          </a:xfrm>
          <a:prstGeom prst="rect">
            <a:avLst/>
          </a:prstGeom>
          <a:noFill/>
        </p:spPr>
      </p:pic>
      <p:pic>
        <p:nvPicPr>
          <p:cNvPr id="1026" name="Picture 2" descr="Image result for US neutral WWI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888" y="3519125"/>
            <a:ext cx="1496148" cy="149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US neutral WWI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0800" y="-1012825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US neutral WWI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203200" y="-860425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US neutral WWI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355600" y="-708025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Image result for US neutral WWI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74474"/>
            <a:ext cx="1338036" cy="1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US neutral WWI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3686567"/>
            <a:ext cx="2971800" cy="288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000" dirty="0" smtClean="0"/>
              <a:t>Americans were </a:t>
            </a:r>
            <a:r>
              <a:rPr lang="en-US" sz="20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divided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smtClean="0"/>
              <a:t>on which side to support.</a:t>
            </a:r>
          </a:p>
          <a:p>
            <a:pPr lvl="1"/>
            <a:r>
              <a:rPr lang="en-US" sz="2000" dirty="0" smtClean="0"/>
              <a:t>German-Americans generally supported the Central powers.</a:t>
            </a:r>
          </a:p>
          <a:p>
            <a:pPr lvl="1"/>
            <a:r>
              <a:rPr lang="en-US" sz="2000" dirty="0" smtClean="0"/>
              <a:t>Most Americans favored the Allies (Britain) because of the shared language and history.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Britain used </a:t>
            </a:r>
            <a:r>
              <a:rPr lang="en-US" sz="2000" dirty="0" smtClean="0">
                <a:solidFill>
                  <a:srgbClr val="002060"/>
                </a:solidFill>
              </a:rPr>
              <a:t>propaganda</a:t>
            </a:r>
            <a:r>
              <a:rPr lang="en-US" sz="2000" dirty="0" smtClean="0"/>
              <a:t> to win American support.</a:t>
            </a:r>
          </a:p>
          <a:p>
            <a:pPr lvl="1"/>
            <a:r>
              <a:rPr lang="en-US" sz="2000" dirty="0" smtClean="0"/>
              <a:t>British propaganda often focused on Germany’s brutal treatment of the Belgians at the start of the war.</a:t>
            </a:r>
          </a:p>
          <a:p>
            <a:pPr lvl="2"/>
            <a:r>
              <a:rPr lang="en-US" sz="2000" dirty="0" smtClean="0"/>
              <a:t>Many of the most horrifying tales were </a:t>
            </a:r>
            <a:r>
              <a:rPr lang="en-US" sz="2000" b="1" u="sng" dirty="0" smtClean="0">
                <a:solidFill>
                  <a:srgbClr val="FFFF00"/>
                </a:solidFill>
              </a:rPr>
              <a:t>exaggerated</a:t>
            </a:r>
            <a:r>
              <a:rPr lang="en-US" sz="2000" dirty="0" smtClean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stellar" pitchFamily="18" charset="0"/>
              </a:rPr>
              <a:t>Ethnic Loyalties</a:t>
            </a:r>
            <a:endParaRPr lang="en-US" dirty="0">
              <a:latin typeface="Castellar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505200"/>
            <a:ext cx="83058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WWI british propaganda german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1" y="152400"/>
            <a:ext cx="1287469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WWI british propaganda germany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1" y="4648200"/>
            <a:ext cx="1215943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google.com/url?source=imglanding&amp;ct=img&amp;q=http://multimedialearning.org/presentations/present11/Slide1.jpg&amp;sa=X&amp;ei=XZIQT--XN-bt0gHl8a2xAw&amp;ved=0CAsQ8wc&amp;usg=AFQjCNE5ihqsvuUaml04sxoTNaDI5J9u1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762000"/>
            <a:ext cx="6946900" cy="5210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The U.S. economy benefitted during the war since they </a:t>
            </a:r>
            <a:r>
              <a:rPr lang="en-US" dirty="0" smtClean="0">
                <a:solidFill>
                  <a:srgbClr val="002060"/>
                </a:solidFill>
              </a:rPr>
              <a:t>produced and sold supplies to both sides.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American firms were free to sell to both sides</a:t>
            </a:r>
            <a:r>
              <a:rPr lang="en-US" dirty="0" smtClean="0"/>
              <a:t>, but most American trade was with the Allies.</a:t>
            </a:r>
          </a:p>
          <a:p>
            <a:pPr lvl="2"/>
            <a:r>
              <a:rPr lang="en-US" dirty="0" smtClean="0"/>
              <a:t>The same could be said about bank loans.  Larger loans were handed out to the Allied nations.</a:t>
            </a:r>
          </a:p>
          <a:p>
            <a:pPr lvl="3"/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Was the U.S. truly </a:t>
            </a:r>
            <a:r>
              <a:rPr lang="en-US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neutral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?</a:t>
            </a:r>
          </a:p>
          <a:p>
            <a:pPr lvl="4"/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NO!!  They favored the Allies.  The U.S. provided the Allies with more money and weapons then the Central Powers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lvl="2"/>
            <a:endParaRPr lang="en-US" dirty="0" smtClean="0"/>
          </a:p>
          <a:p>
            <a:pPr lvl="3"/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What is a blockade?</a:t>
            </a:r>
          </a:p>
          <a:p>
            <a:pPr lvl="4"/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No one passes</a:t>
            </a:r>
          </a:p>
          <a:p>
            <a:pPr lvl="2"/>
            <a:endParaRPr lang="en-US" dirty="0" smtClean="0"/>
          </a:p>
          <a:p>
            <a:pPr lvl="3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What is a U-boat?</a:t>
            </a:r>
          </a:p>
          <a:p>
            <a:pPr lvl="4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Submarines</a:t>
            </a:r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stellar" pitchFamily="18" charset="0"/>
              </a:rPr>
              <a:t>Supplying the Allies</a:t>
            </a:r>
            <a:endParaRPr lang="en-US" dirty="0">
              <a:latin typeface="Castellar" pitchFamily="18" charset="0"/>
            </a:endParaRPr>
          </a:p>
        </p:txBody>
      </p:sp>
      <p:pic>
        <p:nvPicPr>
          <p:cNvPr id="7172" name="Picture 4" descr="http://www.google.com/url?source=imglanding&amp;ct=img&amp;q=http://www.worldology.com/Europe/images/wwi_1914_uk.jpg&amp;sa=X&amp;ei=9JEQT6veAfGQ0QGBhOSAAw&amp;ved=0CAwQ8wc&amp;usg=AFQjCNEmNcuromud5AOCEkCQ8PJlBZy3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343400"/>
            <a:ext cx="3638550" cy="2314575"/>
          </a:xfrm>
          <a:prstGeom prst="rect">
            <a:avLst/>
          </a:prstGeom>
          <a:noFill/>
        </p:spPr>
      </p:pic>
      <p:pic>
        <p:nvPicPr>
          <p:cNvPr id="21506" name="Picture 2" descr="http://t3.gstatic.com/images?q=tbn:ANd9GcRTJC0551wh3AWrAdsya4335aVTgqy8UqsQ-Te-zj04HDRQhH1zpQ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33400" y="3276600"/>
            <a:ext cx="685800" cy="618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May 7, 1915, a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U-boat sank a British passenger liner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rgbClr val="FF0000"/>
                </a:solidFill>
              </a:rPr>
              <a:t>Lusitania</a:t>
            </a:r>
            <a:r>
              <a:rPr lang="en-US" dirty="0" smtClean="0"/>
              <a:t>, off the coast of Ireland.</a:t>
            </a:r>
          </a:p>
          <a:p>
            <a:pPr lvl="1"/>
            <a:r>
              <a:rPr lang="en-US" dirty="0" smtClean="0"/>
              <a:t>Nearly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1,200 people died, 128 of them were Americans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Why did a German submarine fire a torpedo at the passenger ship?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Wilson made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angry </a:t>
            </a:r>
            <a:r>
              <a:rPr lang="en-US" u="sng" dirty="0" smtClean="0">
                <a:solidFill>
                  <a:srgbClr val="FFFF00"/>
                </a:solidFill>
              </a:rPr>
              <a:t>protests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to Germany.</a:t>
            </a:r>
          </a:p>
          <a:p>
            <a:pPr lvl="1"/>
            <a:r>
              <a:rPr lang="en-US" dirty="0" smtClean="0"/>
              <a:t>Germany responded by halting 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U-boat attacks </a:t>
            </a:r>
            <a:r>
              <a:rPr lang="en-US" dirty="0" smtClean="0"/>
              <a:t>on passenger liners and neutral merchant ships .</a:t>
            </a:r>
          </a:p>
          <a:p>
            <a:pPr lvl="2"/>
            <a:r>
              <a:rPr lang="en-US" i="1" dirty="0" smtClean="0">
                <a:solidFill>
                  <a:schemeClr val="tx1">
                    <a:lumMod val="95000"/>
                  </a:schemeClr>
                </a:solidFill>
              </a:rPr>
              <a:t>Why do you think Germany stopped such attacks?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stellar" pitchFamily="18" charset="0"/>
              </a:rPr>
              <a:t>The Lusitania</a:t>
            </a:r>
            <a:endParaRPr lang="en-US" dirty="0">
              <a:latin typeface="Castellar" pitchFamily="18" charset="0"/>
            </a:endParaRPr>
          </a:p>
        </p:txBody>
      </p:sp>
      <p:pic>
        <p:nvPicPr>
          <p:cNvPr id="6146" name="Picture 2" descr="http://t2.gstatic.com/images?q=tbn:ANd9GcTsNg_OEvpWhsJXq7p0-G2A9A3oOCigBzi6Lk-BMPMDFsvkBU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52400"/>
            <a:ext cx="2183566" cy="1447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33600" y="5867400"/>
            <a:ext cx="5943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58674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Germans </a:t>
            </a:r>
            <a:r>
              <a:rPr lang="en-US" u="sng" dirty="0" smtClean="0">
                <a:solidFill>
                  <a:srgbClr val="002060"/>
                </a:solidFill>
              </a:rPr>
              <a:t>unrestricted submarine warfare </a:t>
            </a:r>
            <a:r>
              <a:rPr lang="en-US" dirty="0" smtClean="0">
                <a:solidFill>
                  <a:srgbClr val="FF0000"/>
                </a:solidFill>
              </a:rPr>
              <a:t>upset the U.S.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Militarism</a:t>
            </a:r>
          </a:p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Alliance System</a:t>
            </a:r>
          </a:p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Nationalism</a:t>
            </a:r>
          </a:p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Imperialism</a:t>
            </a:r>
          </a:p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Assassination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stellar" pitchFamily="18" charset="0"/>
              </a:rPr>
              <a:t>Origins of World War I</a:t>
            </a:r>
            <a:endParaRPr lang="en-US" dirty="0">
              <a:latin typeface="Castellar" pitchFamily="18" charset="0"/>
            </a:endParaRPr>
          </a:p>
        </p:txBody>
      </p:sp>
      <p:pic>
        <p:nvPicPr>
          <p:cNvPr id="31746" name="Picture 2" descr="http://www.google.com/url?source=imglanding&amp;ct=img&amp;q=http://upload.wikimedia.org/wikipedia/commons/9/98/WWI-Causes.jpg&amp;sa=X&amp;ei=_YwQT7OIPKjZ0QGGivDFAw&amp;ved=0CA8Q8wc&amp;usg=AFQjCNHxlib80jK_zwp6sTGxtN2kV6sN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14800"/>
            <a:ext cx="1600200" cy="207007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478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February 24, Wilson was shown a</a:t>
            </a:r>
            <a:r>
              <a:rPr lang="en-US" dirty="0" smtClean="0">
                <a:solidFill>
                  <a:srgbClr val="FF0000"/>
                </a:solidFill>
              </a:rPr>
              <a:t> telegram </a:t>
            </a:r>
            <a:r>
              <a:rPr lang="en-US" dirty="0" smtClean="0"/>
              <a:t>that the British had intercepted.</a:t>
            </a:r>
          </a:p>
          <a:p>
            <a:pPr lvl="1"/>
            <a:r>
              <a:rPr lang="en-US" sz="1800" dirty="0" smtClean="0"/>
              <a:t>Germany’s foreign minister, Arthur Zimmermann </a:t>
            </a: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proposed that Mexico join the war on Germany’s side.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Zimmermann Telegram </a:t>
            </a:r>
            <a:r>
              <a:rPr lang="en-US" sz="1800" dirty="0" smtClean="0"/>
              <a:t>was released to the press on March 1.</a:t>
            </a:r>
          </a:p>
          <a:p>
            <a:pPr lvl="2"/>
            <a:r>
              <a:rPr lang="en-US" sz="1800" dirty="0" smtClean="0"/>
              <a:t>How do you think Americans responded to the release of the telegram?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stellar" pitchFamily="18" charset="0"/>
              </a:rPr>
              <a:t>Zimmermann Telegram</a:t>
            </a:r>
            <a:endParaRPr lang="en-US" dirty="0">
              <a:latin typeface="Castellar" pitchFamily="18" charset="0"/>
            </a:endParaRPr>
          </a:p>
        </p:txBody>
      </p:sp>
      <p:sp>
        <p:nvSpPr>
          <p:cNvPr id="11266" name="AutoShape 2" descr="data:image/jpeg;base64,/9j/4AAQSkZJRgABAQAAAQABAAD/2wCEAAkGBhMSEBUUExQVFRQWGBoZGBcYFxsaGBsYGBgYGhkYGRgeHiYeGhkjGhcaHy8gJCcqLC0sGB4xNTEqNiYsLCkBCQoKBQUFDQUFDSkYEhgpKSkpKSkpKSkpKSkpKSkpKSkpKSkpKSkpKSkpKSkpKSkpKSkpKSkpKSkpKSkpKSkpKf/AABEIAOgA2QMBIgACEQEDEQH/xAAaAAADAQEBAQAAAAAAAAAAAAACAwQBAAUG/8QAOxAAAgEDAwIFAgMHAwMFAQAAAQIRAxIhAAQxIkEFEzJRYUJxI4GRFBUzUqGx8ENicpLB0VNjc6LhBv/EABQBAQAAAAAAAAAAAAAAAAAAAAD/xAAUEQEAAAAAAAAAAAAAAAAAAAAA/9oADAMBAAIRAxEAPwD78dv6fqB/c62nMnAiemCSSLVknAAN1wjOADOYGeVJBlhA7HEEgmVMqZAiSCQCYgmdGrETxziPaBzjmZ98R8gBqtBIMYg85g9ysYEgjkzHbjWtUPb/ADjt+v8ATWKsnDcSSsg+skzHKmZIPEAiPbQfvJExHHGLh0zJ4n7Y0Az/AJB7ffn7jRAT7frP58Y+39daBoojQZGijSW3dMc1EHb1rzIEc+5H66o0ABdMA15u58a8u+aVX8OwtHl4FRnVD6+CU/8AsPmHbbxRXewAg23ZtAi8IJ6pBLMMEA5zHGgqI1hEZyfgcn7TAnXmbb/+jpVFRgHh6fmrIQdARXYklwBCuk5jrEEw1tG28Zp1KgprfcSAOkQZoiuCCGOPLIz7kDQXRro1CPGaZTzAT5YqeWzQIU4hmzimVZXu7KwYwJiijuQyXgNHVAIhuhmU4J91PMH7aBkay3UP7/o2Xy1t1paAAp8k14YloH4Yn4wDEiTfximFuIqW3WE28P5i0ipMwCKjBDmJDQTaSAst1xXUTeM0wrN1QqCqTbjy2ZgHkEgr0M0j6RPGireKopAYOCwcqLfVYyqbc5JLrAGWBkSNBSEgk/5if/OtnSqO6VmgSCb4BBE+U9lQj3taB+YIkZ05hoBKaB00zQxoFW6Fl006CNABGht00rpbaBL6G3TiNBboHVJJAkDv8m1l+eM+x9Q/NJ21Rmk1SoWSAgSCSWi8FSSAsDDCSJxqh3ggwSIbiSBAByBz3A/TvozjME8D+v8AYTJ0AssyJJHB6jOQMYiMf3+dalMgsSzEHgE4HOB+v9BreOFJ/Nfj3adCDUPZAMck+69xgGLvfgaBO53lK1gSCCrTAVsWyRBkGVJIBBBCt2B0tKCBAB5pXzLInIl2ViAoMrcScx7yIANdEVgeopGPSWBGDkdOZa32xJ9gQXaVCzEVj6yYgtAuVlT1Y6SQR7MkRGQhehcrAbesx4UPUeCGVSwIvu7RagfIzE69XbM7KS6Wm5hHOAcGft+WDGI1OmyupMpqmojqqgm1hAUi4TcGJiTMyQT76Qdoiuju1aSQVVoaGDLVg2giQEOJOPMInEBedqhmUQzzKKZPzIz+ei/Y6c/w6c/8F959vfP30Spav1G0RJlmwOSeWMD5J0rb7sPUqIMinCs048wiSg/4rbJnl47HQENlTiPLpxjHlpGJjt2k/qfc6CptqIm5KXVkyidWCsmRnpYr9mI76qI106Dzqx2tMS/7MgxlvKUYW0ZMcKSB8EjjXHxLaCjca22FFsXeZSFIli4OZtMslT7lW9jr0lqN7n9ddQ3JcXI9wmLka4T7XKSJyMc6DzqR2rBWT9nYD0svlmIUqII4hSVHwSONMTaUSIVKRAtwqpAK224AgEWrH/FfYauZm7lvzJ1NuN4iEB2iZiQ0AAE5aLV4PqImMToBTZUwSQiAsCGIUSwJJIJjIJYnPdie511XY029SKekpkfQYlI/lNo6eMD2Gtpb6mzBVdWJUsLTPSGCkyJHqMZPvHB1lTfU1LBnAKhS04AuJCyx6ZJGBM/GdBy7RAZCqDJMxmS15PxL9R9zk500jS23tMGC6TMRcJk9onW1NwAYMjpLkkG0KpgktFoieCZ76A9C3+f5+X9NIqeJ0gDLjAujMxMYESTd028zIiQQMq+IU1BudRETz3BYf0BPxBnQN0MaCvukVlRmAZyQoPJI5gf520FXdKrW9Ra26FWZGcD3Y2mAPbsNA06A6T+8kKki4woYiMgNwSO2IY+ylW4IJYrSAcwQDkQcjuDkH3ByNBzaXbphGht0A/tQUCe7BRHuxxj8x+uk7rxoKyWAOGAPJHJFo+7KtSJGLVJwwDC+6CSW6cgAntNomfufynVW13SYp3JIKALcvqJNgA95QxH8mONBMPGmKStGoakCBY0XEqoMEYQEsxkjpUckkLt9YM5AdraQSl0Nl2VbnYuFBtenPABDj7LzeKOFdgsgrUNIHg2WhYtDMSSZYESLuOhtU7zehE6alMuCqyxHPBYiRHuZgDJzAUhGKe4W0UqAtTzGAeohLVSWtdyz3Fe+eol85W7UO4O5mnQPqwZDi+6otQNVNSCBUinunAAwfL7LGvWTxdSzKKiE3iCis4VDOSFuuMqQOJkNABA0nw/dVLWZlqeY6qwJ29YBaljLaVCxYoKyJyxftEAe58NrvEeTSCgCmoL1LQvEAoom4IZzimikEXXdV8Grsbm3GQHUWowEPg/6k+m1ffomZM6spV7VCrSrkARkID9zdUBk8/4NNNd+1I/nUQf2u0Ea+C3KRVq1XLBgxBtBVmUxZlR6YxiGIjV+22oQEKTBZ2yZMu7Oc8xLHmTnJOuoMxBvVVM4CvfiBybVzM4zxpug7XaKNZoAq0wysueoFZHIBBEjmDnUNfwGkzKYYWrYoDYA6v5gZ9TAyTIwZGNekBrI0Hn7HwdKTXK1Qm0qAzSoB8v0qAAMUkH2EaqrbZW9QnBHqYYYQeCO2mk62dBJt/DqaNcoIPVJvcze1zEgsQST3OQAAIAAB/sy3FuqSUJ63j8M3JAugQc4Ge86dro0Ep8Npkk2mSZJvcZJns0AXEtAxLMeSSS3G0R2BcE4I9TBSCQYZAwVs+4PGqCNZGgmbw+mRBScR6m95n1eqc3czmZzoanh9MzKDqwckT0FOx/kYj855zqqNcFPtoJq1BS6sVllmD7XQCefj5jtrmoqWkjMRyeM9pg+poMSLjHJ04jQ6Cd9khJNiyVsOOUH0n4xrbACx7sZbPJgLPPsoGPbTm0DLoFnQ6Y2gt/zGgKpQVsESPzHcHkQe2hp+GUgcIuPj5Y9/wDk366bTbTRoFrtKc/w6c/KKT+saoQRxj7Y/trFOl7jc2FZBNzBZHaTycHESe3HbkBQXPuf10utTuUgFlJHqWLhntII7Rx3Oodt4qXKgUjksD18BVptK9EMSKnBK5UifbF8TqMkrRYMabOAxcC8X2pIp9yo9j1iBmdAytSr3VCjCDbZdBHMuIgRHAknBPeNWVUMpEwHBbIEpDSMjPIMCDgdtTVd4wuKobVNMAkVCSHNO6KYpBsIzfUcr1AZAKrualxHl9K1VUmHYlCG61ASCbreCwAbJUgwCqNPcSCWEgOCOkLLJTKsQqSbagcQCMN37dVp7k4DKAUAJ6QQ05ZSEMNbgHIBkxxDKe9qF1BpFQWYMSHOAptghQB1QJJg5C3cjdzvHVyFpMyhQ1wDGZcKVAVTJCktaJJjQM3K1CgsMOCh5gNDKXQta0Ky3CQJ441u1V5fzCCt3TbzZPvAINsDkmQxuyIjPiNeGIoE+kgW1AYakHIJCG4h5THBBkCRNA3NQtHlwPMIlrwPLAJum0gN0xnEsufcJqNPcrTEsjMtNgcyWcLCm5kEywnMY5u50w0qxWbrWK0xl16SrsakAUmQFkYAEAnA4idcu7r4/CuxUM2smVNbyxBkKCq08k/WNO3FWr5NyIpqwDYZjJAIyykEAzk4iOdB26p1GQBGCvKye3BujpMiYMEC4LaStxI3Z03UG9rpMiDMCFETYveex550htxXuIFNB1ABiCRaVe4kCpI6gmewfgkaynXr3Do6TUqgygUqgIFIj8XqkSxJycgBcaAaWyqgAeZnywk3MZK3AOQynqPTLf8ALBgTTuduzUrCcm0MZZZgqXyuRcARj30qnXrdJampHllmCYYVMkUwGqETwuWgkkyoEas0Ev7I95N5tNW8gMwJXyglpzHqRWjiJHfK6GycMjNUuK3hpDwyvZwPMIBBTvdAYxxOuBrhjEMvmAZsny+uSLYz6ec+w50e+NbHlxENJ6ZutNsBiO8f1kjnQBvdkz3xUgNTKW9cAmJbpdZxPADZIut6dFv9ktQICBajhogHAR1tE8eoCeYBiDBAV/OIcD+Q2lbQb+x6mIAkZBxHcnGnAte8qbDaUkoYx1CFJODHPzB0CTsTcrFySrs2QZtYqSkhxjpjMiPpkAhS+HOAB5rYQK0mo1zWuC4JqkiS8kSfSII1tVtxPT5frPMRZcls9U+m8mMyOONAF3AUZWbWmbZvLuVyMYQoIiMNJ4Og6t4c0ECobmsFxLiFW0EhQ5BY24wOSCczqxh7Y1I9PcQxDLNiWr04fAcyaZxCyJn+IwjpU6zaisHqeYylbh5QUAALaJJPq9UiGJOP1Ck6Gw++iOgu0A7d5M/5/fVgOgSmBxpiroCU6GtXstwTc6JiMXuFkyRgE9pPGjGuaiCBIByCJAOQcET3nvoF7ferUDEEwpKmRHHP3HOfjU6eMU2W5bjKMw9Im0OYknBPltk4HeJAL6NelEo1KCYlWTLRMSDloPHOdBS3lAkMrUySjG9YI8tGF3WOkKGqAxObic6AavjCLddIASm4gq1y1GKgqJmAYBYwOoabvvEUpIrNMMQBAE5UsMEjspMZJwACSBptLcK3pZTgGAQekgEH/jDA/mPca5d8kkeYsqwU9UEMSYU/Mqf+kntoM2tfzASF4d1EMpJsYoTIMCSDgnGJ51F+/B5ZezIoecAaiRNjsabN9JBQi6CME4IjVq7ynKgNN0xCsR0oKhmBA6GBzEyIk41g8RpkXB7oUv0yTaCQWHvkH79tBtLeKzsi5KhTIgghgpEQZ4Ycj/tKaniqKxVgZFQUwAVJ6gpVokHMmFEsQCQDBi7t8dvb8v8AO+l1NxbE3G5ggjOWMCfidAnc78JUVSJlWYQRPSGMAdyYgQZJnGCdT1PHVCza3oV8lQIZxT9UkRJm7iNWUd8roXRiUgmQG7ANgQCcEEYzIidB+3o2CTgK8MrcGwg5Hql1+QY++gyvurUD2mCUkNIKqxUMSACZUH0+4Ikc6TQ8RugFCCXKYZSBEi74mDggHpM8Qaa26VFuYwuIOe4kcfEn7A6Bd+hMXGQxSCGm4YK5Hyvx1L7jQK3W7ZGgLcLboAaY/EnqAIHUtMcf6n2OlVd+4VitMEqlJwD5n1OwqiQmSqqCAFk9wJgUUN+rsAt3UpcEqVHSwUjqg3ZmI4zoa3iSKWXJZRJUD/48AmBP4tMmSAA49jALq75gWim8B0W4hvS0ktaqSDAjOBIuI40zcV3FRFVZDAy1rwDmJcdKiY598A6dWq22yD1ME7QJnLEngRBiecajXxZCqsQVDBybolbKQqkc56WxHseNAH7ZWKYpEN5N2VqAebBlLSoMSDGZMr2IJ3db2oL7aLMBbbhuoMATgLOOI5EZjVA3y+X5kG2QIhbpLimB6o9Rjn/xqVvHKcSJIikxMoAEqmnDElsACop6onMTDFQp3DsGQKtwLgMf5VJAJ47AkycdMckaDY1XampqCHIki1ljPEMS0j3MTzA0W53a0ygIJva1QI5x7ke41KPHKRErLC126Sh9F0gdeT0nj0yt1sjQegTpbDUj+LoASQ2ER8WEQ7Ko6g0EC4SwNuDBMa6n4mrFxa8IwAtVnYzdlkRWNPKmLuQQcToKHGkxqhxoP0/poGKP8POmf5nWAaIaAhpW92CVlCuGIBuFrMpuAYAypBxcSPYwew01RpW8o3pbgdSGStwBR1cSAyzlR3/XjQdS8PRTIXINwlmMMO4lvgY4wPYa39hQhVKkhUNMAs56GtBU9WfQuTJFogjUlbYVLpSpjzLyrGpETUNoIdjEOogWD8MccC1UZkIcqSbxKggWlmswfqCFZ7XAwI0HJsUVrwvURaWLMSQABBkmfSueTAk6393oTJSSSGmWOQWaRnGXbiBDEHGNK2uysIN7NCWQe/UWu5icxx+fbSq/hFzM3mMtxBIHYgkg89iZ+8YMQQpXYUxkIPXfMkw8W3CTjGI4wBGBGNs6RhSF9IQC4hrYYKgzd6bwO8XfOkr4SA4a9pFQ1IiMknEe3YewLR6sN3OwDtJZgLbSBbGRUEzEgxUYDP8Ac6BybdaYLRaIALGfSgIUFmPYE5J0dXbhouWbWDCRwynDD5B1D+5Eh+o9dMIemngKFFw6PVgZPYJjoWGV/CkZmYlpZ1c+jlQQPomIJiSbTBUrGgo2+2VFtRQq4wBjChR/9VA+y6Gn4fTHppqMRAURHTiOI6V/QayvsQ9RKhLBqZYiIjqiZkE5iMEY0jdeFJUdmb6qYp4VJiXJJYhi3qEAiBEwTBAVvSBEMAQIwQIHMYOPt9saCoqzkJNw5CzeQAOfrtge8R8amr+DU2JgW3WAgKsAIU6VBXEhFHcCJUAkyS+F0wZAMh7+e8lvvEljzOSJiAAKktIFQopyAxW1V4kKxUgYzAMfE67deVDeZ5UWgveFPQrGCwOSoaYnEkxnWbfwtKdtt4CXQJEdYWZ6Z+lTiOPkzu58PRixNwLLYSGK8lRjsGJVVmJwBoDd1gElYMQSRBJyvPecjvoEZJUAAEswXojqUG4TEKYQ8xIUxMaduNt5g6lJzOJGcjt9zpK7QAqQXkOXHW3raZxOR1N08dRxoBTfUigN9O0oHEkAWGLWgxC8QTrf2ymB/EQAKrepRCmAp59JkQfke+gPhtNAJBFqhAWdxCzxcWnlvfuPjWv4bTKlSpIIUGWc+mLT6vV0qLvV0gEwNA56wWLmAuYKJMSx4HyTpSb5ShdXDKATKmR0ieR7DP6a2tQV4kTBkcjI+xEj4Mg9wdZRoqohffi4tlVCcsSTCoBHx99AtvEkzNQCFDmZHSwENJjm4D3kxzjRxcAZkdsyM9x20I2dOALcQB6mOMEZu5lVIbnAM6MDEAQAAAPjgD9NAtl0ED/ANMcwNJuHt/bQVg6NdAutLaA7tJ31NmWEMG5J6yhtDqXAYKxBKgjAHPI05dK3d9vR6gVMQMgOpdRcQASsiSeT25AJNKtcTcpHmAqJKQktINqGekqtpkShaRdC6NrVx12gGpMMzGHLFMsBlZA+LQRzATXq7gMekW3gAqt5s65MT7WZa2GL/TaSTruCvIBispClQJKjynBMnpYEDv1C7vAM/Yqsg+bmxVLSwOKwckDqAJpysxPHYCD2VKqHa8yLUAN2LgqBiFiZLBzJA7RM4yqa8G22bTGFksKjQSJtEpaYmPV3jVC1DJUg9IWHwA5Ia6F5UiBPbrEcGAmTZOrSKpC+Yz29REM5a0gtxBtgYwDjIPJ4fUtWapLinUW8hi11QJDjr5BSffJEjklTesWPAXzO4GaUt6SBzEc/GeRpNOlubILpfY+en1lBYf4UQKk/T6Rm6Y0F9GkyxLFum3JPNxM5aOCBxOOYgBe/2zVFhXNMgzIu9iI6XUxn37aXUoVrumoCLRFwWS16kyRSgdIdbgOGXpBFxZtaVUEmo6kEKAB2IHUfQvJn3/LjQJbw1rg3mtIZzMGYqMhKzfwLcDi60wQILl2Z8nyy7EwReJDZmGEsTIkcnt+Wlna1ZBDifNqNmoxFjI6oIsjpLIbIgFSZY50C7TcRBqibSsz3LsQxikBIFo9MYiM5DG8InHmORFMEG7NhQnhx6rWB/wDkb1DBp3G1D2HgowdTAMEAj6p5VmE/M6Q+zqlGBqdRRQOplh1tkyFByQxJ5N0EQNMfb1LybgR5lygswtXqBUQIPSQIOOTM6Can4OVZT5hKi/mQZcRKkH1Rkk/UWaMwGnwxcSfpVW6QbglTzFkkExMiJ4I9ss3e2dj0VLBa4xM3MpCtg9jB/LSWoV89YPSAOpgCxck8CUhIWRJMfnoBqeDoRDEsJpyGtIPlrbwRgEcx7tHOqfJJVw7XXF46QIRxAXuGgTkjPee6DsqkmarEGzgupgABvS0AmCRHN3VJCkPoUCL+qQzsy+qVvJJBJYzDHAFogDGglp+C0wIBYYZRFikKxYkC1BGWPGmUtgqGRM2hOFGFiBCqI4GBgZMAkkq/dtQBfx2MLafXB/iEz+Lk9a5i6KcArIKnV2RNAUw5WFVbgD9NokAMCJj+b9dAoeEJczHJNUVekKoBBcgcGT1tLHqOIIgAZS8DogCASAHHI4qIqMMKLcKPTB+SDGqNttmR2YveGYGDdA6nJiXYAEOBAAHT+ka+FuLZrvIkXAODBRU/9Ui4WlriDl2IidBdQoBEVBMLgTE5JPYATJ7AD7aLUJ8IIUKKhWKXlgAMFENcGCioCI4iZwOrsX09vaxNzkEQFJBUAREdNxIAiSx5POgY2kXH/I09tL/XQUADvogRpan9dHOgKdI3m6ZELBC5EYEzkgdgTAmeO2nA6Tvd55aFypIWJgqIBYAsSxAgA3H4B0AndvcR5ZMVFGA/oZA182QSDcLQcYkjv1DeuzKDSIBJuJFQgfh3CD5YjJAM/YXGbQXxVOrB6GtxaZBNQBh1cHym5gzjPOn7vdLTZQ0dRYDPUSqs0IsS5MRHMsvM6BDeKstMO1M/wkYmHWHYZWGQ2AEZlpFwkd9UVd4fJFREvJUEKLjzHslxHzb8kATqYePKVmmpZvLd1AZc2eaIDAmQTSIuWeR9tVbneRS8xQHHSfVAtLKC10HABLfNvbnQHt6zMzBkKAHpOci6ovdQCYQNgkQ6595P26tbPkNJDGOowVR2AOMS4RPmSRIjTB4mLrVViTUFPlV+lmuhmBiEJjkyuM42j4jcacKB5l9suJNgBEQDgm4H2t4M6Bm43DrSvhS/TgBiJZ1Hp9RIDTHMjSRva/HkgGUAmWAuHXJU5tY8gRAPfjE8aBVTYc0hUOSFHZlkqODImBmBGZFO33d1R0tgoFuN4YSwm3A5wwP2B+oaA9o7G4OAIchTbAKEyv1EkhYBPTJmBjUlKvuI6lBPliekAeaPNkiKhhDamCfrEEaYd8bipT/UKSJwJpAMekyZqZGBCtnE63cbl1eAgZfLdyBd5hKD0r9MksoAPPV7AEC271C5uUBbFIi3DgsHUteSZ6CMRE5nSr6wb0yt4GSg6L6ksCpmbfLGewmCSdLbxR820HJsVh68lioK4pEAgGeeI9za1fEOpgysgupqpZW6mqkhRFgjMDk8iY0CaDVzaWUAzUkdAU9A8ot+I7AE8hZIJIyAGZ1GpWuW4LbYbjABvk9g7Ri3AuGW6gQAdrV2DqAsqRJhWPB4ukKJGM8GDxMDt9zUZlmmygqSTJgNLC0ggZMAiRww0GbrzpeyP9Oy6yB674zPNmW+Y4zRWBlbTi7qGBKlWHMTgkHEHGp6m6qBnimSF9PSwuk0/qzMS/AzGPS2uXdVC4BQqvm2k2OZp21IecWi4Jk4jPDKdANM1/JN1vnWtERF0G3sFif6ROZ0NVa8sFZSLRaSAGLXC6RBUGy6MWzbjnW095V6C1K0FWL59NoYx85Cr/uukQBk624JpB6a3FlRlDAjDW+pcMCFMkcyI0CXFeTBWLhAFvpCvIysgE+X7nDwQCoAURuOCVIuYEm2ItSwgKklby+DDQoyeW59zXuMU4EpmJNp9YPVBPaRxk57XBtBJtaNUEXuPSJACwXueSegH0+XwYm7HGntjTWOku/6aAW1P5mnOdKj4/voKwcaONABoydBxOgq1goLMQqqJJJwBIGSeMkfrov8/wA9tL3SpaTUClQQeoAiZFpM4w0ZPGgJt6A0Q5N6IYRuajBQbiApUXAkgmJHuARXxROOsEkrBRxkWj2GLnVZOJYD3gF8i0AeTb0PBsEdM03tPBsSQSAQExxprbaihErRUsxgFUUliLTGBLENB7kNnnQFS8WR2tDNJBbqDLwWBmYg/htz2H21SCdRU2okC1UKurkW0sMskOAAkNJY9P1XEgEGdPqblFpmoTCBbpAPpiZAAnjtE9o0CT4pDWlKq9YpgmIJIuBwxIWIOR9Q/JtLxFGpvUDGxbrpEHoFxMHkRkfftnSqleipYHy7g4DBVDNe3SJVQWuMe0wPbRt4jRXBqUwbmHqHqBF33MsJ/wCQ99AtvHUsZheSKbVbRbJVCwIktbdKnvwOe2treLqpfuENOSXQBlqELesMSQsgGYmMHTzuUCGoCCiqTKielZJgAT24A5GhqbunLBiBZAIZeAbSsSMj8RY9ie2gVV8bprUCG64uac9MBgwXu02yeQD9uJFfHEI6Q7EoXAhRMCoQuWkEik0YjiY41Tut6tMoGJ62tWATnGP7ccx8aFPEqcAhwJBIwwMKLmIETgGZ7zidAO68RVNu1bDKqF/WoBgTF+V/MT8TjR0N8r1KlNTmmQCZWDJYSIYmJU8gfnrG8TX3b0hgQrZl/LCriS5fER7cSNdV8QQAksemJgMxFy3CQoMdOT7DnQT7fxhHZFCmXZlGQfSqN1GelocdOSIaeNLp+NoadwHV5JqwWFoZVYmmX7EFWBNuI+CB6FPcSCZaAWU3SPQzKTn6ZBg+2gpb8MQFvyCZKkAWtbBughpHET9gRILob5XdlBQkJTcQwJh7uRGOFM5kOvE5UfFAGK2z+N5QhgfoRrm9jLkW59PPOnbnxIKWDXm2wmAT/EZgCBy0FTMAxI+YZS3QcsoYkqbTzGSRGeRII/I6BNXeBWAwZR2AB6yUtMKveQW/NdT1vEmhiiglaQqAFzcSS2ICnEITdyblgZ0dPxlPdrSpae0KJMiZGACMd+xxrG8bTg3iFLwV9n8sjn1Cp0GMSRmDOgPdV7QrAXKWUEw2EY+sAKSYkYgc9tZt93crsVKWlh1G0dIBJJIAUCSCcgFWy0TrN34iiIKjSVaIgZhlkGCRGP76BPFaZdUBMl7BgcgqJHV6ZYD3k5A0C/3oSFby2hlvkEmFuicJB6eqAZ6lEZuDqVYOoMEEqrEEMIuExJUSRBB7iMgSBo9tuxUpq4xcAYJUkEiYJUlbh8E6J2/znQJYf99BP+Y0bP8Af9NLk/OgrUaLXLoo0HBdZWoB1KGYYFTHMMCCP0Oi0vcbcVEKZAYcjmAQf7CD8HQBuPC1diWViWOTc4MwFMQRBIADREwJ1VV29xUspJDBhzyMg45/PGvO/cykMLnyEBBtI/DVQOkgr9AwRAJJ54oTwxQ12QfNNWQAskszQ0DqALEAnMd9BtLapKAM0qrlR5zlrXPU0Xy3UR1GYNsRA0z9jUU/KINlthBZ5tiCC038YmeMan/c4CBFY2qtRQhRCltSMFQqkqIGAQTBk501/DVNEUjNsKO0kqQ0mQRJZZOO5++gZ+yLcT1XEgn8R5kZEi74mOD3nWrskBwpk3D1P9YFyxdxCDHa3AGl7PYLTZmW4lrZkg4QWiIA7c8/lxpB8DpYm7DM+Soy1k5CggTTUyIbnJBIIW0qSBbQBaQcTMgzPJMgz/XSm2tEAghQIE3MYjoAJk4/hpnnp550G38HRGRhdKCJIUc+acwg71mMCBhcYMnX8HSoWJDSwUGD/KVjt/sXmePknQPqOishYgMCQkmMlSSFGJNqnGcA6XS21JkS0UygUhOCLSIIX3BXke2n1NqGt9XSwYWkggqCORmIJB+51NtfB6aBLQT5chTjHSqEG0AfQJxzP20GPtqIMFaQNlsGwGwvMQc2mof+r50mu22MhvJIlUMhSATTNisYgTTJAmAQ0DkDVG62FMy7yIXJvKhQpD3zICkWg3ew0Ffwumy2kMVhRF7jCqU7N3SVJ7jB0BUq9KSVanJYglWSS4GQYOXAGQcgaTt3oSvl+UCVhCgUSlzEqjAQVuViVU4IkjIOnt4ehiVJguRlv9Rr3EzwW6oPEDiNLo7CmjCBDBTEu82ybsFsrc8mRF1vcLABu61AXGoaUqoLAgMwUsI6YLEXkQAOSIyRLnqJTiSqFjAwFLEAAdgSYge/A0L7OmzMeGKi4ioytbIg9LC2TSAuEXCmASQsBlekpi4AkOGWeziQI+cnGgmp7ujcoDU5a4IBAJjDW/lgx8e411XcU0UgxCoTaFmEAkwoHEDge0aOlQpoVthSQyrDHPpLgC6CYpqfcW/qO5pUpYvZPlkMS0HypN05BCSTn50GVt0gw0YYJlSQGK3gTEekcjA+NFVqhSAQZNxACkyVUsxJAgGBySJ40t6VN2PBa1ZyZtZWVTg8FbhPJH2GuatSqEAlGNzWiQTcnS0R9QugjnOg1N4hgKwlgWAiCRLSYjGVbnmG9jrmHf51qbanhlAxMEGeZmD9yf1PuddUH99Ai0zwOY1J+9KP/q0/+rV1v9zpVo+f10FqHWjB0AUe2i40BE6XuKZdYESCpE5WVZWyMEg2weOTowug3d1p8uL8RMRyJ5xMTE4mJ0CG8PaCPMJH4doN5A8o0iDaKgAyjTEA+Zm63L12RDG12UGp5kCScrDAksZBIkYAE8HUlV9yFJVLhCWlAGPH4kLyRdgY+cc6Cj4u5rtTkgpVAKlJ/DvdRJUNaTHLQDEqYuIC9dhFBqV0yGF1p+skkkFyTkk5aT8aQnhAAgPbKBCVWMLUaoIhpUdbKRmREnm49tTr9BdgYDB1BUCTYVYfhZIKuBxhgTORoVpV4QBgv4dNW6gxvDLeQWpGSVDEE4JMWz1ADbwr1fiMC1hYjBLIgS4m6chQYnBAOeNU7ba239RNzFuIiew549/6DQFahppkCoPLLZhSVKlwSEPSerhR240vb0qwKy8qrTkySnSImySRDcknOSewHtfCwhQ3BiiuASuetgSVM9IgRAmQxzpW78J8x2ZqhAYBbQgwAMZJkm4uZxhojBLNp7Vxt/LLy4UqHuaSYIVmaJu4Jwfbq77QoVA5LOGWAAvcEHmYEmO/u0RAGgBfCVkFmZ4ZWIaDlabJ+U3XSOCq+2gPgy4ljI8+IVQB+0MzNAIaCLiARBIkGZ1p2VU1C3m4vuVZYAJBlSMggyJHe2e8a2htKyst1UOATcrAwwtgDkxJJYjgSAMKIBn7sH7O1AlrSjJJtJAaRA6bcTAkHgTOtp7NVqPUlizhQxNsdIUSIUc2g8nkxAwJ6e1qooIZHdKJRVJcIXAW0sZwCUWTBbJzgafv6LOlqVDTM+oTMZ9ip5g85KiZBIIKXwemGDC6RUap9PqeCQemWyOWloxMY0KeCU1pqiyFWmaWAgJVgAb4SJlQ2AMzIIkaoobci+5i4YkgGTAMyvUx6YgQIGOMnUw8OIC9eVp1Kd0MW6yhkE1MQaYP/cQNAR8JQraS1ttNbYSIpOXT6Pcx7RwBzptXYqwpzP4ZUqZEyoABOOcAyI/uNBU2pNKwOQYAuzOCDmGDQYjDA550s+HHtVf1BsyeA2MOs5MntKjGgza+D06ZUrd08en+QJBhR2k4jJJM4jdx4ajvc110AYaMK1wMe4aDmRgY5lm72l5UghYFQekk/iJbghliDB+YHHOp6vhIYMGaVanUpnpzbUcsMlj6QbYMzE/GgbQ2aoTbMkARM+kWg/eB/TWHYrcG6pDFgLsSSjmAZ5anMCPq/JNbw0tdNSC1hJVQpJRWE4PBumO1q8xk02IDA4jzHqRYsTUV1cT83kz9h9wdR2opoEUEKPedZU/76mpeGBbbWcFFZRJxLXEFhwYuA4yEX2y+mhCgEgsAJYCAWgSwGYBMmJMaAY0F3+RpnGsk/H6//ugpXWkaEHWToDGpfFFbyXsDM0YVHKMRIkKwVmBieFJPHfVSk6Dc1iiMwW4qCbZiYBPJ40HyNTdOC5/dlctK9Xmbxw0NJJU0FkkO8+5Yg4Jl/hlAtUVW2G6ohagsqebuCFFnlhob0uKci8hQoAUEd/e3XiqoWhbwthFrLJDrUa6D6R0R83DVW33AcvCkWNGcXYww+Dz9ip7xoM3FZ1tCKxwTMXA2oYRmJkMzW5POckzpB3laCBTBYKpg3QCXK/Ei1S1s3Cc6yj4wTH4FTIfAM+hQwANoy0+2PnjTP214E05Plq0Lf6zUsYAlYCgEMJExJMDQM2laoxN6WiFIPzapYTJB6mIEfyH3wIq17wCilfNYFsD8IsCpAvmQhMsR6li3qkZ+3vBPlMf4ZUC6YdZa4lIBVpWBJ4mOz9xVZXQAXKxIYgNIMpaZEgCCx6oHT6hEEO3JqBhZlbHkQp67qdky6tx5ggQMiTxqX9o3Vp/DpzaIEgCZWc+cfpvgYEgSfc039QhW8pgGRzaQ9wdbSFJtgArdE8kAD519/UCn8FpCBoyclgCuFJkAzHODjvoNVq12RjzUwtkeXLX5ZpiLSfqkkKIzoU/aJSbPrDL0xJANNibpCqwZYWSbgSPZ+2rOzsrIVAi1jdBkuDJKgSLQeknDg6nO/qyT5TWdZ6lKsoVFIDCTm+4TwQJWedA9GqeVkDzI4xEzjho4zAaJ76mrJuDeQQPTYAVjCVLgwM8syAmT6QRxkRv6/TFDBUGYbDXkZGGAsAaIuF2cDL6u4q+SrLTmoQpNM4glZYZIgz054kE4B0GKta/JUJ5jcBf4eCgzmTwSDOSfbSkp7qFlqd1rXYFt1tW0xbdAbysAjE8kGSStWLgFIW89QH0SQsy5gkdRYfCxmdM3VaqpFiBhaxMmOoAkCbhEkKODNxMi3qAqKVLuoqVsGMXXzkkhVBxPAA4hRk6RVpV7ja623yASB0gP0n8I4LeXOZw2ffW3Fe1iEWQqwpGSzNDZFW2FUExPJEExnHq1ZyhgPTwlhuQ/xJubgDOIMwBcJkG0adQIQzAv1Q04kjBi0ACc2wQBjPcKFCoGUs8iwqwnEhiVYC0CSpgnHpHMyFq24EBhTYzUkrgQoimYNQkXkE94BUGILafQZ4AdcwSSLYm4gLAYmbYOOn5nGgn3e3qEsUeJgrLEWkI6xFpFpJViMyQeCAdPpAgtJkFiVxws4X8hj+s5wG+SoVApm1i3qhTAtbJDAyA1uBk8e+kXVrvSI8w+orJp2iItbGb+er0iMkgATZVgqzWk2wTJySTmY5yMxi2AIOmUNvUUy9S8WgR/uBHVMDsP6/AOlg7mBhJsaeILw9mASQJs4P8ANJ4iqmzWi6LoF0Yz/UfpjQYdBOiLfGl+ZoLY12unWaAlGsdwoLEwBknP9hkntAyZ1q6ytba19tkG66LY7zOIj30HDxBeoXN0gEi1sBrSDkDs6kjkSJzpyMSSIYWtbmM4VpEE4Icex5kDUp2dBrlKUjwriFwAFtDewgLAOMD2GnRTQk/hoXOSbVLHtJwWP6nQLpeIq0YcSGMspgBGYNdzaeknMSCI7gHU3gFPzACRjHBywXvEQT/TS3qUV6j5QMO8gKTCgM7AqCTAIJjOZzow1OLegqFuiBZaG5BiwgEDg4wcY0AP4miqWYOoW2ZQ8sqtbj6gGEj76395oWgT/EamSYgFUqOTySR+GRAEyRjRmtT6pNP6S2VzgWlvfFsT2j402pVVYuKiTiYy3uP92PvoJP3vTtDGeoOQOk4QkHN1smJifuffj4mCDahY+WKii5JeS4tEMTIKAE8Swgnu+nvqRi11aZtCkEmPVaO5xwPbXHfU4EOsFVYA46XKhTEYksuOciex0Hbfdq9WpTXmmQCcQbp4gk9jyBpFDxZXKWq0O7JJZBDKAyrF2S4OI4gzxpyeIoeKgOQO/LTAiPg/aDMaKn4grEBWJuuAw0dIBYEkQMOvPM4nQRp42pRWtbqpipAK47FLiQCwaQeBMDE4397i26ABFJhLqJWo6qxmCBaTHyRj31XX8QVDDMZtLQAxMAMewOYR4HJCNAMGOqby1b2uURJwxYSMyqyZAmeYAPYHQIPiYuttYddnIx1qk/qwMcwVPfBbnd2MOkkFKjYksWQKbAsZLAsckenvmGfty8SxlrcJUIkFgZIWAAVbJx0sZ0O53ioYYkSrNwT0oJJwPYExzjQLq7wiiairJClrZOYJmCFJIgEg25EYE4D95GW/DYgOFBE5BLgMQQCPQMZy68aN/EVBM3YAM2seWZewm65GxHaeM6w+Krn1mI4RiTcpYQBngGcYONAW73RRkAAN10+qYRC0LAIkmBkgfecI/eDlcUmDFGYBrouW4BZCd7VM4/iLAbMOfxBQQCGFzMoxI6GCEkjgEssf8h8wqj4pTZlCky6lhIjALDImZlW7HjtOgPcVyKdygnKGCHBtLKGNtheQpZotnH5aTR3TEqDTOXKkgOIUMVDQV9sxMc59i3XiiU7rp6Rn059GASwH+onMDOtob5XLBZ6DBnGc/PxoC2dVmRSy2twyw0BhyBcASPmP10xtcTrC2gSy6DTHOlT/AJGgsjWjWa6dAajXPTDKVOQwIP2OD+edcBoayXIyzEgiR2kROgCr4WjSWuJbkkjMCnk4/wDaXnAzx2q8m5lMGVa4e02suR3EOdea/g4KspYGaa0pKAsArE8lsgz6e1q5MZdU8NRmJbILq1hAK9KMgUDsIbtxAjQFT8HpqnlgPbDCL3mGRaZWbpK2qsDgFQRxo22SMZNxwRHmMcOxeSLuS2Qf9og412y2gpggEm5ixmMlomYAnjS18MUW89KWDCCFhxaCFECH7d1We8gR8MpkEFTkKD1PwoAH1ewH3jM6dWoBiCwkgyORBP2Pxx8D20upswyBO3TyobCkHgiJxEwYnjWLsEmYzffMLJMkgE2yQCTEm4SerJkNp7FJETgMAL2ME8kdU3dpnGYgmdLqbGiEIMKllpN7fwxEgsW9MAKT3ECYAA4eEoLeSqhsECZZVWSwAI6ViBHJmeNGnhiDsfR5Z/4ksewEHrbIjnjAgGNtkBLkKCTJJPLE45McmPmY76GjSpGQgUlH7GSrhFX3w1oUfkO+j3GzFRAr3Ee8mTgqZPeVZgfhjxzplNSJ9Rli0nMXGSBj0ycaCastFst5RlWWSV9H1iZ9OYPtJ989UakylWNJlABIJRhEi0kExExB+2gqeH0womQqrGXYAKA0SSeyswBJwGOsTw1P9xECJYkDIaVIMzKqZmcCMY0BhKQckKt5eCRThvMKzJYLOVf1TBugHOuatRYgk0yTeq3WyQpZagW7JXDAxg/Y65tun8xHUpxUYdSgBRg+wAt72jnRVNip5DcsfW/Ltc3LfzZjgdtAs0qNl1tMqBEimrC26YFqnFxmBgGT7nQCtRA/0xbBMgKVx0yCAVMcSAQNUeUAoQkxGAWMwInIgwJH6jSau0QDuvsb25A/3E5hQZ5xOg0GnPpUG5voAN4IJPEzIVru/SZ41lDcUzaEKmVJW0CLZzkCACQY94MTGtinLZHqN3WTDYB5YwfTjHb41irTUz0gj/d7/c55P6n30GVa6KWkQQFk2zIclVExkykR/wAfjW1awESfUQB3kngY9450NVqZliRwJMnhCHHB7Ez+euqKhEGIXsRMRj+kH9PjQMnWNridCx0C6g0u3/I01xpVmgrk60a7XaBgOl7pGam4UwxVgrSRDFSFMgEiDBkDXa7QIOyqQQKhUWKqiWNrLbJnDMCA2SZN2R0jTtzQdlUI9rCJMtmAOYYEyfcnXa7QDT2bhlJqsbXLRLiVJTBHmQelX7Wg1OkKBGljwtoEVCsU/LkBwYAqhSfxcsPMVpJmUMWzjNdoKam1mkKdxkBeognKMrAkXSRKjF3HfRbagVZyXZ7mmDMDnAyR3AxAhFxMk9rtBOnhJC2moW6WXIJ9aBDILmeJj5/Mt2+wtZWvY2qVjsZdmuOct1ZPchTiIPa7QBV8NuZyWIvZSAsj0qgz75Uke099NGwAYGTioakYiSc4j8p9piJOu12g7b7YIAskqARBAMzEEkicAH73EntDLR7f01uu0ChtxMyfUG7Rgkxxwbj8/Pcrp7BRGePYAc298mekZBGu12g4bAAdLMDaVB6TEzDRbyCZjj3B0dahKxcR3kWzjvwRznjkDWa7QD5WSZPJPI5IXjp46R/nGNQHu2J7jvz212u0AtQBnJj7gYkY44wBoRt1+T8n4nnHyddrtA1VAHfucmeST37CYA7AAdtYzRrtdoAJ0Gu12g/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data:image/jpeg;base64,/9j/4AAQSkZJRgABAQAAAQABAAD/2wCEAAkGBhMSEBUUExQVFRQWGBoZGBcYFxsaGBsYGBgYGhkYGRgeHiYeGhkjGhcaHy8gJCcqLC0sGB4xNTEqNiYsLCkBCQoKBQUFDQUFDSkYEhgpKSkpKSkpKSkpKSkpKSkpKSkpKSkpKSkpKSkpKSkpKSkpKSkpKSkpKSkpKSkpKSkpKf/AABEIAOgA2QMBIgACEQEDEQH/xAAaAAADAQEBAQAAAAAAAAAAAAACAwQBAAUG/8QAOxAAAgEDAwIFAgMHAwMFAQAAAQIRAxIhAAQxIkEFEzJRYUJxI4GRFBUzUqGx8ENicpLB0VNjc6LhBv/EABQBAQAAAAAAAAAAAAAAAAAAAAD/xAAUEQEAAAAAAAAAAAAAAAAAAAAA/9oADAMBAAIRAxEAPwD78dv6fqB/c62nMnAiemCSSLVknAAN1wjOADOYGeVJBlhA7HEEgmVMqZAiSCQCYgmdGrETxziPaBzjmZ98R8gBqtBIMYg85g9ysYEgjkzHbjWtUPb/ADjt+v8ATWKsnDcSSsg+skzHKmZIPEAiPbQfvJExHHGLh0zJ4n7Y0Az/AJB7ffn7jRAT7frP58Y+39daBoojQZGijSW3dMc1EHb1rzIEc+5H66o0ABdMA15u58a8u+aVX8OwtHl4FRnVD6+CU/8AsPmHbbxRXewAg23ZtAi8IJ6pBLMMEA5zHGgqI1hEZyfgcn7TAnXmbb/+jpVFRgHh6fmrIQdARXYklwBCuk5jrEEw1tG28Zp1KgprfcSAOkQZoiuCCGOPLIz7kDQXRro1CPGaZTzAT5YqeWzQIU4hmzimVZXu7KwYwJiijuQyXgNHVAIhuhmU4J91PMH7aBkay3UP7/o2Xy1t1paAAp8k14YloH4Yn4wDEiTfximFuIqW3WE28P5i0ipMwCKjBDmJDQTaSAst1xXUTeM0wrN1QqCqTbjy2ZgHkEgr0M0j6RPGireKopAYOCwcqLfVYyqbc5JLrAGWBkSNBSEgk/5if/OtnSqO6VmgSCb4BBE+U9lQj3taB+YIkZ05hoBKaB00zQxoFW6Fl006CNABGht00rpbaBL6G3TiNBboHVJJAkDv8m1l+eM+x9Q/NJ21Rmk1SoWSAgSCSWi8FSSAsDDCSJxqh3ggwSIbiSBAByBz3A/TvozjME8D+v8AYTJ0AssyJJHB6jOQMYiMf3+dalMgsSzEHgE4HOB+v9BreOFJ/Nfj3adCDUPZAMck+69xgGLvfgaBO53lK1gSCCrTAVsWyRBkGVJIBBBCt2B0tKCBAB5pXzLInIl2ViAoMrcScx7yIANdEVgeopGPSWBGDkdOZa32xJ9gQXaVCzEVj6yYgtAuVlT1Y6SQR7MkRGQhehcrAbesx4UPUeCGVSwIvu7RagfIzE69XbM7KS6Wm5hHOAcGft+WDGI1OmyupMpqmojqqgm1hAUi4TcGJiTMyQT76Qdoiuju1aSQVVoaGDLVg2giQEOJOPMInEBedqhmUQzzKKZPzIz+ei/Y6c/w6c/8F959vfP30Spav1G0RJlmwOSeWMD5J0rb7sPUqIMinCs048wiSg/4rbJnl47HQENlTiPLpxjHlpGJjt2k/qfc6CptqIm5KXVkyidWCsmRnpYr9mI76qI106Dzqx2tMS/7MgxlvKUYW0ZMcKSB8EjjXHxLaCjca22FFsXeZSFIli4OZtMslT7lW9jr0lqN7n9ddQ3JcXI9wmLka4T7XKSJyMc6DzqR2rBWT9nYD0svlmIUqII4hSVHwSONMTaUSIVKRAtwqpAK224AgEWrH/FfYauZm7lvzJ1NuN4iEB2iZiQ0AAE5aLV4PqImMToBTZUwSQiAsCGIUSwJJIJjIJYnPdie511XY029SKekpkfQYlI/lNo6eMD2Gtpb6mzBVdWJUsLTPSGCkyJHqMZPvHB1lTfU1LBnAKhS04AuJCyx6ZJGBM/GdBy7RAZCqDJMxmS15PxL9R9zk500jS23tMGC6TMRcJk9onW1NwAYMjpLkkG0KpgktFoieCZ76A9C3+f5+X9NIqeJ0gDLjAujMxMYESTd028zIiQQMq+IU1BudRETz3BYf0BPxBnQN0MaCvukVlRmAZyQoPJI5gf520FXdKrW9Ra26FWZGcD3Y2mAPbsNA06A6T+8kKki4woYiMgNwSO2IY+ylW4IJYrSAcwQDkQcjuDkH3ByNBzaXbphGht0A/tQUCe7BRHuxxj8x+uk7rxoKyWAOGAPJHJFo+7KtSJGLVJwwDC+6CSW6cgAntNomfufynVW13SYp3JIKALcvqJNgA95QxH8mONBMPGmKStGoakCBY0XEqoMEYQEsxkjpUckkLt9YM5AdraQSl0Nl2VbnYuFBtenPABDj7LzeKOFdgsgrUNIHg2WhYtDMSSZYESLuOhtU7zehE6alMuCqyxHPBYiRHuZgDJzAUhGKe4W0UqAtTzGAeohLVSWtdyz3Fe+eol85W7UO4O5mnQPqwZDi+6otQNVNSCBUinunAAwfL7LGvWTxdSzKKiE3iCis4VDOSFuuMqQOJkNABA0nw/dVLWZlqeY6qwJ29YBaljLaVCxYoKyJyxftEAe58NrvEeTSCgCmoL1LQvEAoom4IZzimikEXXdV8Grsbm3GQHUWowEPg/6k+m1ffomZM6spV7VCrSrkARkID9zdUBk8/4NNNd+1I/nUQf2u0Ea+C3KRVq1XLBgxBtBVmUxZlR6YxiGIjV+22oQEKTBZ2yZMu7Oc8xLHmTnJOuoMxBvVVM4CvfiBybVzM4zxpug7XaKNZoAq0wysueoFZHIBBEjmDnUNfwGkzKYYWrYoDYA6v5gZ9TAyTIwZGNekBrI0Hn7HwdKTXK1Qm0qAzSoB8v0qAAMUkH2EaqrbZW9QnBHqYYYQeCO2mk62dBJt/DqaNcoIPVJvcze1zEgsQST3OQAAIAAB/sy3FuqSUJ63j8M3JAugQc4Ge86dro0Ep8Npkk2mSZJvcZJns0AXEtAxLMeSSS3G0R2BcE4I9TBSCQYZAwVs+4PGqCNZGgmbw+mRBScR6m95n1eqc3czmZzoanh9MzKDqwckT0FOx/kYj855zqqNcFPtoJq1BS6sVllmD7XQCefj5jtrmoqWkjMRyeM9pg+poMSLjHJ04jQ6Cd9khJNiyVsOOUH0n4xrbACx7sZbPJgLPPsoGPbTm0DLoFnQ6Y2gt/zGgKpQVsESPzHcHkQe2hp+GUgcIuPj5Y9/wDk366bTbTRoFrtKc/w6c/KKT+saoQRxj7Y/trFOl7jc2FZBNzBZHaTycHESe3HbkBQXPuf10utTuUgFlJHqWLhntII7Rx3Oodt4qXKgUjksD18BVptK9EMSKnBK5UifbF8TqMkrRYMabOAxcC8X2pIp9yo9j1iBmdAytSr3VCjCDbZdBHMuIgRHAknBPeNWVUMpEwHBbIEpDSMjPIMCDgdtTVd4wuKobVNMAkVCSHNO6KYpBsIzfUcr1AZAKrualxHl9K1VUmHYlCG61ASCbreCwAbJUgwCqNPcSCWEgOCOkLLJTKsQqSbagcQCMN37dVp7k4DKAUAJ6QQ05ZSEMNbgHIBkxxDKe9qF1BpFQWYMSHOAptghQB1QJJg5C3cjdzvHVyFpMyhQ1wDGZcKVAVTJCktaJJjQM3K1CgsMOCh5gNDKXQta0Ky3CQJ441u1V5fzCCt3TbzZPvAINsDkmQxuyIjPiNeGIoE+kgW1AYakHIJCG4h5THBBkCRNA3NQtHlwPMIlrwPLAJum0gN0xnEsufcJqNPcrTEsjMtNgcyWcLCm5kEywnMY5u50w0qxWbrWK0xl16SrsakAUmQFkYAEAnA4idcu7r4/CuxUM2smVNbyxBkKCq08k/WNO3FWr5NyIpqwDYZjJAIyykEAzk4iOdB26p1GQBGCvKye3BujpMiYMEC4LaStxI3Z03UG9rpMiDMCFETYveex550htxXuIFNB1ABiCRaVe4kCpI6gmewfgkaynXr3Do6TUqgygUqgIFIj8XqkSxJycgBcaAaWyqgAeZnywk3MZK3AOQynqPTLf8ALBgTTuduzUrCcm0MZZZgqXyuRcARj30qnXrdJampHllmCYYVMkUwGqETwuWgkkyoEas0Ev7I95N5tNW8gMwJXyglpzHqRWjiJHfK6GycMjNUuK3hpDwyvZwPMIBBTvdAYxxOuBrhjEMvmAZsny+uSLYz6ec+w50e+NbHlxENJ6ZutNsBiO8f1kjnQBvdkz3xUgNTKW9cAmJbpdZxPADZIut6dFv9ktQICBajhogHAR1tE8eoCeYBiDBAV/OIcD+Q2lbQb+x6mIAkZBxHcnGnAte8qbDaUkoYx1CFJODHPzB0CTsTcrFySrs2QZtYqSkhxjpjMiPpkAhS+HOAB5rYQK0mo1zWuC4JqkiS8kSfSII1tVtxPT5frPMRZcls9U+m8mMyOONAF3AUZWbWmbZvLuVyMYQoIiMNJ4Og6t4c0ECobmsFxLiFW0EhQ5BY24wOSCczqxh7Y1I9PcQxDLNiWr04fAcyaZxCyJn+IwjpU6zaisHqeYylbh5QUAALaJJPq9UiGJOP1Ck6Gw++iOgu0A7d5M/5/fVgOgSmBxpiroCU6GtXstwTc6JiMXuFkyRgE9pPGjGuaiCBIByCJAOQcET3nvoF7ferUDEEwpKmRHHP3HOfjU6eMU2W5bjKMw9Im0OYknBPltk4HeJAL6NelEo1KCYlWTLRMSDloPHOdBS3lAkMrUySjG9YI8tGF3WOkKGqAxObic6AavjCLddIASm4gq1y1GKgqJmAYBYwOoabvvEUpIrNMMQBAE5UsMEjspMZJwACSBptLcK3pZTgGAQekgEH/jDA/mPca5d8kkeYsqwU9UEMSYU/Mqf+kntoM2tfzASF4d1EMpJsYoTIMCSDgnGJ51F+/B5ZezIoecAaiRNjsabN9JBQi6CME4IjVq7ynKgNN0xCsR0oKhmBA6GBzEyIk41g8RpkXB7oUv0yTaCQWHvkH79tBtLeKzsi5KhTIgghgpEQZ4Ycj/tKaniqKxVgZFQUwAVJ6gpVokHMmFEsQCQDBi7t8dvb8v8AO+l1NxbE3G5ggjOWMCfidAnc78JUVSJlWYQRPSGMAdyYgQZJnGCdT1PHVCza3oV8lQIZxT9UkRJm7iNWUd8roXRiUgmQG7ANgQCcEEYzIidB+3o2CTgK8MrcGwg5Hql1+QY++gyvurUD2mCUkNIKqxUMSACZUH0+4Ikc6TQ8RugFCCXKYZSBEi74mDggHpM8Qaa26VFuYwuIOe4kcfEn7A6Bd+hMXGQxSCGm4YK5Hyvx1L7jQK3W7ZGgLcLboAaY/EnqAIHUtMcf6n2OlVd+4VitMEqlJwD5n1OwqiQmSqqCAFk9wJgUUN+rsAt3UpcEqVHSwUjqg3ZmI4zoa3iSKWXJZRJUD/48AmBP4tMmSAA49jALq75gWim8B0W4hvS0ktaqSDAjOBIuI40zcV3FRFVZDAy1rwDmJcdKiY598A6dWq22yD1ME7QJnLEngRBiecajXxZCqsQVDBybolbKQqkc56WxHseNAH7ZWKYpEN5N2VqAebBlLSoMSDGZMr2IJ3db2oL7aLMBbbhuoMATgLOOI5EZjVA3y+X5kG2QIhbpLimB6o9Rjn/xqVvHKcSJIikxMoAEqmnDElsACop6onMTDFQp3DsGQKtwLgMf5VJAJ47AkycdMckaDY1XampqCHIki1ljPEMS0j3MTzA0W53a0ygIJva1QI5x7ke41KPHKRErLC126Sh9F0gdeT0nj0yt1sjQegTpbDUj+LoASQ2ER8WEQ7Ko6g0EC4SwNuDBMa6n4mrFxa8IwAtVnYzdlkRWNPKmLuQQcToKHGkxqhxoP0/poGKP8POmf5nWAaIaAhpW92CVlCuGIBuFrMpuAYAypBxcSPYwew01RpW8o3pbgdSGStwBR1cSAyzlR3/XjQdS8PRTIXINwlmMMO4lvgY4wPYa39hQhVKkhUNMAs56GtBU9WfQuTJFogjUlbYVLpSpjzLyrGpETUNoIdjEOogWD8MccC1UZkIcqSbxKggWlmswfqCFZ7XAwI0HJsUVrwvURaWLMSQABBkmfSueTAk6393oTJSSSGmWOQWaRnGXbiBDEHGNK2uysIN7NCWQe/UWu5icxx+fbSq/hFzM3mMtxBIHYgkg89iZ+8YMQQpXYUxkIPXfMkw8W3CTjGI4wBGBGNs6RhSF9IQC4hrYYKgzd6bwO8XfOkr4SA4a9pFQ1IiMknEe3YewLR6sN3OwDtJZgLbSBbGRUEzEgxUYDP8Ac6BybdaYLRaIALGfSgIUFmPYE5J0dXbhouWbWDCRwynDD5B1D+5Eh+o9dMIemngKFFw6PVgZPYJjoWGV/CkZmYlpZ1c+jlQQPomIJiSbTBUrGgo2+2VFtRQq4wBjChR/9VA+y6Gn4fTHppqMRAURHTiOI6V/QayvsQ9RKhLBqZYiIjqiZkE5iMEY0jdeFJUdmb6qYp4VJiXJJYhi3qEAiBEwTBAVvSBEMAQIwQIHMYOPt9saCoqzkJNw5CzeQAOfrtge8R8amr+DU2JgW3WAgKsAIU6VBXEhFHcCJUAkyS+F0wZAMh7+e8lvvEljzOSJiAAKktIFQopyAxW1V4kKxUgYzAMfE67deVDeZ5UWgveFPQrGCwOSoaYnEkxnWbfwtKdtt4CXQJEdYWZ6Z+lTiOPkzu58PRixNwLLYSGK8lRjsGJVVmJwBoDd1gElYMQSRBJyvPecjvoEZJUAAEswXojqUG4TEKYQ8xIUxMaduNt5g6lJzOJGcjt9zpK7QAqQXkOXHW3raZxOR1N08dRxoBTfUigN9O0oHEkAWGLWgxC8QTrf2ymB/EQAKrepRCmAp59JkQfke+gPhtNAJBFqhAWdxCzxcWnlvfuPjWv4bTKlSpIIUGWc+mLT6vV0qLvV0gEwNA56wWLmAuYKJMSx4HyTpSb5ShdXDKATKmR0ieR7DP6a2tQV4kTBkcjI+xEj4Mg9wdZRoqohffi4tlVCcsSTCoBHx99AtvEkzNQCFDmZHSwENJjm4D3kxzjRxcAZkdsyM9x20I2dOALcQB6mOMEZu5lVIbnAM6MDEAQAAAPjgD9NAtl0ED/ANMcwNJuHt/bQVg6NdAutLaA7tJ31NmWEMG5J6yhtDqXAYKxBKgjAHPI05dK3d9vR6gVMQMgOpdRcQASsiSeT25AJNKtcTcpHmAqJKQktINqGekqtpkShaRdC6NrVx12gGpMMzGHLFMsBlZA+LQRzATXq7gMekW3gAqt5s65MT7WZa2GL/TaSTruCvIBispClQJKjynBMnpYEDv1C7vAM/Yqsg+bmxVLSwOKwckDqAJpysxPHYCD2VKqHa8yLUAN2LgqBiFiZLBzJA7RM4yqa8G22bTGFksKjQSJtEpaYmPV3jVC1DJUg9IWHwA5Ia6F5UiBPbrEcGAmTZOrSKpC+Yz29REM5a0gtxBtgYwDjIPJ4fUtWapLinUW8hi11QJDjr5BSffJEjklTesWPAXzO4GaUt6SBzEc/GeRpNOlubILpfY+en1lBYf4UQKk/T6Rm6Y0F9GkyxLFum3JPNxM5aOCBxOOYgBe/2zVFhXNMgzIu9iI6XUxn37aXUoVrumoCLRFwWS16kyRSgdIdbgOGXpBFxZtaVUEmo6kEKAB2IHUfQvJn3/LjQJbw1rg3mtIZzMGYqMhKzfwLcDi60wQILl2Z8nyy7EwReJDZmGEsTIkcnt+Wlna1ZBDifNqNmoxFjI6oIsjpLIbIgFSZY50C7TcRBqibSsz3LsQxikBIFo9MYiM5DG8InHmORFMEG7NhQnhx6rWB/wDkb1DBp3G1D2HgowdTAMEAj6p5VmE/M6Q+zqlGBqdRRQOplh1tkyFByQxJ5N0EQNMfb1LybgR5lygswtXqBUQIPSQIOOTM6Can4OVZT5hKi/mQZcRKkH1Rkk/UWaMwGnwxcSfpVW6QbglTzFkkExMiJ4I9ss3e2dj0VLBa4xM3MpCtg9jB/LSWoV89YPSAOpgCxck8CUhIWRJMfnoBqeDoRDEsJpyGtIPlrbwRgEcx7tHOqfJJVw7XXF46QIRxAXuGgTkjPee6DsqkmarEGzgupgABvS0AmCRHN3VJCkPoUCL+qQzsy+qVvJJBJYzDHAFogDGglp+C0wIBYYZRFikKxYkC1BGWPGmUtgqGRM2hOFGFiBCqI4GBgZMAkkq/dtQBfx2MLafXB/iEz+Lk9a5i6KcArIKnV2RNAUw5WFVbgD9NokAMCJj+b9dAoeEJczHJNUVekKoBBcgcGT1tLHqOIIgAZS8DogCASAHHI4qIqMMKLcKPTB+SDGqNttmR2YveGYGDdA6nJiXYAEOBAAHT+ka+FuLZrvIkXAODBRU/9Ui4WlriDl2IidBdQoBEVBMLgTE5JPYATJ7AD7aLUJ8IIUKKhWKXlgAMFENcGCioCI4iZwOrsX09vaxNzkEQFJBUAREdNxIAiSx5POgY2kXH/I09tL/XQUADvogRpan9dHOgKdI3m6ZELBC5EYEzkgdgTAmeO2nA6Tvd55aFypIWJgqIBYAsSxAgA3H4B0AndvcR5ZMVFGA/oZA182QSDcLQcYkjv1DeuzKDSIBJuJFQgfh3CD5YjJAM/YXGbQXxVOrB6GtxaZBNQBh1cHym5gzjPOn7vdLTZQ0dRYDPUSqs0IsS5MRHMsvM6BDeKstMO1M/wkYmHWHYZWGQ2AEZlpFwkd9UVd4fJFREvJUEKLjzHslxHzb8kATqYePKVmmpZvLd1AZc2eaIDAmQTSIuWeR9tVbneRS8xQHHSfVAtLKC10HABLfNvbnQHt6zMzBkKAHpOci6ovdQCYQNgkQ6595P26tbPkNJDGOowVR2AOMS4RPmSRIjTB4mLrVViTUFPlV+lmuhmBiEJjkyuM42j4jcacKB5l9suJNgBEQDgm4H2t4M6Bm43DrSvhS/TgBiJZ1Hp9RIDTHMjSRva/HkgGUAmWAuHXJU5tY8gRAPfjE8aBVTYc0hUOSFHZlkqODImBmBGZFO33d1R0tgoFuN4YSwm3A5wwP2B+oaA9o7G4OAIchTbAKEyv1EkhYBPTJmBjUlKvuI6lBPliekAeaPNkiKhhDamCfrEEaYd8bipT/UKSJwJpAMekyZqZGBCtnE63cbl1eAgZfLdyBd5hKD0r9MksoAPPV7AEC271C5uUBbFIi3DgsHUteSZ6CMRE5nSr6wb0yt4GSg6L6ksCpmbfLGewmCSdLbxR820HJsVh68lioK4pEAgGeeI9za1fEOpgysgupqpZW6mqkhRFgjMDk8iY0CaDVzaWUAzUkdAU9A8ot+I7AE8hZIJIyAGZ1GpWuW4LbYbjABvk9g7Ri3AuGW6gQAdrV2DqAsqRJhWPB4ukKJGM8GDxMDt9zUZlmmygqSTJgNLC0ggZMAiRww0GbrzpeyP9Oy6yB674zPNmW+Y4zRWBlbTi7qGBKlWHMTgkHEHGp6m6qBnimSF9PSwuk0/qzMS/AzGPS2uXdVC4BQqvm2k2OZp21IecWi4Jk4jPDKdANM1/JN1vnWtERF0G3sFif6ROZ0NVa8sFZSLRaSAGLXC6RBUGy6MWzbjnW095V6C1K0FWL59NoYx85Cr/uukQBk624JpB6a3FlRlDAjDW+pcMCFMkcyI0CXFeTBWLhAFvpCvIysgE+X7nDwQCoAURuOCVIuYEm2ItSwgKklby+DDQoyeW59zXuMU4EpmJNp9YPVBPaRxk57XBtBJtaNUEXuPSJACwXueSegH0+XwYm7HGntjTWOku/6aAW1P5mnOdKj4/voKwcaONABoydBxOgq1goLMQqqJJJwBIGSeMkfrov8/wA9tL3SpaTUClQQeoAiZFpM4w0ZPGgJt6A0Q5N6IYRuajBQbiApUXAkgmJHuARXxROOsEkrBRxkWj2GLnVZOJYD3gF8i0AeTb0PBsEdM03tPBsSQSAQExxprbaihErRUsxgFUUliLTGBLENB7kNnnQFS8WR2tDNJBbqDLwWBmYg/htz2H21SCdRU2okC1UKurkW0sMskOAAkNJY9P1XEgEGdPqblFpmoTCBbpAPpiZAAnjtE9o0CT4pDWlKq9YpgmIJIuBwxIWIOR9Q/JtLxFGpvUDGxbrpEHoFxMHkRkfftnSqleipYHy7g4DBVDNe3SJVQWuMe0wPbRt4jRXBqUwbmHqHqBF33MsJ/wCQ99AtvHUsZheSKbVbRbJVCwIktbdKnvwOe2treLqpfuENOSXQBlqELesMSQsgGYmMHTzuUCGoCCiqTKielZJgAT24A5GhqbunLBiBZAIZeAbSsSMj8RY9ie2gVV8bprUCG64uac9MBgwXu02yeQD9uJFfHEI6Q7EoXAhRMCoQuWkEik0YjiY41Tut6tMoGJ62tWATnGP7ccx8aFPEqcAhwJBIwwMKLmIETgGZ7zidAO68RVNu1bDKqF/WoBgTF+V/MT8TjR0N8r1KlNTmmQCZWDJYSIYmJU8gfnrG8TX3b0hgQrZl/LCriS5fER7cSNdV8QQAksemJgMxFy3CQoMdOT7DnQT7fxhHZFCmXZlGQfSqN1GelocdOSIaeNLp+NoadwHV5JqwWFoZVYmmX7EFWBNuI+CB6FPcSCZaAWU3SPQzKTn6ZBg+2gpb8MQFvyCZKkAWtbBughpHET9gRILob5XdlBQkJTcQwJh7uRGOFM5kOvE5UfFAGK2z+N5QhgfoRrm9jLkW59PPOnbnxIKWDXm2wmAT/EZgCBy0FTMAxI+YZS3QcsoYkqbTzGSRGeRII/I6BNXeBWAwZR2AB6yUtMKveQW/NdT1vEmhiiglaQqAFzcSS2ICnEITdyblgZ0dPxlPdrSpae0KJMiZGACMd+xxrG8bTg3iFLwV9n8sjn1Cp0GMSRmDOgPdV7QrAXKWUEw2EY+sAKSYkYgc9tZt93crsVKWlh1G0dIBJJIAUCSCcgFWy0TrN34iiIKjSVaIgZhlkGCRGP76BPFaZdUBMl7BgcgqJHV6ZYD3k5A0C/3oSFby2hlvkEmFuicJB6eqAZ6lEZuDqVYOoMEEqrEEMIuExJUSRBB7iMgSBo9tuxUpq4xcAYJUkEiYJUlbh8E6J2/znQJYf99BP+Y0bP8Af9NLk/OgrUaLXLoo0HBdZWoB1KGYYFTHMMCCP0Oi0vcbcVEKZAYcjmAQf7CD8HQBuPC1diWViWOTc4MwFMQRBIADREwJ1VV29xUspJDBhzyMg45/PGvO/cykMLnyEBBtI/DVQOkgr9AwRAJJ54oTwxQ12QfNNWQAskszQ0DqALEAnMd9BtLapKAM0qrlR5zlrXPU0Xy3UR1GYNsRA0z9jUU/KINlthBZ5tiCC038YmeMan/c4CBFY2qtRQhRCltSMFQqkqIGAQTBk501/DVNEUjNsKO0kqQ0mQRJZZOO5++gZ+yLcT1XEgn8R5kZEi74mOD3nWrskBwpk3D1P9YFyxdxCDHa3AGl7PYLTZmW4lrZkg4QWiIA7c8/lxpB8DpYm7DM+Soy1k5CggTTUyIbnJBIIW0qSBbQBaQcTMgzPJMgz/XSm2tEAghQIE3MYjoAJk4/hpnnp550G38HRGRhdKCJIUc+acwg71mMCBhcYMnX8HSoWJDSwUGD/KVjt/sXmePknQPqOishYgMCQkmMlSSFGJNqnGcA6XS21JkS0UygUhOCLSIIX3BXke2n1NqGt9XSwYWkggqCORmIJB+51NtfB6aBLQT5chTjHSqEG0AfQJxzP20GPtqIMFaQNlsGwGwvMQc2mof+r50mu22MhvJIlUMhSATTNisYgTTJAmAQ0DkDVG62FMy7yIXJvKhQpD3zICkWg3ew0Ffwumy2kMVhRF7jCqU7N3SVJ7jB0BUq9KSVanJYglWSS4GQYOXAGQcgaTt3oSvl+UCVhCgUSlzEqjAQVuViVU4IkjIOnt4ehiVJguRlv9Rr3EzwW6oPEDiNLo7CmjCBDBTEu82ybsFsrc8mRF1vcLABu61AXGoaUqoLAgMwUsI6YLEXkQAOSIyRLnqJTiSqFjAwFLEAAdgSYge/A0L7OmzMeGKi4ioytbIg9LC2TSAuEXCmASQsBlekpi4AkOGWeziQI+cnGgmp7ujcoDU5a4IBAJjDW/lgx8e411XcU0UgxCoTaFmEAkwoHEDge0aOlQpoVthSQyrDHPpLgC6CYpqfcW/qO5pUpYvZPlkMS0HypN05BCSTn50GVt0gw0YYJlSQGK3gTEekcjA+NFVqhSAQZNxACkyVUsxJAgGBySJ40t6VN2PBa1ZyZtZWVTg8FbhPJH2GuatSqEAlGNzWiQTcnS0R9QugjnOg1N4hgKwlgWAiCRLSYjGVbnmG9jrmHf51qbanhlAxMEGeZmD9yf1PuddUH99Ai0zwOY1J+9KP/q0/+rV1v9zpVo+f10FqHWjB0AUe2i40BE6XuKZdYESCpE5WVZWyMEg2weOTowug3d1p8uL8RMRyJ5xMTE4mJ0CG8PaCPMJH4doN5A8o0iDaKgAyjTEA+Zm63L12RDG12UGp5kCScrDAksZBIkYAE8HUlV9yFJVLhCWlAGPH4kLyRdgY+cc6Cj4u5rtTkgpVAKlJ/DvdRJUNaTHLQDEqYuIC9dhFBqV0yGF1p+skkkFyTkk5aT8aQnhAAgPbKBCVWMLUaoIhpUdbKRmREnm49tTr9BdgYDB1BUCTYVYfhZIKuBxhgTORoVpV4QBgv4dNW6gxvDLeQWpGSVDEE4JMWz1ADbwr1fiMC1hYjBLIgS4m6chQYnBAOeNU7ba239RNzFuIiew549/6DQFahppkCoPLLZhSVKlwSEPSerhR240vb0qwKy8qrTkySnSImySRDcknOSewHtfCwhQ3BiiuASuetgSVM9IgRAmQxzpW78J8x2ZqhAYBbQgwAMZJkm4uZxhojBLNp7Vxt/LLy4UqHuaSYIVmaJu4Jwfbq77QoVA5LOGWAAvcEHmYEmO/u0RAGgBfCVkFmZ4ZWIaDlabJ+U3XSOCq+2gPgy4ljI8+IVQB+0MzNAIaCLiARBIkGZ1p2VU1C3m4vuVZYAJBlSMggyJHe2e8a2htKyst1UOATcrAwwtgDkxJJYjgSAMKIBn7sH7O1AlrSjJJtJAaRA6bcTAkHgTOtp7NVqPUlizhQxNsdIUSIUc2g8nkxAwJ6e1qooIZHdKJRVJcIXAW0sZwCUWTBbJzgafv6LOlqVDTM+oTMZ9ip5g85KiZBIIKXwemGDC6RUap9PqeCQemWyOWloxMY0KeCU1pqiyFWmaWAgJVgAb4SJlQ2AMzIIkaoobci+5i4YkgGTAMyvUx6YgQIGOMnUw8OIC9eVp1Kd0MW6yhkE1MQaYP/cQNAR8JQraS1ttNbYSIpOXT6Pcx7RwBzptXYqwpzP4ZUqZEyoABOOcAyI/uNBU2pNKwOQYAuzOCDmGDQYjDA550s+HHtVf1BsyeA2MOs5MntKjGgza+D06ZUrd08en+QJBhR2k4jJJM4jdx4ajvc110AYaMK1wMe4aDmRgY5lm72l5UghYFQekk/iJbghliDB+YHHOp6vhIYMGaVanUpnpzbUcsMlj6QbYMzE/GgbQ2aoTbMkARM+kWg/eB/TWHYrcG6pDFgLsSSjmAZ5anMCPq/JNbw0tdNSC1hJVQpJRWE4PBumO1q8xk02IDA4jzHqRYsTUV1cT83kz9h9wdR2opoEUEKPedZU/76mpeGBbbWcFFZRJxLXEFhwYuA4yEX2y+mhCgEgsAJYCAWgSwGYBMmJMaAY0F3+RpnGsk/H6//ugpXWkaEHWToDGpfFFbyXsDM0YVHKMRIkKwVmBieFJPHfVSk6Dc1iiMwW4qCbZiYBPJ40HyNTdOC5/dlctK9Xmbxw0NJJU0FkkO8+5Yg4Jl/hlAtUVW2G6ohagsqebuCFFnlhob0uKci8hQoAUEd/e3XiqoWhbwthFrLJDrUa6D6R0R83DVW33AcvCkWNGcXYww+Dz9ip7xoM3FZ1tCKxwTMXA2oYRmJkMzW5POckzpB3laCBTBYKpg3QCXK/Ei1S1s3Cc6yj4wTH4FTIfAM+hQwANoy0+2PnjTP214E05Plq0Lf6zUsYAlYCgEMJExJMDQM2laoxN6WiFIPzapYTJB6mIEfyH3wIq17wCilfNYFsD8IsCpAvmQhMsR6li3qkZ+3vBPlMf4ZUC6YdZa4lIBVpWBJ4mOz9xVZXQAXKxIYgNIMpaZEgCCx6oHT6hEEO3JqBhZlbHkQp67qdky6tx5ggQMiTxqX9o3Vp/DpzaIEgCZWc+cfpvgYEgSfc039QhW8pgGRzaQ9wdbSFJtgArdE8kAD519/UCn8FpCBoyclgCuFJkAzHODjvoNVq12RjzUwtkeXLX5ZpiLSfqkkKIzoU/aJSbPrDL0xJANNibpCqwZYWSbgSPZ+2rOzsrIVAi1jdBkuDJKgSLQeknDg6nO/qyT5TWdZ6lKsoVFIDCTm+4TwQJWedA9GqeVkDzI4xEzjho4zAaJ76mrJuDeQQPTYAVjCVLgwM8syAmT6QRxkRv6/TFDBUGYbDXkZGGAsAaIuF2cDL6u4q+SrLTmoQpNM4glZYZIgz054kE4B0GKta/JUJ5jcBf4eCgzmTwSDOSfbSkp7qFlqd1rXYFt1tW0xbdAbysAjE8kGSStWLgFIW89QH0SQsy5gkdRYfCxmdM3VaqpFiBhaxMmOoAkCbhEkKODNxMi3qAqKVLuoqVsGMXXzkkhVBxPAA4hRk6RVpV7ja623yASB0gP0n8I4LeXOZw2ffW3Fe1iEWQqwpGSzNDZFW2FUExPJEExnHq1ZyhgPTwlhuQ/xJubgDOIMwBcJkG0adQIQzAv1Q04kjBi0ACc2wQBjPcKFCoGUs8iwqwnEhiVYC0CSpgnHpHMyFq24EBhTYzUkrgQoimYNQkXkE94BUGILafQZ4AdcwSSLYm4gLAYmbYOOn5nGgn3e3qEsUeJgrLEWkI6xFpFpJViMyQeCAdPpAgtJkFiVxws4X8hj+s5wG+SoVApm1i3qhTAtbJDAyA1uBk8e+kXVrvSI8w+orJp2iItbGb+er0iMkgATZVgqzWk2wTJySTmY5yMxi2AIOmUNvUUy9S8WgR/uBHVMDsP6/AOlg7mBhJsaeILw9mASQJs4P8ANJ4iqmzWi6LoF0Yz/UfpjQYdBOiLfGl+ZoLY12unWaAlGsdwoLEwBknP9hkntAyZ1q6ytba19tkG66LY7zOIj30HDxBeoXN0gEi1sBrSDkDs6kjkSJzpyMSSIYWtbmM4VpEE4Icex5kDUp2dBrlKUjwriFwAFtDewgLAOMD2GnRTQk/hoXOSbVLHtJwWP6nQLpeIq0YcSGMspgBGYNdzaeknMSCI7gHU3gFPzACRjHBywXvEQT/TS3qUV6j5QMO8gKTCgM7AqCTAIJjOZzow1OLegqFuiBZaG5BiwgEDg4wcY0AP4miqWYOoW2ZQ8sqtbj6gGEj76395oWgT/EamSYgFUqOTySR+GRAEyRjRmtT6pNP6S2VzgWlvfFsT2j402pVVYuKiTiYy3uP92PvoJP3vTtDGeoOQOk4QkHN1smJifuffj4mCDahY+WKii5JeS4tEMTIKAE8Swgnu+nvqRi11aZtCkEmPVaO5xwPbXHfU4EOsFVYA46XKhTEYksuOciex0Hbfdq9WpTXmmQCcQbp4gk9jyBpFDxZXKWq0O7JJZBDKAyrF2S4OI4gzxpyeIoeKgOQO/LTAiPg/aDMaKn4grEBWJuuAw0dIBYEkQMOvPM4nQRp42pRWtbqpipAK47FLiQCwaQeBMDE4397i26ABFJhLqJWo6qxmCBaTHyRj31XX8QVDDMZtLQAxMAMewOYR4HJCNAMGOqby1b2uURJwxYSMyqyZAmeYAPYHQIPiYuttYddnIx1qk/qwMcwVPfBbnd2MOkkFKjYksWQKbAsZLAsckenvmGfty8SxlrcJUIkFgZIWAAVbJx0sZ0O53ioYYkSrNwT0oJJwPYExzjQLq7wiiairJClrZOYJmCFJIgEg25EYE4D95GW/DYgOFBE5BLgMQQCPQMZy68aN/EVBM3YAM2seWZewm65GxHaeM6w+Krn1mI4RiTcpYQBngGcYONAW73RRkAAN10+qYRC0LAIkmBkgfecI/eDlcUmDFGYBrouW4BZCd7VM4/iLAbMOfxBQQCGFzMoxI6GCEkjgEssf8h8wqj4pTZlCky6lhIjALDImZlW7HjtOgPcVyKdygnKGCHBtLKGNtheQpZotnH5aTR3TEqDTOXKkgOIUMVDQV9sxMc59i3XiiU7rp6Rn059GASwH+onMDOtob5XLBZ6DBnGc/PxoC2dVmRSy2twyw0BhyBcASPmP10xtcTrC2gSy6DTHOlT/AJGgsjWjWa6dAajXPTDKVOQwIP2OD+edcBoayXIyzEgiR2kROgCr4WjSWuJbkkjMCnk4/wDaXnAzx2q8m5lMGVa4e02suR3EOdea/g4KspYGaa0pKAsArE8lsgz6e1q5MZdU8NRmJbILq1hAK9KMgUDsIbtxAjQFT8HpqnlgPbDCL3mGRaZWbpK2qsDgFQRxo22SMZNxwRHmMcOxeSLuS2Qf9og412y2gpggEm5ixmMlomYAnjS18MUW89KWDCCFhxaCFECH7d1We8gR8MpkEFTkKD1PwoAH1ewH3jM6dWoBiCwkgyORBP2Pxx8D20upswyBO3TyobCkHgiJxEwYnjWLsEmYzffMLJMkgE2yQCTEm4SerJkNp7FJETgMAL2ME8kdU3dpnGYgmdLqbGiEIMKllpN7fwxEgsW9MAKT3ECYAA4eEoLeSqhsECZZVWSwAI6ViBHJmeNGnhiDsfR5Z/4ksewEHrbIjnjAgGNtkBLkKCTJJPLE45McmPmY76GjSpGQgUlH7GSrhFX3w1oUfkO+j3GzFRAr3Ee8mTgqZPeVZgfhjxzplNSJ9Rli0nMXGSBj0ycaCastFst5RlWWSV9H1iZ9OYPtJ989UakylWNJlABIJRhEi0kExExB+2gqeH0womQqrGXYAKA0SSeyswBJwGOsTw1P9xECJYkDIaVIMzKqZmcCMY0BhKQckKt5eCRThvMKzJYLOVf1TBugHOuatRYgk0yTeq3WyQpZagW7JXDAxg/Y65tun8xHUpxUYdSgBRg+wAt72jnRVNip5DcsfW/Ltc3LfzZjgdtAs0qNl1tMqBEimrC26YFqnFxmBgGT7nQCtRA/0xbBMgKVx0yCAVMcSAQNUeUAoQkxGAWMwInIgwJH6jSau0QDuvsb25A/3E5hQZ5xOg0GnPpUG5voAN4IJPEzIVru/SZ41lDcUzaEKmVJW0CLZzkCACQY94MTGtinLZHqN3WTDYB5YwfTjHb41irTUz0gj/d7/c55P6n30GVa6KWkQQFk2zIclVExkykR/wAfjW1awESfUQB3kngY9450NVqZliRwJMnhCHHB7Ez+euqKhEGIXsRMRj+kH9PjQMnWNridCx0C6g0u3/I01xpVmgrk60a7XaBgOl7pGam4UwxVgrSRDFSFMgEiDBkDXa7QIOyqQQKhUWKqiWNrLbJnDMCA2SZN2R0jTtzQdlUI9rCJMtmAOYYEyfcnXa7QDT2bhlJqsbXLRLiVJTBHmQelX7Wg1OkKBGljwtoEVCsU/LkBwYAqhSfxcsPMVpJmUMWzjNdoKam1mkKdxkBeognKMrAkXSRKjF3HfRbagVZyXZ7mmDMDnAyR3AxAhFxMk9rtBOnhJC2moW6WXIJ9aBDILmeJj5/Mt2+wtZWvY2qVjsZdmuOct1ZPchTiIPa7QBV8NuZyWIvZSAsj0qgz75Uke099NGwAYGTioakYiSc4j8p9piJOu12g7b7YIAskqARBAMzEEkicAH73EntDLR7f01uu0ChtxMyfUG7Rgkxxwbj8/Pcrp7BRGePYAc298mekZBGu12g4bAAdLMDaVB6TEzDRbyCZjj3B0dahKxcR3kWzjvwRznjkDWa7QD5WSZPJPI5IXjp46R/nGNQHu2J7jvz212u0AtQBnJj7gYkY44wBoRt1+T8n4nnHyddrtA1VAHfucmeST37CYA7AAdtYzRrtdoAJ0Gu12g/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AutoShape 6" descr="data:image/jpeg;base64,/9j/4AAQSkZJRgABAQAAAQABAAD/2wCEAAkGBhMSEBUUExQVFRQWGBoZGBcYFxsaGBsYGBgYGhkYGRgeHiYeGhkjGhcaHy8gJCcqLC0sGB4xNTEqNiYsLCkBCQoKBQUFDQUFDSkYEhgpKSkpKSkpKSkpKSkpKSkpKSkpKSkpKSkpKSkpKSkpKSkpKSkpKSkpKSkpKSkpKSkpKf/AABEIAOgA2QMBIgACEQEDEQH/xAAaAAADAQEBAQAAAAAAAAAAAAACAwQBAAUG/8QAOxAAAgEDAwIFAgMHAwMFAQAAAQIRAxIhAAQxIkEFEzJRYUJxI4GRFBUzUqGx8ENicpLB0VNjc6LhBv/EABQBAQAAAAAAAAAAAAAAAAAAAAD/xAAUEQEAAAAAAAAAAAAAAAAAAAAA/9oADAMBAAIRAxEAPwD78dv6fqB/c62nMnAiemCSSLVknAAN1wjOADOYGeVJBlhA7HEEgmVMqZAiSCQCYgmdGrETxziPaBzjmZ98R8gBqtBIMYg85g9ysYEgjkzHbjWtUPb/ADjt+v8ATWKsnDcSSsg+skzHKmZIPEAiPbQfvJExHHGLh0zJ4n7Y0Az/AJB7ffn7jRAT7frP58Y+39daBoojQZGijSW3dMc1EHb1rzIEc+5H66o0ABdMA15u58a8u+aVX8OwtHl4FRnVD6+CU/8AsPmHbbxRXewAg23ZtAi8IJ6pBLMMEA5zHGgqI1hEZyfgcn7TAnXmbb/+jpVFRgHh6fmrIQdARXYklwBCuk5jrEEw1tG28Zp1KgprfcSAOkQZoiuCCGOPLIz7kDQXRro1CPGaZTzAT5YqeWzQIU4hmzimVZXu7KwYwJiijuQyXgNHVAIhuhmU4J91PMH7aBkay3UP7/o2Xy1t1paAAp8k14YloH4Yn4wDEiTfximFuIqW3WE28P5i0ipMwCKjBDmJDQTaSAst1xXUTeM0wrN1QqCqTbjy2ZgHkEgr0M0j6RPGireKopAYOCwcqLfVYyqbc5JLrAGWBkSNBSEgk/5if/OtnSqO6VmgSCb4BBE+U9lQj3taB+YIkZ05hoBKaB00zQxoFW6Fl006CNABGht00rpbaBL6G3TiNBboHVJJAkDv8m1l+eM+x9Q/NJ21Rmk1SoWSAgSCSWi8FSSAsDDCSJxqh3ggwSIbiSBAByBz3A/TvozjME8D+v8AYTJ0AssyJJHB6jOQMYiMf3+dalMgsSzEHgE4HOB+v9BreOFJ/Nfj3adCDUPZAMck+69xgGLvfgaBO53lK1gSCCrTAVsWyRBkGVJIBBBCt2B0tKCBAB5pXzLInIl2ViAoMrcScx7yIANdEVgeopGPSWBGDkdOZa32xJ9gQXaVCzEVj6yYgtAuVlT1Y6SQR7MkRGQhehcrAbesx4UPUeCGVSwIvu7RagfIzE69XbM7KS6Wm5hHOAcGft+WDGI1OmyupMpqmojqqgm1hAUi4TcGJiTMyQT76Qdoiuju1aSQVVoaGDLVg2giQEOJOPMInEBedqhmUQzzKKZPzIz+ei/Y6c/w6c/8F959vfP30Spav1G0RJlmwOSeWMD5J0rb7sPUqIMinCs048wiSg/4rbJnl47HQENlTiPLpxjHlpGJjt2k/qfc6CptqIm5KXVkyidWCsmRnpYr9mI76qI106Dzqx2tMS/7MgxlvKUYW0ZMcKSB8EjjXHxLaCjca22FFsXeZSFIli4OZtMslT7lW9jr0lqN7n9ddQ3JcXI9wmLka4T7XKSJyMc6DzqR2rBWT9nYD0svlmIUqII4hSVHwSONMTaUSIVKRAtwqpAK224AgEWrH/FfYauZm7lvzJ1NuN4iEB2iZiQ0AAE5aLV4PqImMToBTZUwSQiAsCGIUSwJJIJjIJYnPdie511XY029SKekpkfQYlI/lNo6eMD2Gtpb6mzBVdWJUsLTPSGCkyJHqMZPvHB1lTfU1LBnAKhS04AuJCyx6ZJGBM/GdBy7RAZCqDJMxmS15PxL9R9zk500jS23tMGC6TMRcJk9onW1NwAYMjpLkkG0KpgktFoieCZ76A9C3+f5+X9NIqeJ0gDLjAujMxMYESTd028zIiQQMq+IU1BudRETz3BYf0BPxBnQN0MaCvukVlRmAZyQoPJI5gf520FXdKrW9Ra26FWZGcD3Y2mAPbsNA06A6T+8kKki4woYiMgNwSO2IY+ylW4IJYrSAcwQDkQcjuDkH3ByNBzaXbphGht0A/tQUCe7BRHuxxj8x+uk7rxoKyWAOGAPJHJFo+7KtSJGLVJwwDC+6CSW6cgAntNomfufynVW13SYp3JIKALcvqJNgA95QxH8mONBMPGmKStGoakCBY0XEqoMEYQEsxkjpUckkLt9YM5AdraQSl0Nl2VbnYuFBtenPABDj7LzeKOFdgsgrUNIHg2WhYtDMSSZYESLuOhtU7zehE6alMuCqyxHPBYiRHuZgDJzAUhGKe4W0UqAtTzGAeohLVSWtdyz3Fe+eol85W7UO4O5mnQPqwZDi+6otQNVNSCBUinunAAwfL7LGvWTxdSzKKiE3iCis4VDOSFuuMqQOJkNABA0nw/dVLWZlqeY6qwJ29YBaljLaVCxYoKyJyxftEAe58NrvEeTSCgCmoL1LQvEAoom4IZzimikEXXdV8Grsbm3GQHUWowEPg/6k+m1ffomZM6spV7VCrSrkARkID9zdUBk8/4NNNd+1I/nUQf2u0Ea+C3KRVq1XLBgxBtBVmUxZlR6YxiGIjV+22oQEKTBZ2yZMu7Oc8xLHmTnJOuoMxBvVVM4CvfiBybVzM4zxpug7XaKNZoAq0wysueoFZHIBBEjmDnUNfwGkzKYYWrYoDYA6v5gZ9TAyTIwZGNekBrI0Hn7HwdKTXK1Qm0qAzSoB8v0qAAMUkH2EaqrbZW9QnBHqYYYQeCO2mk62dBJt/DqaNcoIPVJvcze1zEgsQST3OQAAIAAB/sy3FuqSUJ63j8M3JAugQc4Ge86dro0Ep8Npkk2mSZJvcZJns0AXEtAxLMeSSS3G0R2BcE4I9TBSCQYZAwVs+4PGqCNZGgmbw+mRBScR6m95n1eqc3czmZzoanh9MzKDqwckT0FOx/kYj855zqqNcFPtoJq1BS6sVllmD7XQCefj5jtrmoqWkjMRyeM9pg+poMSLjHJ04jQ6Cd9khJNiyVsOOUH0n4xrbACx7sZbPJgLPPsoGPbTm0DLoFnQ6Y2gt/zGgKpQVsESPzHcHkQe2hp+GUgcIuPj5Y9/wDk366bTbTRoFrtKc/w6c/KKT+saoQRxj7Y/trFOl7jc2FZBNzBZHaTycHESe3HbkBQXPuf10utTuUgFlJHqWLhntII7Rx3Oodt4qXKgUjksD18BVptK9EMSKnBK5UifbF8TqMkrRYMabOAxcC8X2pIp9yo9j1iBmdAytSr3VCjCDbZdBHMuIgRHAknBPeNWVUMpEwHBbIEpDSMjPIMCDgdtTVd4wuKobVNMAkVCSHNO6KYpBsIzfUcr1AZAKrualxHl9K1VUmHYlCG61ASCbreCwAbJUgwCqNPcSCWEgOCOkLLJTKsQqSbagcQCMN37dVp7k4DKAUAJ6QQ05ZSEMNbgHIBkxxDKe9qF1BpFQWYMSHOAptghQB1QJJg5C3cjdzvHVyFpMyhQ1wDGZcKVAVTJCktaJJjQM3K1CgsMOCh5gNDKXQta0Ky3CQJ441u1V5fzCCt3TbzZPvAINsDkmQxuyIjPiNeGIoE+kgW1AYakHIJCG4h5THBBkCRNA3NQtHlwPMIlrwPLAJum0gN0xnEsufcJqNPcrTEsjMtNgcyWcLCm5kEywnMY5u50w0qxWbrWK0xl16SrsakAUmQFkYAEAnA4idcu7r4/CuxUM2smVNbyxBkKCq08k/WNO3FWr5NyIpqwDYZjJAIyykEAzk4iOdB26p1GQBGCvKye3BujpMiYMEC4LaStxI3Z03UG9rpMiDMCFETYveex550htxXuIFNB1ABiCRaVe4kCpI6gmewfgkaynXr3Do6TUqgygUqgIFIj8XqkSxJycgBcaAaWyqgAeZnywk3MZK3AOQynqPTLf8ALBgTTuduzUrCcm0MZZZgqXyuRcARj30qnXrdJampHllmCYYVMkUwGqETwuWgkkyoEas0Ev7I95N5tNW8gMwJXyglpzHqRWjiJHfK6GycMjNUuK3hpDwyvZwPMIBBTvdAYxxOuBrhjEMvmAZsny+uSLYz6ec+w50e+NbHlxENJ6ZutNsBiO8f1kjnQBvdkz3xUgNTKW9cAmJbpdZxPADZIut6dFv9ktQICBajhogHAR1tE8eoCeYBiDBAV/OIcD+Q2lbQb+x6mIAkZBxHcnGnAte8qbDaUkoYx1CFJODHPzB0CTsTcrFySrs2QZtYqSkhxjpjMiPpkAhS+HOAB5rYQK0mo1zWuC4JqkiS8kSfSII1tVtxPT5frPMRZcls9U+m8mMyOONAF3AUZWbWmbZvLuVyMYQoIiMNJ4Og6t4c0ECobmsFxLiFW0EhQ5BY24wOSCczqxh7Y1I9PcQxDLNiWr04fAcyaZxCyJn+IwjpU6zaisHqeYylbh5QUAALaJJPq9UiGJOP1Ck6Gw++iOgu0A7d5M/5/fVgOgSmBxpiroCU6GtXstwTc6JiMXuFkyRgE9pPGjGuaiCBIByCJAOQcET3nvoF7ferUDEEwpKmRHHP3HOfjU6eMU2W5bjKMw9Im0OYknBPltk4HeJAL6NelEo1KCYlWTLRMSDloPHOdBS3lAkMrUySjG9YI8tGF3WOkKGqAxObic6AavjCLddIASm4gq1y1GKgqJmAYBYwOoabvvEUpIrNMMQBAE5UsMEjspMZJwACSBptLcK3pZTgGAQekgEH/jDA/mPca5d8kkeYsqwU9UEMSYU/Mqf+kntoM2tfzASF4d1EMpJsYoTIMCSDgnGJ51F+/B5ZezIoecAaiRNjsabN9JBQi6CME4IjVq7ynKgNN0xCsR0oKhmBA6GBzEyIk41g8RpkXB7oUv0yTaCQWHvkH79tBtLeKzsi5KhTIgghgpEQZ4Ycj/tKaniqKxVgZFQUwAVJ6gpVokHMmFEsQCQDBi7t8dvb8v8AO+l1NxbE3G5ggjOWMCfidAnc78JUVSJlWYQRPSGMAdyYgQZJnGCdT1PHVCza3oV8lQIZxT9UkRJm7iNWUd8roXRiUgmQG7ANgQCcEEYzIidB+3o2CTgK8MrcGwg5Hql1+QY++gyvurUD2mCUkNIKqxUMSACZUH0+4Ikc6TQ8RugFCCXKYZSBEi74mDggHpM8Qaa26VFuYwuIOe4kcfEn7A6Bd+hMXGQxSCGm4YK5Hyvx1L7jQK3W7ZGgLcLboAaY/EnqAIHUtMcf6n2OlVd+4VitMEqlJwD5n1OwqiQmSqqCAFk9wJgUUN+rsAt3UpcEqVHSwUjqg3ZmI4zoa3iSKWXJZRJUD/48AmBP4tMmSAA49jALq75gWim8B0W4hvS0ktaqSDAjOBIuI40zcV3FRFVZDAy1rwDmJcdKiY598A6dWq22yD1ME7QJnLEngRBiecajXxZCqsQVDBybolbKQqkc56WxHseNAH7ZWKYpEN5N2VqAebBlLSoMSDGZMr2IJ3db2oL7aLMBbbhuoMATgLOOI5EZjVA3y+X5kG2QIhbpLimB6o9Rjn/xqVvHKcSJIikxMoAEqmnDElsACop6onMTDFQp3DsGQKtwLgMf5VJAJ47AkycdMckaDY1XampqCHIki1ljPEMS0j3MTzA0W53a0ygIJva1QI5x7ke41KPHKRErLC126Sh9F0gdeT0nj0yt1sjQegTpbDUj+LoASQ2ER8WEQ7Ko6g0EC4SwNuDBMa6n4mrFxa8IwAtVnYzdlkRWNPKmLuQQcToKHGkxqhxoP0/poGKP8POmf5nWAaIaAhpW92CVlCuGIBuFrMpuAYAypBxcSPYwew01RpW8o3pbgdSGStwBR1cSAyzlR3/XjQdS8PRTIXINwlmMMO4lvgY4wPYa39hQhVKkhUNMAs56GtBU9WfQuTJFogjUlbYVLpSpjzLyrGpETUNoIdjEOogWD8MccC1UZkIcqSbxKggWlmswfqCFZ7XAwI0HJsUVrwvURaWLMSQABBkmfSueTAk6393oTJSSSGmWOQWaRnGXbiBDEHGNK2uysIN7NCWQe/UWu5icxx+fbSq/hFzM3mMtxBIHYgkg89iZ+8YMQQpXYUxkIPXfMkw8W3CTjGI4wBGBGNs6RhSF9IQC4hrYYKgzd6bwO8XfOkr4SA4a9pFQ1IiMknEe3YewLR6sN3OwDtJZgLbSBbGRUEzEgxUYDP8Ac6BybdaYLRaIALGfSgIUFmPYE5J0dXbhouWbWDCRwynDD5B1D+5Eh+o9dMIemngKFFw6PVgZPYJjoWGV/CkZmYlpZ1c+jlQQPomIJiSbTBUrGgo2+2VFtRQq4wBjChR/9VA+y6Gn4fTHppqMRAURHTiOI6V/QayvsQ9RKhLBqZYiIjqiZkE5iMEY0jdeFJUdmb6qYp4VJiXJJYhi3qEAiBEwTBAVvSBEMAQIwQIHMYOPt9saCoqzkJNw5CzeQAOfrtge8R8amr+DU2JgW3WAgKsAIU6VBXEhFHcCJUAkyS+F0wZAMh7+e8lvvEljzOSJiAAKktIFQopyAxW1V4kKxUgYzAMfE67deVDeZ5UWgveFPQrGCwOSoaYnEkxnWbfwtKdtt4CXQJEdYWZ6Z+lTiOPkzu58PRixNwLLYSGK8lRjsGJVVmJwBoDd1gElYMQSRBJyvPecjvoEZJUAAEswXojqUG4TEKYQ8xIUxMaduNt5g6lJzOJGcjt9zpK7QAqQXkOXHW3raZxOR1N08dRxoBTfUigN9O0oHEkAWGLWgxC8QTrf2ymB/EQAKrepRCmAp59JkQfke+gPhtNAJBFqhAWdxCzxcWnlvfuPjWv4bTKlSpIIUGWc+mLT6vV0qLvV0gEwNA56wWLmAuYKJMSx4HyTpSb5ShdXDKATKmR0ieR7DP6a2tQV4kTBkcjI+xEj4Mg9wdZRoqohffi4tlVCcsSTCoBHx99AtvEkzNQCFDmZHSwENJjm4D3kxzjRxcAZkdsyM9x20I2dOALcQB6mOMEZu5lVIbnAM6MDEAQAAAPjgD9NAtl0ED/ANMcwNJuHt/bQVg6NdAutLaA7tJ31NmWEMG5J6yhtDqXAYKxBKgjAHPI05dK3d9vR6gVMQMgOpdRcQASsiSeT25AJNKtcTcpHmAqJKQktINqGekqtpkShaRdC6NrVx12gGpMMzGHLFMsBlZA+LQRzATXq7gMekW3gAqt5s65MT7WZa2GL/TaSTruCvIBispClQJKjynBMnpYEDv1C7vAM/Yqsg+bmxVLSwOKwckDqAJpysxPHYCD2VKqHa8yLUAN2LgqBiFiZLBzJA7RM4yqa8G22bTGFksKjQSJtEpaYmPV3jVC1DJUg9IWHwA5Ia6F5UiBPbrEcGAmTZOrSKpC+Yz29REM5a0gtxBtgYwDjIPJ4fUtWapLinUW8hi11QJDjr5BSffJEjklTesWPAXzO4GaUt6SBzEc/GeRpNOlubILpfY+en1lBYf4UQKk/T6Rm6Y0F9GkyxLFum3JPNxM5aOCBxOOYgBe/2zVFhXNMgzIu9iI6XUxn37aXUoVrumoCLRFwWS16kyRSgdIdbgOGXpBFxZtaVUEmo6kEKAB2IHUfQvJn3/LjQJbw1rg3mtIZzMGYqMhKzfwLcDi60wQILl2Z8nyy7EwReJDZmGEsTIkcnt+Wlna1ZBDifNqNmoxFjI6oIsjpLIbIgFSZY50C7TcRBqibSsz3LsQxikBIFo9MYiM5DG8InHmORFMEG7NhQnhx6rWB/wDkb1DBp3G1D2HgowdTAMEAj6p5VmE/M6Q+zqlGBqdRRQOplh1tkyFByQxJ5N0EQNMfb1LybgR5lygswtXqBUQIPSQIOOTM6Can4OVZT5hKi/mQZcRKkH1Rkk/UWaMwGnwxcSfpVW6QbglTzFkkExMiJ4I9ss3e2dj0VLBa4xM3MpCtg9jB/LSWoV89YPSAOpgCxck8CUhIWRJMfnoBqeDoRDEsJpyGtIPlrbwRgEcx7tHOqfJJVw7XXF46QIRxAXuGgTkjPee6DsqkmarEGzgupgABvS0AmCRHN3VJCkPoUCL+qQzsy+qVvJJBJYzDHAFogDGglp+C0wIBYYZRFikKxYkC1BGWPGmUtgqGRM2hOFGFiBCqI4GBgZMAkkq/dtQBfx2MLafXB/iEz+Lk9a5i6KcArIKnV2RNAUw5WFVbgD9NokAMCJj+b9dAoeEJczHJNUVekKoBBcgcGT1tLHqOIIgAZS8DogCASAHHI4qIqMMKLcKPTB+SDGqNttmR2YveGYGDdA6nJiXYAEOBAAHT+ka+FuLZrvIkXAODBRU/9Ui4WlriDl2IidBdQoBEVBMLgTE5JPYATJ7AD7aLUJ8IIUKKhWKXlgAMFENcGCioCI4iZwOrsX09vaxNzkEQFJBUAREdNxIAiSx5POgY2kXH/I09tL/XQUADvogRpan9dHOgKdI3m6ZELBC5EYEzkgdgTAmeO2nA6Tvd55aFypIWJgqIBYAsSxAgA3H4B0AndvcR5ZMVFGA/oZA182QSDcLQcYkjv1DeuzKDSIBJuJFQgfh3CD5YjJAM/YXGbQXxVOrB6GtxaZBNQBh1cHym5gzjPOn7vdLTZQ0dRYDPUSqs0IsS5MRHMsvM6BDeKstMO1M/wkYmHWHYZWGQ2AEZlpFwkd9UVd4fJFREvJUEKLjzHslxHzb8kATqYePKVmmpZvLd1AZc2eaIDAmQTSIuWeR9tVbneRS8xQHHSfVAtLKC10HABLfNvbnQHt6zMzBkKAHpOci6ovdQCYQNgkQ6595P26tbPkNJDGOowVR2AOMS4RPmSRIjTB4mLrVViTUFPlV+lmuhmBiEJjkyuM42j4jcacKB5l9suJNgBEQDgm4H2t4M6Bm43DrSvhS/TgBiJZ1Hp9RIDTHMjSRva/HkgGUAmWAuHXJU5tY8gRAPfjE8aBVTYc0hUOSFHZlkqODImBmBGZFO33d1R0tgoFuN4YSwm3A5wwP2B+oaA9o7G4OAIchTbAKEyv1EkhYBPTJmBjUlKvuI6lBPliekAeaPNkiKhhDamCfrEEaYd8bipT/UKSJwJpAMekyZqZGBCtnE63cbl1eAgZfLdyBd5hKD0r9MksoAPPV7AEC271C5uUBbFIi3DgsHUteSZ6CMRE5nSr6wb0yt4GSg6L6ksCpmbfLGewmCSdLbxR820HJsVh68lioK4pEAgGeeI9za1fEOpgysgupqpZW6mqkhRFgjMDk8iY0CaDVzaWUAzUkdAU9A8ot+I7AE8hZIJIyAGZ1GpWuW4LbYbjABvk9g7Ri3AuGW6gQAdrV2DqAsqRJhWPB4ukKJGM8GDxMDt9zUZlmmygqSTJgNLC0ggZMAiRww0GbrzpeyP9Oy6yB674zPNmW+Y4zRWBlbTi7qGBKlWHMTgkHEHGp6m6qBnimSF9PSwuk0/qzMS/AzGPS2uXdVC4BQqvm2k2OZp21IecWi4Jk4jPDKdANM1/JN1vnWtERF0G3sFif6ROZ0NVa8sFZSLRaSAGLXC6RBUGy6MWzbjnW095V6C1K0FWL59NoYx85Cr/uukQBk624JpB6a3FlRlDAjDW+pcMCFMkcyI0CXFeTBWLhAFvpCvIysgE+X7nDwQCoAURuOCVIuYEm2ItSwgKklby+DDQoyeW59zXuMU4EpmJNp9YPVBPaRxk57XBtBJtaNUEXuPSJACwXueSegH0+XwYm7HGntjTWOku/6aAW1P5mnOdKj4/voKwcaONABoydBxOgq1goLMQqqJJJwBIGSeMkfrov8/wA9tL3SpaTUClQQeoAiZFpM4w0ZPGgJt6A0Q5N6IYRuajBQbiApUXAkgmJHuARXxROOsEkrBRxkWj2GLnVZOJYD3gF8i0AeTb0PBsEdM03tPBsSQSAQExxprbaihErRUsxgFUUliLTGBLENB7kNnnQFS8WR2tDNJBbqDLwWBmYg/htz2H21SCdRU2okC1UKurkW0sMskOAAkNJY9P1XEgEGdPqblFpmoTCBbpAPpiZAAnjtE9o0CT4pDWlKq9YpgmIJIuBwxIWIOR9Q/JtLxFGpvUDGxbrpEHoFxMHkRkfftnSqleipYHy7g4DBVDNe3SJVQWuMe0wPbRt4jRXBqUwbmHqHqBF33MsJ/wCQ99AtvHUsZheSKbVbRbJVCwIktbdKnvwOe2treLqpfuENOSXQBlqELesMSQsgGYmMHTzuUCGoCCiqTKielZJgAT24A5GhqbunLBiBZAIZeAbSsSMj8RY9ie2gVV8bprUCG64uac9MBgwXu02yeQD9uJFfHEI6Q7EoXAhRMCoQuWkEik0YjiY41Tut6tMoGJ62tWATnGP7ccx8aFPEqcAhwJBIwwMKLmIETgGZ7zidAO68RVNu1bDKqF/WoBgTF+V/MT8TjR0N8r1KlNTmmQCZWDJYSIYmJU8gfnrG8TX3b0hgQrZl/LCriS5fER7cSNdV8QQAksemJgMxFy3CQoMdOT7DnQT7fxhHZFCmXZlGQfSqN1GelocdOSIaeNLp+NoadwHV5JqwWFoZVYmmX7EFWBNuI+CB6FPcSCZaAWU3SPQzKTn6ZBg+2gpb8MQFvyCZKkAWtbBughpHET9gRILob5XdlBQkJTcQwJh7uRGOFM5kOvE5UfFAGK2z+N5QhgfoRrm9jLkW59PPOnbnxIKWDXm2wmAT/EZgCBy0FTMAxI+YZS3QcsoYkqbTzGSRGeRII/I6BNXeBWAwZR2AB6yUtMKveQW/NdT1vEmhiiglaQqAFzcSS2ICnEITdyblgZ0dPxlPdrSpae0KJMiZGACMd+xxrG8bTg3iFLwV9n8sjn1Cp0GMSRmDOgPdV7QrAXKWUEw2EY+sAKSYkYgc9tZt93crsVKWlh1G0dIBJJIAUCSCcgFWy0TrN34iiIKjSVaIgZhlkGCRGP76BPFaZdUBMl7BgcgqJHV6ZYD3k5A0C/3oSFby2hlvkEmFuicJB6eqAZ6lEZuDqVYOoMEEqrEEMIuExJUSRBB7iMgSBo9tuxUpq4xcAYJUkEiYJUlbh8E6J2/znQJYf99BP+Y0bP8Af9NLk/OgrUaLXLoo0HBdZWoB1KGYYFTHMMCCP0Oi0vcbcVEKZAYcjmAQf7CD8HQBuPC1diWViWOTc4MwFMQRBIADREwJ1VV29xUspJDBhzyMg45/PGvO/cykMLnyEBBtI/DVQOkgr9AwRAJJ54oTwxQ12QfNNWQAskszQ0DqALEAnMd9BtLapKAM0qrlR5zlrXPU0Xy3UR1GYNsRA0z9jUU/KINlthBZ5tiCC038YmeMan/c4CBFY2qtRQhRCltSMFQqkqIGAQTBk501/DVNEUjNsKO0kqQ0mQRJZZOO5++gZ+yLcT1XEgn8R5kZEi74mOD3nWrskBwpk3D1P9YFyxdxCDHa3AGl7PYLTZmW4lrZkg4QWiIA7c8/lxpB8DpYm7DM+Soy1k5CggTTUyIbnJBIIW0qSBbQBaQcTMgzPJMgz/XSm2tEAghQIE3MYjoAJk4/hpnnp550G38HRGRhdKCJIUc+acwg71mMCBhcYMnX8HSoWJDSwUGD/KVjt/sXmePknQPqOishYgMCQkmMlSSFGJNqnGcA6XS21JkS0UygUhOCLSIIX3BXke2n1NqGt9XSwYWkggqCORmIJB+51NtfB6aBLQT5chTjHSqEG0AfQJxzP20GPtqIMFaQNlsGwGwvMQc2mof+r50mu22MhvJIlUMhSATTNisYgTTJAmAQ0DkDVG62FMy7yIXJvKhQpD3zICkWg3ew0Ffwumy2kMVhRF7jCqU7N3SVJ7jB0BUq9KSVanJYglWSS4GQYOXAGQcgaTt3oSvl+UCVhCgUSlzEqjAQVuViVU4IkjIOnt4ehiVJguRlv9Rr3EzwW6oPEDiNLo7CmjCBDBTEu82ybsFsrc8mRF1vcLABu61AXGoaUqoLAgMwUsI6YLEXkQAOSIyRLnqJTiSqFjAwFLEAAdgSYge/A0L7OmzMeGKi4ioytbIg9LC2TSAuEXCmASQsBlekpi4AkOGWeziQI+cnGgmp7ujcoDU5a4IBAJjDW/lgx8e411XcU0UgxCoTaFmEAkwoHEDge0aOlQpoVthSQyrDHPpLgC6CYpqfcW/qO5pUpYvZPlkMS0HypN05BCSTn50GVt0gw0YYJlSQGK3gTEekcjA+NFVqhSAQZNxACkyVUsxJAgGBySJ40t6VN2PBa1ZyZtZWVTg8FbhPJH2GuatSqEAlGNzWiQTcnS0R9QugjnOg1N4hgKwlgWAiCRLSYjGVbnmG9jrmHf51qbanhlAxMEGeZmD9yf1PuddUH99Ai0zwOY1J+9KP/q0/+rV1v9zpVo+f10FqHWjB0AUe2i40BE6XuKZdYESCpE5WVZWyMEg2weOTowug3d1p8uL8RMRyJ5xMTE4mJ0CG8PaCPMJH4doN5A8o0iDaKgAyjTEA+Zm63L12RDG12UGp5kCScrDAksZBIkYAE8HUlV9yFJVLhCWlAGPH4kLyRdgY+cc6Cj4u5rtTkgpVAKlJ/DvdRJUNaTHLQDEqYuIC9dhFBqV0yGF1p+skkkFyTkk5aT8aQnhAAgPbKBCVWMLUaoIhpUdbKRmREnm49tTr9BdgYDB1BUCTYVYfhZIKuBxhgTORoVpV4QBgv4dNW6gxvDLeQWpGSVDEE4JMWz1ADbwr1fiMC1hYjBLIgS4m6chQYnBAOeNU7ba239RNzFuIiew549/6DQFahppkCoPLLZhSVKlwSEPSerhR240vb0qwKy8qrTkySnSImySRDcknOSewHtfCwhQ3BiiuASuetgSVM9IgRAmQxzpW78J8x2ZqhAYBbQgwAMZJkm4uZxhojBLNp7Vxt/LLy4UqHuaSYIVmaJu4Jwfbq77QoVA5LOGWAAvcEHmYEmO/u0RAGgBfCVkFmZ4ZWIaDlabJ+U3XSOCq+2gPgy4ljI8+IVQB+0MzNAIaCLiARBIkGZ1p2VU1C3m4vuVZYAJBlSMggyJHe2e8a2htKyst1UOATcrAwwtgDkxJJYjgSAMKIBn7sH7O1AlrSjJJtJAaRA6bcTAkHgTOtp7NVqPUlizhQxNsdIUSIUc2g8nkxAwJ6e1qooIZHdKJRVJcIXAW0sZwCUWTBbJzgafv6LOlqVDTM+oTMZ9ip5g85KiZBIIKXwemGDC6RUap9PqeCQemWyOWloxMY0KeCU1pqiyFWmaWAgJVgAb4SJlQ2AMzIIkaoobci+5i4YkgGTAMyvUx6YgQIGOMnUw8OIC9eVp1Kd0MW6yhkE1MQaYP/cQNAR8JQraS1ttNbYSIpOXT6Pcx7RwBzptXYqwpzP4ZUqZEyoABOOcAyI/uNBU2pNKwOQYAuzOCDmGDQYjDA550s+HHtVf1BsyeA2MOs5MntKjGgza+D06ZUrd08en+QJBhR2k4jJJM4jdx4ajvc110AYaMK1wMe4aDmRgY5lm72l5UghYFQekk/iJbghliDB+YHHOp6vhIYMGaVanUpnpzbUcsMlj6QbYMzE/GgbQ2aoTbMkARM+kWg/eB/TWHYrcG6pDFgLsSSjmAZ5anMCPq/JNbw0tdNSC1hJVQpJRWE4PBumO1q8xk02IDA4jzHqRYsTUV1cT83kz9h9wdR2opoEUEKPedZU/76mpeGBbbWcFFZRJxLXEFhwYuA4yEX2y+mhCgEgsAJYCAWgSwGYBMmJMaAY0F3+RpnGsk/H6//ugpXWkaEHWToDGpfFFbyXsDM0YVHKMRIkKwVmBieFJPHfVSk6Dc1iiMwW4qCbZiYBPJ40HyNTdOC5/dlctK9Xmbxw0NJJU0FkkO8+5Yg4Jl/hlAtUVW2G6ohagsqebuCFFnlhob0uKci8hQoAUEd/e3XiqoWhbwthFrLJDrUa6D6R0R83DVW33AcvCkWNGcXYww+Dz9ip7xoM3FZ1tCKxwTMXA2oYRmJkMzW5POckzpB3laCBTBYKpg3QCXK/Ei1S1s3Cc6yj4wTH4FTIfAM+hQwANoy0+2PnjTP214E05Plq0Lf6zUsYAlYCgEMJExJMDQM2laoxN6WiFIPzapYTJB6mIEfyH3wIq17wCilfNYFsD8IsCpAvmQhMsR6li3qkZ+3vBPlMf4ZUC6YdZa4lIBVpWBJ4mOz9xVZXQAXKxIYgNIMpaZEgCCx6oHT6hEEO3JqBhZlbHkQp67qdky6tx5ggQMiTxqX9o3Vp/DpzaIEgCZWc+cfpvgYEgSfc039QhW8pgGRzaQ9wdbSFJtgArdE8kAD519/UCn8FpCBoyclgCuFJkAzHODjvoNVq12RjzUwtkeXLX5ZpiLSfqkkKIzoU/aJSbPrDL0xJANNibpCqwZYWSbgSPZ+2rOzsrIVAi1jdBkuDJKgSLQeknDg6nO/qyT5TWdZ6lKsoVFIDCTm+4TwQJWedA9GqeVkDzI4xEzjho4zAaJ76mrJuDeQQPTYAVjCVLgwM8syAmT6QRxkRv6/TFDBUGYbDXkZGGAsAaIuF2cDL6u4q+SrLTmoQpNM4glZYZIgz054kE4B0GKta/JUJ5jcBf4eCgzmTwSDOSfbSkp7qFlqd1rXYFt1tW0xbdAbysAjE8kGSStWLgFIW89QH0SQsy5gkdRYfCxmdM3VaqpFiBhaxMmOoAkCbhEkKODNxMi3qAqKVLuoqVsGMXXzkkhVBxPAA4hRk6RVpV7ja623yASB0gP0n8I4LeXOZw2ffW3Fe1iEWQqwpGSzNDZFW2FUExPJEExnHq1ZyhgPTwlhuQ/xJubgDOIMwBcJkG0adQIQzAv1Q04kjBi0ACc2wQBjPcKFCoGUs8iwqwnEhiVYC0CSpgnHpHMyFq24EBhTYzUkrgQoimYNQkXkE94BUGILafQZ4AdcwSSLYm4gLAYmbYOOn5nGgn3e3qEsUeJgrLEWkI6xFpFpJViMyQeCAdPpAgtJkFiVxws4X8hj+s5wG+SoVApm1i3qhTAtbJDAyA1uBk8e+kXVrvSI8w+orJp2iItbGb+er0iMkgATZVgqzWk2wTJySTmY5yMxi2AIOmUNvUUy9S8WgR/uBHVMDsP6/AOlg7mBhJsaeILw9mASQJs4P8ANJ4iqmzWi6LoF0Yz/UfpjQYdBOiLfGl+ZoLY12unWaAlGsdwoLEwBknP9hkntAyZ1q6ytba19tkG66LY7zOIj30HDxBeoXN0gEi1sBrSDkDs6kjkSJzpyMSSIYWtbmM4VpEE4Icex5kDUp2dBrlKUjwriFwAFtDewgLAOMD2GnRTQk/hoXOSbVLHtJwWP6nQLpeIq0YcSGMspgBGYNdzaeknMSCI7gHU3gFPzACRjHBywXvEQT/TS3qUV6j5QMO8gKTCgM7AqCTAIJjOZzow1OLegqFuiBZaG5BiwgEDg4wcY0AP4miqWYOoW2ZQ8sqtbj6gGEj76395oWgT/EamSYgFUqOTySR+GRAEyRjRmtT6pNP6S2VzgWlvfFsT2j402pVVYuKiTiYy3uP92PvoJP3vTtDGeoOQOk4QkHN1smJifuffj4mCDahY+WKii5JeS4tEMTIKAE8Swgnu+nvqRi11aZtCkEmPVaO5xwPbXHfU4EOsFVYA46XKhTEYksuOciex0Hbfdq9WpTXmmQCcQbp4gk9jyBpFDxZXKWq0O7JJZBDKAyrF2S4OI4gzxpyeIoeKgOQO/LTAiPg/aDMaKn4grEBWJuuAw0dIBYEkQMOvPM4nQRp42pRWtbqpipAK47FLiQCwaQeBMDE4397i26ABFJhLqJWo6qxmCBaTHyRj31XX8QVDDMZtLQAxMAMewOYR4HJCNAMGOqby1b2uURJwxYSMyqyZAmeYAPYHQIPiYuttYddnIx1qk/qwMcwVPfBbnd2MOkkFKjYksWQKbAsZLAsckenvmGfty8SxlrcJUIkFgZIWAAVbJx0sZ0O53ioYYkSrNwT0oJJwPYExzjQLq7wiiairJClrZOYJmCFJIgEg25EYE4D95GW/DYgOFBE5BLgMQQCPQMZy68aN/EVBM3YAM2seWZewm65GxHaeM6w+Krn1mI4RiTcpYQBngGcYONAW73RRkAAN10+qYRC0LAIkmBkgfecI/eDlcUmDFGYBrouW4BZCd7VM4/iLAbMOfxBQQCGFzMoxI6GCEkjgEssf8h8wqj4pTZlCky6lhIjALDImZlW7HjtOgPcVyKdygnKGCHBtLKGNtheQpZotnH5aTR3TEqDTOXKkgOIUMVDQV9sxMc59i3XiiU7rp6Rn059GASwH+onMDOtob5XLBZ6DBnGc/PxoC2dVmRSy2twyw0BhyBcASPmP10xtcTrC2gSy6DTHOlT/AJGgsjWjWa6dAajXPTDKVOQwIP2OD+edcBoayXIyzEgiR2kROgCr4WjSWuJbkkjMCnk4/wDaXnAzx2q8m5lMGVa4e02suR3EOdea/g4KspYGaa0pKAsArE8lsgz6e1q5MZdU8NRmJbILq1hAK9KMgUDsIbtxAjQFT8HpqnlgPbDCL3mGRaZWbpK2qsDgFQRxo22SMZNxwRHmMcOxeSLuS2Qf9og412y2gpggEm5ixmMlomYAnjS18MUW89KWDCCFhxaCFECH7d1We8gR8MpkEFTkKD1PwoAH1ewH3jM6dWoBiCwkgyORBP2Pxx8D20upswyBO3TyobCkHgiJxEwYnjWLsEmYzffMLJMkgE2yQCTEm4SerJkNp7FJETgMAL2ME8kdU3dpnGYgmdLqbGiEIMKllpN7fwxEgsW9MAKT3ECYAA4eEoLeSqhsECZZVWSwAI6ViBHJmeNGnhiDsfR5Z/4ksewEHrbIjnjAgGNtkBLkKCTJJPLE45McmPmY76GjSpGQgUlH7GSrhFX3w1oUfkO+j3GzFRAr3Ee8mTgqZPeVZgfhjxzplNSJ9Rli0nMXGSBj0ycaCastFst5RlWWSV9H1iZ9OYPtJ989UakylWNJlABIJRhEi0kExExB+2gqeH0womQqrGXYAKA0SSeyswBJwGOsTw1P9xECJYkDIaVIMzKqZmcCMY0BhKQckKt5eCRThvMKzJYLOVf1TBugHOuatRYgk0yTeq3WyQpZagW7JXDAxg/Y65tun8xHUpxUYdSgBRg+wAt72jnRVNip5DcsfW/Ltc3LfzZjgdtAs0qNl1tMqBEimrC26YFqnFxmBgGT7nQCtRA/0xbBMgKVx0yCAVMcSAQNUeUAoQkxGAWMwInIgwJH6jSau0QDuvsb25A/3E5hQZ5xOg0GnPpUG5voAN4IJPEzIVru/SZ41lDcUzaEKmVJW0CLZzkCACQY94MTGtinLZHqN3WTDYB5YwfTjHb41irTUz0gj/d7/c55P6n30GVa6KWkQQFk2zIclVExkykR/wAfjW1awESfUQB3kngY9450NVqZliRwJMnhCHHB7Ez+euqKhEGIXsRMRj+kH9PjQMnWNridCx0C6g0u3/I01xpVmgrk60a7XaBgOl7pGam4UwxVgrSRDFSFMgEiDBkDXa7QIOyqQQKhUWKqiWNrLbJnDMCA2SZN2R0jTtzQdlUI9rCJMtmAOYYEyfcnXa7QDT2bhlJqsbXLRLiVJTBHmQelX7Wg1OkKBGljwtoEVCsU/LkBwYAqhSfxcsPMVpJmUMWzjNdoKam1mkKdxkBeognKMrAkXSRKjF3HfRbagVZyXZ7mmDMDnAyR3AxAhFxMk9rtBOnhJC2moW6WXIJ9aBDILmeJj5/Mt2+wtZWvY2qVjsZdmuOct1ZPchTiIPa7QBV8NuZyWIvZSAsj0qgz75Uke099NGwAYGTioakYiSc4j8p9piJOu12g7b7YIAskqARBAMzEEkicAH73EntDLR7f01uu0ChtxMyfUG7Rgkxxwbj8/Pcrp7BRGePYAc298mekZBGu12g4bAAdLMDaVB6TEzDRbyCZjj3B0dahKxcR3kWzjvwRznjkDWa7QD5WSZPJPI5IXjp46R/nGNQHu2J7jvz212u0AtQBnJj7gYkY44wBoRt1+T8n4nnHyddrtA1VAHfucmeST37CYA7AAdtYzRrtdoAJ0Gu12g/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" name="AutoShape 2" descr="data:image/jpeg;base64,/9j/4AAQSkZJRgABAQAAAQABAAD/2wBDAAkGBwgHBgkIBwgKCgkLDRYPDQwMDRsUFRAWIB0iIiAdHx8kKDQsJCYxJx8fLT0tMTU3Ojo6Iys/RD84QzQ5Ojf/2wBDAQoKCg0MDRoPDxo3JR8lNzc3Nzc3Nzc3Nzc3Nzc3Nzc3Nzc3Nzc3Nzc3Nzc3Nzc3Nzc3Nzc3Nzc3Nzc3Nzc3Nzf/wAARCADgAJgDASIAAhEBAxEB/8QAHAAAAAcBAQAAAAAAAAAAAAAAAAECAwQFBgcI/8QAORAAAQMDAwIFAQcEAQQDAQAAAQIDEQAEIQUSMQZBEyJRYXGBBxQykaGxwRUjQtFSJDPw8RZEYuH/xAAXAQEBAQEAAAAAAAAAAAAAAAAAAQID/8QAFxEBAQEBAAAAAAAAAAAAAAAAAAERMf/aAAwDAQACEQMRAD8A3VklI3ZkT3NWLaCBj96q7FQWqQYPoTVuAMQQT8c1pSU7jIHPoe9Jt0OBSjMA9if5p0pTuIB7USSlKDECORHNEKCAlKvMNxomm1Rknae0U6naEkmSKUAe5In0oGnGwSAYke1QNTv7bTLc3F0+lhsDK1mM+lNdSayjSWUIaQXrx87WWR3PqfbisP1Homq6yW3nlpcUjLilmEN+yR6fvU0WVz9oWiIRCbl11PqlowapLn7R7b/6en3TozBKgkfzVQ70cpt1sruQNpyg5zNHc9MXb8kPgNtqICUDO36CptC3ftLu953ac1HoXFYoMfaIha5u7Bafdp2f0NZTUdNVZulBSoeiViDVWtvzcEe1TR2HSuotM1RXh2z4CyBLbvlUf9/SrhSlnG4j47VwTzNlJEzWp6c6xudPLdvqBXcWgwCcrR8HuParKOpg5yRAPec02vcQCVkT6zxSLO8Yu7Ru6s3kutLylQ70papESQO8DNVYIqJO2Sc4p9tS0gBJPlTzUJwhO1RJAJ5qS1JOFeXjigtrJRUlIgqJzHFCo9qSFJJmPahUCtPASrcUyJq5SpO0GCPpVLp7u1ZE/wAyauG/MnIitIcZWhSpznginlNhflyPfvTLbQH+UgelS2gqJ2z6UAVsQkqWpKUgZJ4FYVrqm41/VnrfS3FW2nsn/voTLj0Ht6CrL7Trxdj0heFo7VuqS1umICjn9MVkOhVMMWHho2uqUkFao7zU0ayw077zqBvb0hRDZQhSzK0D5/WkanJT4FvzJhA7+lXun/3rUq2pJWmEKPpTVrphN2p0hKNw8p5B+P8AdNXFHomg3Lja3LhSQRBCQcitINIYS34aQICYkdvirBlpKWtu1CREGKdKUpb4FIYxWvdPsBtQQ1A3TuMEn154rmOtaRaFalNGVJkEnAmusa86POQsEEDvNcv1x1CXlJbKkpJyAZzWajI3VsloAqcKvSE1XOJgg5irbU3Qc9+3bFVKyfLJHfioNZ0JrxsLv7lcK/6a4UBJ/wAF9j/FdOdb8xIUBEcHk1wdCimDuIMc+ldl6Xvv6voVvcKMuJGxz3UMVqUT1AGQFSr14p5pB5xmnPBSBJRJ9aebT5QEoJiqul25/uDMgnj0oUpgFO0wIODjmhUDWmpJd5IHaM1omkykSAfmqLTkklREek8RWgZGIAx6mtIdaSczM0+njhVITgCOfmnUEjntUGR+06ycvumVsMplxT7cT81G6K6ZNoxuvGEgEgpQecAZNa3Umm37dDbqceKjj5p8LbaUlBTtBwDFS9WG0toSTKRJ7CnG0BsQgAAngdjQU54XImfbvTjSjBMKE5yIoDSsAn8qaunPEt17e6Y44o/GUDtKJWqeOaCxua8MpIxkA8UVldXW03buFyYIgqKfxYFcz1RtCUqWCoJiSCPyrpnUzKVNbQ0lZSCRPH/quWay6lC1NhO2T3zPNSoy10ULUrbxyMYqAoAfPuKsHpBIJIVORFRX1EbUwI+MmoiMDKga6H9ld5uN5ZKPl8rqf2P8VzxSiFAEGDWr+zS48Hqm2R/i8lTcHjIn+KsHYw0kLKMH+acbZCR5YUTgCpLiEhSdwA7xHIpstkwoERySJrWqbZ8o5T370KT4bhUFCSknEihQFpSpB4JmAavmCqOx+ay1k4pKvYnuK0tqslIgnNVEsScQKeCyEDjiSYqMjxN3aPmnApYABUB2AqUiFr92WNMddiA2Uk47TUfS703cKiURLdP65bKutKumUqBUpswPeqPph9DTDaNxG3Bk80qtU26Arw1Abu2M04rdnaYP5VQXWpW1ncEu3SEbkmStUEUi36os3FKQi4SpaWwoGJCvWmGtCgJWtWJWmJ7fpUXULwW6XCopCtsc/vWb6Z6guHnNXNwpP9opcCiIATnmsZ1F1XavPqS4soQCdy0qmf8Ayahq26j6gQpwNpUMYJRkkVitQLtx4jqkkJwsdsfBFSWtW0gp2Wxubt9WQhtAAk45NK1TqDTW2fDuNJuEPkHz+OkkfQdqIxF48pTpBBE9qimTEnv60/fONuPFxoEJJxI4qPBPfishJBkE/wDurfpJ1THUemOJBxcpGPmP5qnViMcd6uOk0FzqHTkgR/1CSfpmg9BbSkKUtO8gkAegp3dCsE5PMcmo623S15leWJBn+KYT4iZAKgDW1SWgErIUpQKTyBihTTSiCRvJUfxGOPahTEV9mDIyYB/Kr+yCogkgDjNUunoTuJUYHsOa0luEBKQIjt3oHEQVHzk5p0J3mEnA/Wm9zaFbTPEkJp0bTgbgQO1CEPoKG3DjKSYNcq6gv1aZpqXHXCkGCQ25Cj7D0rql2E/dnQJnYYzxisRf9NNdR6db+IoIGFK2q/HjiKUca1W5evU/flWam2nFFKXVrUsqUO0k0jRPv6rtDliHfESQoFJMT711636XtrJnwWbFCkpUdxfCVJmOwNXGhdPeG444+ltpnICQmNx9I7CsiRqb7Gn9IuXp271243bR+MxxXn5xC769UhlBUtxRIAruv2i2ZT0iti2b3QMBI4iuL9ObUauwotlcKymeatFu50g4zoAumlhy/KiFW+4J2pMQR/yODM4rLu2j7DhQ8pKVzBQFgkR6xXbm7O2VZg/c1ErncA0lcY9xVWz0UrU7kG5QW7ZPA8MJBHwO9SwciTbuuGEoVgenaiLISAMhXJB5rq3UNlYabbFhhoDYCASoZHzXN7/YpaigJBE8GgqVpJVEgZ4qVp9w7ZXTV1bO7HW1bkqiYpkgbt0hQmQI4p1k7wEIMlRiKD0JoF8dU0WzvHZSt1lK1AcHsanrYbQgpBz2B4FQdDbaY0+1aCDLbSUgTiY9KsFJbWDCIJPcxAmtCOGvwFIScwT60KfZ2JUdyRyNpJBzQqLiBpqx6EkmKvmVo2AZg1nLCEkE8E4PpV/ZgFsACfU1USdqCQSFSPQxT8J2+5HrTbaQcCKeSCfY8UCVJCkKRESIMVjrfUHrK0atlbf7Y2yn8q2qwRJk8VzjWW3mdVeZTJPi5AH+JyKK0GmsJubtD6kgtgk+acmrC41K2/qCLELSThThH+HoPqazrd3dWtq4LeUiYG4gmsre3VtpWn3VzePujU7kktls9hwFe1RG767um7fR3PFUAFA/B+lcBtnRb3P3hopJaUFQe4mpOsdT6vqVoLW6uStA/wDxB/OqJJWqCsKI4wKlo9FdN6jbalo7V1ZNFtZTCxu2iab1m+8JlO9QK2x+FK91Yno3XLJnTUWblwnc2BkiCTTurl24QVB7ykEggnirootdu1XDzniFZM5EE1krhRWtcpxOdtXN2l+FSgwREnBNVCxtWqRzx71Ayls5JMiO9XHSOkuanrLaUJPgNqC3CewHb60fTugL168W2h0MpQgKWoAn6V1LQdEtdFtvDswrco+dR5UaC3bfKE7RAHcg0br61I3kz7io5AVJ3FPaJ4ovF2gJBMk96qpaFqKYgCeBHFCoiVubiMwO/rQoJliCUApGferu2UooAIE1W6a2r8cDaR+dXLaTAKQPStINufKU9zBMU+lXIIPHPNJQFAnilAKkkkznigStUzKMRMzWD6x1zTdN1Np1VyxvcRCkeJuKSJgx9a3ikqjNYTrHoHSru1u79u2W1dAbz4a4Ch3x8VKMHrnXQebW1p4O/jeQYHv71kbjUHrpYW88pSgcAjEnmacu7FNup1CVE7FkAczTGn2JvLpLQVsRPHpWRYaG1YrujcajdNtNtpJIUJ3ew96bvU2F2tQsnVJcI3BKsJV8e9a62suiNNt0ff7S7fdCdxJ4PqOahahq3R6bcp0vRNjhHlWo5FBi3A60oyQVY8wVn86t7fX9RSwltSG3ExCdw4P81BFq6p1bjTavDIJhQwR7VINs74JXHmHAFA8q/fuUhx5CG93BT3FRXoBiCcfNMuqUAAoHy+1M+Io+YDkYHpUGx6Ev7Ww1FxNypSPFSEpV2n3roy3QEwAY9B3rhQkweRHf1rpvS97cP6NbKuDkylCsyYxmtQaJT+SNpnkGmitQUFASmOxqKbop/wAlc5nNRbm7cJ3JJzj6VdVYIuYcMyY4oVVW10rdKpJGOaFNHRrFJ2iVR7VZNpkCDNVViZbHMirNpKiMqOOPaqh5KTuGcUtKTMkim0gAmSPinE+czwB2igSRPKhPzSHEeIlQWoFJEEUpQxAV69qG058xHsaiuQdQ9LNWl86yEgImUkz5geKe0fpdptaFloGYgnBHxFdH1nTG9SYKFgpcSJQuMj/+Vm23v6O62jUNzakZSojyn61ET7jpDTbpoqvmty9oCSkRHtVGvorR1qS1asqRH+ah2q6/+VWbpWFOpUAMAKql17rjT7VhXhpC1geRKTJ96YKnWtFZtQlLaUhtPlkqH5xWQ1VDVsVBCgreTiN3Apes9WPagslpKkoiY3VmnX3HXCSdxOOKlAWUqEqJMSYikeVYGPL3M8CrTStEvtbeS1YslYT/AJZhPya6l0v9nWn2CWbnUD97uE5IUPIPp3+tBhekejbvXrlLlwhy309JAUsggr9hP71u+orZrSNPAaZV4NqJSEiSEgQfmtybRKTDIQgCZAECsj9oOpWuk6M85cKCrh9BbbQeTiqMq1qDV3bpuGHApByYGaYdfUpICQc/8cVjenNRFldBpxX9h4bVTmD2NagrG8kGTOAewoup9qshOVduTQqK0vy7jE+1Cpo6jYOmQhagdw5nirlqBAPM1Q2K0BxGxMk4iau21pjEyBmtokjAg/mKCDGQcfMU0FoSncqcc5pt25RB2lOD2oH1KAIEj4KopKXApRJUPeDVY7cNrVtUsBPoO3+6iN3OwQFgADkD+agvSRAKSOO5qDe6czrFld6fdZS4gbVA5SrsR8GoD9+WwB4gO4TxxSOm9ftbnqF3SkuFbybcumOEgEY+c0HJde0e+0m4csLzcFIIAnhQPBB7iqN62ccSkHmcrUZr0nrGi6dq5aZ1G3DqUpKkqKoKTI7j5qhH2a9OJcK1NPuegceJA+KzlXHCLTT3b13wbZtS1pMQkTW86b+zUuqD+qqO3s02e/ue9dW03p3TdLbDdnboQkjMDn61YhptP4QAIpgoNJ0ljTrfw7ZsISlO1PlAgT6VaBEJ5Mn9KkrbbxMR+1ZrrbqS06Z0w3Lxl5coZbTytX+veqhfVvUln07YfeLxyVk+RsK8yz7V576m6ivOor9V1eK9Q02OEJ9BTOua3fa3frur94rWomB2SPQVVwcZ/OpaHJIiK0+i6r94b8F9Q8VIgK/5D/dZUceWfmltKUlUgkEcEUHQGFpncSZ+lCqPSdRS+Nj/AP3PUGJoVF115h5SQFyBn1qz/qJBAChhPM81nWHSY7n+KcS8rxD7dzXRGibu0uZVMRMJoOXDYR5DCic1Tt3BACZg8micuUxKiSRQS3XiBwJk5FQ3bhQ27lYHoeKhalq1rYW5cuXQ2kZ3KrnXUfWTl6tTGn7mmOCuIUr/AFUtF91X1m1bBVppqt9z+FbnZHx6moH2Q3yk9fWhdWo/eUONqJOSSmf3FYRS5Vkk559a6b9jWjIe1J7WVtl1VmpKGW+BvUD5ifQCce9Z7R2t1aU39ogJkOIcBM8EAGpMpHINZTU+rGrbqnTNM8HyKd2rdI/CpSSAB/53rWFyQZSfoK0oiUyMGjJRgBOYiiLnsc+1Y3rf7RNL6ZQ4whSLvUQMW6FYQfVZ7fHJqC66m12w6c0py/v1pSlIIQgficV2SK819U9RXfUeqOX98sAkw22Pwtp7AUjqXqLUuo79V5qdwXFT5EJwhseiR2qnJ7n9KiDjIJImgDmBRAkkSY+lGPxVAZxHPNGkApOe1JJAANLTEiO9BLtIlMcjg0KK3wRQorsNo6pSdyhGDmn0KKVmSSIyYqIzuIBbMj4iKj6hqAsGHLi5dAQ2PzrSJt7es2Fqt59wIbT+JSqxOsdfKJLemspxjxXB+w/3WZ1rWLvVrouvq8gwhscJFVau8iKaJd9qN1fvFy6eW6r3OB8VF3H3xRBJJBgR7Ucbl5A+lZCkCTJmu7/Y1buaf0hdag8IbduFOJnulKQP3Brhtsyp95DLQBccWEIHuTArs3UWvf0tlrpHTWShmybQl9YMbtqZKfqe9WKxHWWpuP6lLTqtyFlwqSrO4mZBHp/FaXSPtb1hqzbYu7K3u30iDcLcLePVUD9e9YX7hf3zb+qvskWbSx4z5hKBPABPJ9hVVdPJVLTSVBqczgr9zRGv6m+1DqHVd9uxdptbcyD92SUFY+ZmKwzillR3kyeZ70Z7EDvRKJE5kmgBJ2c/kKSO3tRkntwcRRGRnbFQGoEEHvPaiBzFGd3JHf1pIwZjv60AEkgGnG5IkgxNJAPt9TTiDCceuc0Eq1wtOJFChbgSAIP8UKDrNmNgR/yI9Yiue9Z6x9/vFWzKybZkxM/jV3NarqHUzpukrKCA675EDuPU/lXNDJ7mrQ3B7gQDQSCeB+lK2yrmKIg+tQJBIMAdqABPmzNLjBKTRJSRxz60F90IwLjrDR23EgoN2gqB7wZ/iupdSsaX05q2o6xr1x4n3t3dbWjSv7rogAg+ifeuPaJqj2i6mxqNslCn2Fb2w4JTMRkd+aTqepXeq3rt5fvreuHSStaj+g9B7VRZ9UdT3nUL6fFS2xaMiLe0ZENtD2Hc+9UMAwIgEd6MAn/HEZNKM+0fFQNg5IAx6URSQcxBpwpII7TQcG0hQP6UDUKAxFGRA7CYijztyYk0RkjmgBHuATRCQeRNKMD3FCIMgzB49aA05JBgH4pafKmJHPFJM9yDmjRk8iTQSrYKkfPpQpVvPiJkmJGfShRVh1RfG81EoCpbZG0DtPeqMjODTq/OtalGSTTZIjmRRCIIORPxQVBAMc4ImlLUMQCCPpTRJKu5k+lULCSBj96CAJAmPmgFgRA78UqQe2RTAnjvQgyEg0spGNsQKdbwglUSRmoGkpgY4H60ZAIxPrSwAoAQPigtIHczQJWBHz+lJ8PP070ak55PHrQVtHqaBtxMnakflQCYTHf0JpUjHM96G1IxyIoElICT2PcUCkcj96MwZIBEdpoyBMFIBjsaAFOMRNAN57c0BA4oJIjic4oJdqPOBPcUKFpCVAd9woUU2oSYgflSQExmR64qQUEmCmaNbe0ZEgURCcGQT9DTaU5+DUhf4oIzPpSQkzIGKoSUpCvwj4osbo708Ujgg4M0podiCZ96BpCd04B9op9KJSRGRzFOpbgDn3inG0LlIBjPJxUEVKcdx9MUkmUxBkD86kLTt80AGkKjYIAEzOOaCMYIyM0UDcIxNPBBJkYBHpRAEpyCcTQNqSAketIVBAmPmluklITkAHAoJBSR3HxQGUpHbketI8u4yM+2aWVSIKeRNFkdjxxQJVA4zRYVwAKWsmCB25pKJPCT7UEm2gOJgdxOPehR2pUHUyP8h+9Civ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1279525"/>
            <a:ext cx="1809750" cy="2667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data:image/jpeg;base64,/9j/4AAQSkZJRgABAQAAAQABAAD/2wBDAAkGBwgHBgkIBwgKCgkLDRYPDQwMDRsUFRAWIB0iIiAdHx8kKDQsJCYxJx8fLT0tMTU3Ojo6Iys/RD84QzQ5Ojf/2wBDAQoKCg0MDRoPDxo3JR8lNzc3Nzc3Nzc3Nzc3Nzc3Nzc3Nzc3Nzc3Nzc3Nzc3Nzc3Nzc3Nzc3Nzc3Nzc3Nzc3Nzf/wAARCADgAJgDASIAAhEBAxEB/8QAHAAAAAcBAQAAAAAAAAAAAAAAAAECAwQFBgcI/8QAORAAAQMDAwIFAQcEAQQDAQAAAQIDEQAEIQUSMQZBEyJRYXGBBxQykaGxwRUjQtFSJDPw8RZEYuH/xAAXAQEBAQEAAAAAAAAAAAAAAAAAAQID/8QAFxEBAQEBAAAAAAAAAAAAAAAAAAERMf/aAAwDAQACEQMRAD8A3VklI3ZkT3NWLaCBj96q7FQWqQYPoTVuAMQQT8c1pSU7jIHPoe9Jt0OBSjMA9if5p0pTuIB7USSlKDECORHNEKCAlKvMNxomm1Rknae0U6naEkmSKUAe5In0oGnGwSAYke1QNTv7bTLc3F0+lhsDK1mM+lNdSayjSWUIaQXrx87WWR3PqfbisP1Homq6yW3nlpcUjLilmEN+yR6fvU0WVz9oWiIRCbl11PqlowapLn7R7b/6en3TozBKgkfzVQ70cpt1sruQNpyg5zNHc9MXb8kPgNtqICUDO36CptC3ftLu953ac1HoXFYoMfaIha5u7Bafdp2f0NZTUdNVZulBSoeiViDVWtvzcEe1TR2HSuotM1RXh2z4CyBLbvlUf9/SrhSlnG4j47VwTzNlJEzWp6c6xudPLdvqBXcWgwCcrR8HuParKOpg5yRAPec02vcQCVkT6zxSLO8Yu7Ru6s3kutLylQ70papESQO8DNVYIqJO2Sc4p9tS0gBJPlTzUJwhO1RJAJ5qS1JOFeXjigtrJRUlIgqJzHFCo9qSFJJmPahUCtPASrcUyJq5SpO0GCPpVLp7u1ZE/wAyauG/MnIitIcZWhSpznginlNhflyPfvTLbQH+UgelS2gqJ2z6UAVsQkqWpKUgZJ4FYVrqm41/VnrfS3FW2nsn/voTLj0Ht6CrL7Trxdj0heFo7VuqS1umICjn9MVkOhVMMWHho2uqUkFao7zU0ayw077zqBvb0hRDZQhSzK0D5/WkanJT4FvzJhA7+lXun/3rUq2pJWmEKPpTVrphN2p0hKNw8p5B+P8AdNXFHomg3Lja3LhSQRBCQcitINIYS34aQICYkdvirBlpKWtu1CREGKdKUpb4FIYxWvdPsBtQQ1A3TuMEn154rmOtaRaFalNGVJkEnAmusa86POQsEEDvNcv1x1CXlJbKkpJyAZzWajI3VsloAqcKvSE1XOJgg5irbU3Qc9+3bFVKyfLJHfioNZ0JrxsLv7lcK/6a4UBJ/wAF9j/FdOdb8xIUBEcHk1wdCimDuIMc+ldl6Xvv6voVvcKMuJGxz3UMVqUT1AGQFSr14p5pB5xmnPBSBJRJ9aebT5QEoJiqul25/uDMgnj0oUpgFO0wIODjmhUDWmpJd5IHaM1omkykSAfmqLTkklREek8RWgZGIAx6mtIdaSczM0+njhVITgCOfmnUEjntUGR+06ycvumVsMplxT7cT81G6K6ZNoxuvGEgEgpQecAZNa3Umm37dDbqceKjj5p8LbaUlBTtBwDFS9WG0toSTKRJ7CnG0BsQgAAngdjQU54XImfbvTjSjBMKE5yIoDSsAn8qaunPEt17e6Y44o/GUDtKJWqeOaCxua8MpIxkA8UVldXW03buFyYIgqKfxYFcz1RtCUqWCoJiSCPyrpnUzKVNbQ0lZSCRPH/quWay6lC1NhO2T3zPNSoy10ULUrbxyMYqAoAfPuKsHpBIJIVORFRX1EbUwI+MmoiMDKga6H9ld5uN5ZKPl8rqf2P8VzxSiFAEGDWr+zS48Hqm2R/i8lTcHjIn+KsHYw0kLKMH+acbZCR5YUTgCpLiEhSdwA7xHIpstkwoERySJrWqbZ8o5T370KT4bhUFCSknEihQFpSpB4JmAavmCqOx+ay1k4pKvYnuK0tqslIgnNVEsScQKeCyEDjiSYqMjxN3aPmnApYABUB2AqUiFr92WNMddiA2Uk47TUfS703cKiURLdP65bKutKumUqBUpswPeqPph9DTDaNxG3Bk80qtU26Arw1Abu2M04rdnaYP5VQXWpW1ncEu3SEbkmStUEUi36os3FKQi4SpaWwoGJCvWmGtCgJWtWJWmJ7fpUXULwW6XCopCtsc/vWb6Z6guHnNXNwpP9opcCiIATnmsZ1F1XavPqS4soQCdy0qmf8Ayahq26j6gQpwNpUMYJRkkVitQLtx4jqkkJwsdsfBFSWtW0gp2Wxubt9WQhtAAk45NK1TqDTW2fDuNJuEPkHz+OkkfQdqIxF48pTpBBE9qimTEnv60/fONuPFxoEJJxI4qPBPfishJBkE/wDurfpJ1THUemOJBxcpGPmP5qnViMcd6uOk0FzqHTkgR/1CSfpmg9BbSkKUtO8gkAegp3dCsE5PMcmo623S15leWJBn+KYT4iZAKgDW1SWgErIUpQKTyBihTTSiCRvJUfxGOPahTEV9mDIyYB/Kr+yCogkgDjNUunoTuJUYHsOa0luEBKQIjt3oHEQVHzk5p0J3mEnA/Wm9zaFbTPEkJp0bTgbgQO1CEPoKG3DjKSYNcq6gv1aZpqXHXCkGCQ25Cj7D0rql2E/dnQJnYYzxisRf9NNdR6db+IoIGFK2q/HjiKUca1W5evU/flWam2nFFKXVrUsqUO0k0jRPv6rtDliHfESQoFJMT711636XtrJnwWbFCkpUdxfCVJmOwNXGhdPeG444+ltpnICQmNx9I7CsiRqb7Gn9IuXp271243bR+MxxXn5xC769UhlBUtxRIAruv2i2ZT0iti2b3QMBI4iuL9ObUauwotlcKymeatFu50g4zoAumlhy/KiFW+4J2pMQR/yODM4rLu2j7DhQ8pKVzBQFgkR6xXbm7O2VZg/c1ErncA0lcY9xVWz0UrU7kG5QW7ZPA8MJBHwO9SwciTbuuGEoVgenaiLISAMhXJB5rq3UNlYabbFhhoDYCASoZHzXN7/YpaigJBE8GgqVpJVEgZ4qVp9w7ZXTV1bO7HW1bkqiYpkgbt0hQmQI4p1k7wEIMlRiKD0JoF8dU0WzvHZSt1lK1AcHsanrYbQgpBz2B4FQdDbaY0+1aCDLbSUgTiY9KsFJbWDCIJPcxAmtCOGvwFIScwT60KfZ2JUdyRyNpJBzQqLiBpqx6EkmKvmVo2AZg1nLCEkE8E4PpV/ZgFsACfU1USdqCQSFSPQxT8J2+5HrTbaQcCKeSCfY8UCVJCkKRESIMVjrfUHrK0atlbf7Y2yn8q2qwRJk8VzjWW3mdVeZTJPi5AH+JyKK0GmsJubtD6kgtgk+acmrC41K2/qCLELSThThH+HoPqazrd3dWtq4LeUiYG4gmsre3VtpWn3VzePujU7kktls9hwFe1RG767um7fR3PFUAFA/B+lcBtnRb3P3hopJaUFQe4mpOsdT6vqVoLW6uStA/wDxB/OqJJWqCsKI4wKlo9FdN6jbalo7V1ZNFtZTCxu2iab1m+8JlO9QK2x+FK91Yno3XLJnTUWblwnc2BkiCTTurl24QVB7ykEggnirootdu1XDzniFZM5EE1krhRWtcpxOdtXN2l+FSgwREnBNVCxtWqRzx71Ayls5JMiO9XHSOkuanrLaUJPgNqC3CewHb60fTugL168W2h0MpQgKWoAn6V1LQdEtdFtvDswrco+dR5UaC3bfKE7RAHcg0br61I3kz7io5AVJ3FPaJ4ovF2gJBMk96qpaFqKYgCeBHFCoiVubiMwO/rQoJliCUApGferu2UooAIE1W6a2r8cDaR+dXLaTAKQPStINufKU9zBMU+lXIIPHPNJQFAnilAKkkkznigStUzKMRMzWD6x1zTdN1Np1VyxvcRCkeJuKSJgx9a3ikqjNYTrHoHSru1u79u2W1dAbz4a4Ch3x8VKMHrnXQebW1p4O/jeQYHv71kbjUHrpYW88pSgcAjEnmacu7FNup1CVE7FkAczTGn2JvLpLQVsRPHpWRYaG1YrujcajdNtNtpJIUJ3ew96bvU2F2tQsnVJcI3BKsJV8e9a62suiNNt0ff7S7fdCdxJ4PqOahahq3R6bcp0vRNjhHlWo5FBi3A60oyQVY8wVn86t7fX9RSwltSG3ExCdw4P81BFq6p1bjTavDIJhQwR7VINs74JXHmHAFA8q/fuUhx5CG93BT3FRXoBiCcfNMuqUAAoHy+1M+Io+YDkYHpUGx6Ev7Ww1FxNypSPFSEpV2n3roy3QEwAY9B3rhQkweRHf1rpvS97cP6NbKuDkylCsyYxmtQaJT+SNpnkGmitQUFASmOxqKbop/wAlc5nNRbm7cJ3JJzj6VdVYIuYcMyY4oVVW10rdKpJGOaFNHRrFJ2iVR7VZNpkCDNVViZbHMirNpKiMqOOPaqh5KTuGcUtKTMkim0gAmSPinE+czwB2igSRPKhPzSHEeIlQWoFJEEUpQxAV69qG058xHsaiuQdQ9LNWl86yEgImUkz5geKe0fpdptaFloGYgnBHxFdH1nTG9SYKFgpcSJQuMj/+Vm23v6O62jUNzakZSojyn61ET7jpDTbpoqvmty9oCSkRHtVGvorR1qS1asqRH+ah2q6/+VWbpWFOpUAMAKql17rjT7VhXhpC1geRKTJ96YKnWtFZtQlLaUhtPlkqH5xWQ1VDVsVBCgreTiN3Apes9WPagslpKkoiY3VmnX3HXCSdxOOKlAWUqEqJMSYikeVYGPL3M8CrTStEvtbeS1YslYT/AJZhPya6l0v9nWn2CWbnUD97uE5IUPIPp3+tBhekejbvXrlLlwhy309JAUsggr9hP71u+orZrSNPAaZV4NqJSEiSEgQfmtybRKTDIQgCZAECsj9oOpWuk6M85cKCrh9BbbQeTiqMq1qDV3bpuGHApByYGaYdfUpICQc/8cVjenNRFldBpxX9h4bVTmD2NagrG8kGTOAewoup9qshOVduTQqK0vy7jE+1Cpo6jYOmQhagdw5nirlqBAPM1Q2K0BxGxMk4iau21pjEyBmtokjAg/mKCDGQcfMU0FoSncqcc5pt25RB2lOD2oH1KAIEj4KopKXApRJUPeDVY7cNrVtUsBPoO3+6iN3OwQFgADkD+agvSRAKSOO5qDe6czrFld6fdZS4gbVA5SrsR8GoD9+WwB4gO4TxxSOm9ftbnqF3SkuFbybcumOEgEY+c0HJde0e+0m4csLzcFIIAnhQPBB7iqN62ccSkHmcrUZr0nrGi6dq5aZ1G3DqUpKkqKoKTI7j5qhH2a9OJcK1NPuegceJA+KzlXHCLTT3b13wbZtS1pMQkTW86b+zUuqD+qqO3s02e/ue9dW03p3TdLbDdnboQkjMDn61YhptP4QAIpgoNJ0ljTrfw7ZsISlO1PlAgT6VaBEJ5Mn9KkrbbxMR+1ZrrbqS06Z0w3Lxl5coZbTytX+veqhfVvUln07YfeLxyVk+RsK8yz7V576m6ivOor9V1eK9Q02OEJ9BTOua3fa3frur94rWomB2SPQVVwcZ/OpaHJIiK0+i6r94b8F9Q8VIgK/5D/dZUceWfmltKUlUgkEcEUHQGFpncSZ+lCqPSdRS+Nj/AP3PUGJoVF115h5SQFyBn1qz/qJBAChhPM81nWHSY7n+KcS8rxD7dzXRGibu0uZVMRMJoOXDYR5DCic1Tt3BACZg8micuUxKiSRQS3XiBwJk5FQ3bhQ27lYHoeKhalq1rYW5cuXQ2kZ3KrnXUfWTl6tTGn7mmOCuIUr/AFUtF91X1m1bBVppqt9z+FbnZHx6moH2Q3yk9fWhdWo/eUONqJOSSmf3FYRS5Vkk559a6b9jWjIe1J7WVtl1VmpKGW+BvUD5ifQCce9Z7R2t1aU39ogJkOIcBM8EAGpMpHINZTU+rGrbqnTNM8HyKd2rdI/CpSSAB/53rWFyQZSfoK0oiUyMGjJRgBOYiiLnsc+1Y3rf7RNL6ZQ4whSLvUQMW6FYQfVZ7fHJqC66m12w6c0py/v1pSlIIQgficV2SK819U9RXfUeqOX98sAkw22Pwtp7AUjqXqLUuo79V5qdwXFT5EJwhseiR2qnJ7n9KiDjIJImgDmBRAkkSY+lGPxVAZxHPNGkApOe1JJAANLTEiO9BLtIlMcjg0KK3wRQorsNo6pSdyhGDmn0KKVmSSIyYqIzuIBbMj4iKj6hqAsGHLi5dAQ2PzrSJt7es2Fqt59wIbT+JSqxOsdfKJLemspxjxXB+w/3WZ1rWLvVrouvq8gwhscJFVau8iKaJd9qN1fvFy6eW6r3OB8VF3H3xRBJJBgR7Ucbl5A+lZCkCTJmu7/Y1buaf0hdag8IbduFOJnulKQP3Brhtsyp95DLQBccWEIHuTArs3UWvf0tlrpHTWShmybQl9YMbtqZKfqe9WKxHWWpuP6lLTqtyFlwqSrO4mZBHp/FaXSPtb1hqzbYu7K3u30iDcLcLePVUD9e9YX7hf3zb+qvskWbSx4z5hKBPABPJ9hVVdPJVLTSVBqczgr9zRGv6m+1DqHVd9uxdptbcyD92SUFY+ZmKwzillR3kyeZ70Z7EDvRKJE5kmgBJ2c/kKSO3tRkntwcRRGRnbFQGoEEHvPaiBzFGd3JHf1pIwZjv60AEkgGnG5IkgxNJAPt9TTiDCceuc0Eq1wtOJFChbgSAIP8UKDrNmNgR/yI9Yiue9Z6x9/vFWzKybZkxM/jV3NarqHUzpukrKCA675EDuPU/lXNDJ7mrQ3B7gQDQSCeB+lK2yrmKIg+tQJBIMAdqABPmzNLjBKTRJSRxz60F90IwLjrDR23EgoN2gqB7wZ/iupdSsaX05q2o6xr1x4n3t3dbWjSv7rogAg+ifeuPaJqj2i6mxqNslCn2Fb2w4JTMRkd+aTqepXeq3rt5fvreuHSStaj+g9B7VRZ9UdT3nUL6fFS2xaMiLe0ZENtD2Hc+9UMAwIgEd6MAn/HEZNKM+0fFQNg5IAx6URSQcxBpwpII7TQcG0hQP6UDUKAxFGRA7CYijztyYk0RkjmgBHuATRCQeRNKMD3FCIMgzB49aA05JBgH4pafKmJHPFJM9yDmjRk8iTQSrYKkfPpQpVvPiJkmJGfShRVh1RfG81EoCpbZG0DtPeqMjODTq/OtalGSTTZIjmRRCIIORPxQVBAMc4ImlLUMQCCPpTRJKu5k+lULCSBj96CAJAmPmgFgRA78UqQe2RTAnjvQgyEg0spGNsQKdbwglUSRmoGkpgY4H60ZAIxPrSwAoAQPigtIHczQJWBHz+lJ8PP070ak55PHrQVtHqaBtxMnakflQCYTHf0JpUjHM96G1IxyIoElICT2PcUCkcj96MwZIBEdpoyBMFIBjsaAFOMRNAN57c0BA4oJIjic4oJdqPOBPcUKFpCVAd9woUU2oSYgflSQExmR64qQUEmCmaNbe0ZEgURCcGQT9DTaU5+DUhf4oIzPpSQkzIGKoSUpCvwj4osbo708Ujgg4M0podiCZ96BpCd04B9op9KJSRGRzFOpbgDn3inG0LlIBjPJxUEVKcdx9MUkmUxBkD86kLTt80AGkKjYIAEzOOaCMYIyM0UDcIxNPBBJkYBHpRAEpyCcTQNqSAketIVBAmPmluklITkAHAoJBSR3HxQGUpHbketI8u4yM+2aWVSIKeRNFkdjxxQJVA4zRYVwAKWsmCB25pKJPCT7UEm2gOJgdxOPehR2pUHUyP8h+9Civ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1279525"/>
            <a:ext cx="1809750" cy="2667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0" name="Picture 6" descr="http://www.nndb.com/people/310/000032214/zimmermann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818022"/>
            <a:ext cx="1752600" cy="2582779"/>
          </a:xfrm>
          <a:prstGeom prst="rect">
            <a:avLst/>
          </a:prstGeom>
          <a:noFill/>
        </p:spPr>
      </p:pic>
      <p:pic>
        <p:nvPicPr>
          <p:cNvPr id="15" name="Picture 4" descr="http://www.google.com/url?source=imglanding&amp;ct=img&amp;q=http://theinvisibleswordsman.files.wordpress.com/2011/02/zmmrmn.jpg&amp;sa=X&amp;ei=r5EQT9rQBsTr0gGJnbCzAw&amp;ved=0CA8Q8wc&amp;usg=AFQjCNHkSBJWYB8ucwF4RPG3hmQYlHAf7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218" y="3790518"/>
            <a:ext cx="2472286" cy="2657476"/>
          </a:xfrm>
          <a:prstGeom prst="rect">
            <a:avLst/>
          </a:prstGeom>
          <a:noFill/>
        </p:spPr>
      </p:pic>
      <p:pic>
        <p:nvPicPr>
          <p:cNvPr id="16" name="Picture 2" descr="http://t2.gstatic.com/images?q=tbn:ANd9GcSyO7R4hapZMhIV_Eal0CCCnpWWAPFPRzoNTAINcalsRTG5jlJP2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3833346"/>
            <a:ext cx="2819400" cy="2567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 March 1917, military defeats and food shortages led to an uprising.</a:t>
            </a:r>
          </a:p>
          <a:p>
            <a:pPr lvl="1"/>
            <a:r>
              <a:rPr lang="en-US" sz="2000" dirty="0" smtClean="0"/>
              <a:t>The Tsar (emperor) Nicholas II was overthrown.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The fall of the tsar made it easier for the United States to enter the war.  By joining with the Allied powers, the United States would not be siding with a tyrant.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astellar" pitchFamily="18" charset="0"/>
              </a:rPr>
              <a:t>Russian Revolution</a:t>
            </a:r>
            <a:endParaRPr lang="en-US" dirty="0">
              <a:solidFill>
                <a:srgbClr val="002060"/>
              </a:solidFill>
              <a:latin typeface="Castellar" pitchFamily="18" charset="0"/>
            </a:endParaRPr>
          </a:p>
        </p:txBody>
      </p:sp>
      <p:pic>
        <p:nvPicPr>
          <p:cNvPr id="7172" name="Picture 4" descr="http://t3.gstatic.com/images?q=tbn:ANd9GcRzJUcyq1Vz7IR4CzEBzlAIT6TJkqm6rHA-bWoz9Z4ZCcB5Do-O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28600"/>
            <a:ext cx="1371600" cy="1027377"/>
          </a:xfrm>
          <a:prstGeom prst="rect">
            <a:avLst/>
          </a:prstGeom>
          <a:noFill/>
        </p:spPr>
      </p:pic>
      <p:pic>
        <p:nvPicPr>
          <p:cNvPr id="5" name="Picture 2" descr="http://www.harpweek.com/Images/SourceImages/CartoonOfTheDay/July/071505m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4388" y="3657600"/>
            <a:ext cx="2837908" cy="2819400"/>
          </a:xfrm>
          <a:prstGeom prst="rect">
            <a:avLst/>
          </a:prstGeom>
          <a:noFill/>
        </p:spPr>
      </p:pic>
      <p:pic>
        <p:nvPicPr>
          <p:cNvPr id="6" name="Picture 2" descr="http://www.google.com/url?source=imglanding&amp;ct=img&amp;q=http://img.docstoccdn.com/thumb/orig/72404795.png&amp;sa=X&amp;ei=zZAQT6aVOuTn0QHBhcWxAw&amp;ved=0CAsQ8wc4Gg&amp;usg=AFQjCNEcx6yOZ5xavsY_Xk9mMZGzq5UA9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3657600"/>
            <a:ext cx="37592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April 2, 1917, Wilson asked Congress to declare war against the Central powers.</a:t>
            </a:r>
          </a:p>
          <a:p>
            <a:pPr lvl="1"/>
            <a:r>
              <a:rPr lang="en-US" dirty="0" smtClean="0"/>
              <a:t>His goal, he declared, was to fight to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make the world “safe for democracy.”</a:t>
            </a:r>
          </a:p>
          <a:p>
            <a:r>
              <a:rPr lang="en-US" dirty="0" smtClean="0"/>
              <a:t>Congress </a:t>
            </a:r>
            <a:r>
              <a:rPr lang="en-US" u="sng" dirty="0" smtClean="0"/>
              <a:t>overwhelmingly</a:t>
            </a:r>
            <a:r>
              <a:rPr lang="en-US" dirty="0" smtClean="0"/>
              <a:t> gave its approval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stellar" pitchFamily="18" charset="0"/>
              </a:rPr>
              <a:t>Declaring War</a:t>
            </a:r>
            <a:endParaRPr lang="en-US" dirty="0">
              <a:latin typeface="Castellar" pitchFamily="18" charset="0"/>
            </a:endParaRPr>
          </a:p>
        </p:txBody>
      </p:sp>
      <p:pic>
        <p:nvPicPr>
          <p:cNvPr id="3074" name="Picture 2" descr="http://www.google.com/url?source=imglanding&amp;ct=img&amp;q=http://aerodrive.lamwoo.edu.hk/~history/wwi4.gif&amp;sa=X&amp;ei=WYwQT6f3OsT00gGP5c2xAw&amp;ved=0CA8Q8wc&amp;usg=AFQjCNFUSRAvcKshCp65BHupVMWbUsI0r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25919"/>
            <a:ext cx="1539876" cy="1448624"/>
          </a:xfrm>
          <a:prstGeom prst="rect">
            <a:avLst/>
          </a:prstGeom>
          <a:noFill/>
        </p:spPr>
      </p:pic>
      <p:pic>
        <p:nvPicPr>
          <p:cNvPr id="4" name="Picture 2" descr="Image result for US declares war WWI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08679"/>
            <a:ext cx="3048000" cy="205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US declares war WWI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43400"/>
            <a:ext cx="2667000" cy="211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orman-data-digest.wikispaces.com/file/view/Why_did_the_USA_enter_WW1.jpg/30381310/Why_did_the_USA_enter_WW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50388"/>
            <a:ext cx="6248400" cy="6002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WWI cause and effect ch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68502"/>
            <a:ext cx="4419600" cy="6164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word do you see in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militarism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Militarism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 or the </a:t>
            </a:r>
            <a:r>
              <a:rPr lang="en-US" b="1" i="1" dirty="0" smtClean="0">
                <a:solidFill>
                  <a:schemeClr val="tx1">
                    <a:lumMod val="95000"/>
                  </a:schemeClr>
                </a:solidFill>
              </a:rPr>
              <a:t>glorification of the military</a:t>
            </a:r>
          </a:p>
          <a:p>
            <a:pPr lvl="1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Militarism refers to </a:t>
            </a:r>
            <a:r>
              <a:rPr lang="en-US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the strengthening or build-up of a nations armed forces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pPr lvl="2"/>
            <a:r>
              <a:rPr lang="en-US" dirty="0" smtClean="0"/>
              <a:t>Nations build up their armed forces for self-protection and for national glory.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stellar" pitchFamily="18" charset="0"/>
              </a:rPr>
              <a:t>Militarism</a:t>
            </a:r>
            <a:endParaRPr lang="en-US" dirty="0">
              <a:latin typeface="Castellar" pitchFamily="18" charset="0"/>
            </a:endParaRPr>
          </a:p>
        </p:txBody>
      </p:sp>
      <p:sp>
        <p:nvSpPr>
          <p:cNvPr id="30722" name="AutoShape 2" descr="data:image/jpeg;base64,/9j/4AAQSkZJRgABAQAAAQABAAD/2wCEAAkGBhQSERUUExQWFBUWGR8aGRcYGR8bGhsbHxkcHx0fGxwbHiceHRojHRwZHy8gIycpLCwtGh4xNTAqNScrLCkBCQoKBQUFDQUFDSkYEhgpKSkpKSkpKSkpKSkpKSkpKSkpKSkpKSkpKSkpKSkpKSkpKSkpKSkpKSkpKSkpKSkpKf/AABEIAMgA+AMBIgACEQEDEQH/xAAcAAACAgMBAQAAAAAAAAAAAAAFBgMEAAIHAQj/xABAEAACAgAEBAQDBQYFAwQDAAABAgMRAAQSIQUGMUETIlFhMnGBFCNCkaEHUrHB0fBik9Lh8RUzU3KCkrJDY6L/xAAUAQEAAAAAAAAAAAAAAAAAAAAA/8QAFBEBAAAAAAAAAAAAAAAAAAAAAP/aAAwDAQACEQMRAD8A6Ll0jKeSihJO24Nmz1wtftE4ejZEkLXhOr0vlpS1P8NblScXMlwRsvnSsFrlnUvJGwJVXJ28I9tV2R2wfzfD1kRkYWGFEHoRWA5xyjy1DLDmFkQ340kd6mBCggrW/Qf0wo5jhbFIFUFZPElgY6j8atcZuwbpq+mOycJ5b8DXTahIxcgjoxro3XTW2++KPFeSRKDThCZVmvTY1r3O/cbHAcun5Lz728jUBZ80lnb5XilzEoUKCrwyBF8nxJ9GB2Hesd5Xh1r5tOqqNXX0vt7YRubP2Yh1klheTUQPuwAw2O9Xv71gOecueZpCwkelNENWkkGjRO/mr8icPn7NMkyO0vjOjtWtG0kOh6HrYOoHf9MacA/Zq0Epea3Qi1IYCtvxqaN/LDZlmyqN4amNW9vn0v8APbAciz3BpZeJyZdXILzMoYk0LJOOjfsmybLl5WYm/EKFdRItQLJU2Ls1Y7Yk5e5RjaTMmaHUWn1KXv4R8JVuv5HBDkrItllmgZHX713SxsUNVTdztgEzifBfCz8zo5WNJ0UopPwyb/8Ax2OOwK2EPjvBZHfOGNGZmaJlWupUjeya6Xt74dspLrQNRF9mFEHvtgLGs42R8a1jYYD3Xj3XjXGYD3Vjn3FeLtPnIZ4dTRxbaRsX3O5F2E264cuOSlMtMy7FY2I9vKccE/6yonWQ+eMeQi6k0laJtT1Is10HvgPohZr+u+K/EuKLBGZHuh6Dqe3bCTxbn0wz5SOFk8KRU1FugU7EkiqIAOK3PPM5eeXKBiIUh1yEUC24IAYigN13GAfeFcXTMQiWO9Bv4hRFGjsfQ/TChxXnnTxKKMTBYABrNWhu7HTb0BG2+ErhfPskWVlysYamXTA0gpgHaj0+I7kir7YH5zKymbwJZWgUioywPhsa0gn9wHpYB98B2nPc1xQyxRNZaWtJUWBZ2uux9sFy+Pn3MZwhIA0kpnhBSPwqOjQxu/xHuQw2HTcYMyc6T5zJiManmWTdV2LR9AzEVTA1064DtOs4zUcK3LXNkUuULKWLwRjxVb47Ve/64s8n81DPRM4QpobSbIIJq9v0wDDrxqSceaxdd6uu9Y9JwHmMrHuPCcB5qOMx7jMBCRvjYJjYrv8A36Y9GA10Y901jesZgIyuPVX1xvjMBFmMqrqVZQQeoOKOV5egjNpGoP518rwTxFmp9CM22wJ3+R/ngPdOPQMJHI3PDZrMTRyOtDeIFdLnrf0H57jDJDzRl3zBywf70fho7gC7B6YAkBjbFbP5kRxu5IFDqfU7L+pGOY8jc/P9qeLMO7I5pLIpDqN2R2Owu63wD9zXzB9jg8XTq3qiaHv9cW+X+KjM5eOcLoEgvSTdbkdR8scq/aRzN9obw4mZlj+OLQbq78QMLGk7D29d8VP2a88mCUQO2mBrIvzEEA7D/wBWA7hjMcr5P5yaTijrJMRFID4a2CpY1pBro2mzQx0XKcdgkcxxyozr1UHcVV7dcBBzZlTLk8wg6mM/pv8Ayx87Tqsb2CkgUnYqaIIO9e36Y+i+Zc4seUmd11gIRp9b239rOOPcm5FEz8YzMQaOS4qbszDy7dvb54BR8OSOQKaBYULIIphQN9Pri5neLS2EkZZKURkjfyoSQurowBJ6bdMX+N8Kkm4k8CaZHMhVQppSAel9Nh1Pti9+0DLR5YLlYiOpd0IvQTuAjEXpIIFWd1wFXgnNAjQJOlrGC+XZydSMdtjVsu96R+YxSyEKZklJZnR2ZjGxsxn2K/Et+o/LA6LLSzlIy/RDo1tQCizS30Bo1irlZyjBxsykFdrHTuPWxeAYuJZpFa40l8WMgNIHtCa9VW1N7+/fG8ss+YhaVUslQJSBp1FOr9vPVbgGqwL4VzNLl5RMp812R+BvXUuJeK8UWZ1qzGpJ02QaLamAbrXUD8++ALwJEgjeGWRYpIj4+9sXU9GI2ANiv4YzgHMMmSkWeGOVcs7U2s2GsbqGAC3YNHrgZDDCJ9MbO+XZRJpPsL0SH0uxY9sYeMP4TaIfBgLANp1FPFU6gw1HyvXp2wDe3NBXiqZqVZUgJIG/bT3o0QCbo4b+b+fvsvgeEqyCWmDE7MCaoV0Pe8cf4TklzkrhpHRn+EgawSezDrWw8w6XiDJoGZvHLaYhWncWRYC2dlFi+3bAfS8UlgH1HbcfQ4hjzyOWCOrFTRAIJB98cv4BzscnkWeRXKOxGWViCQAu9sO2ogDv/HAX9n3NBhzMsjxs6yAKzKCSm+qz6++A7cpOMwr86c4DJQK8elnkrTe/lIu69MZgG6t/79MeDGOaNY8s4DbGXgBzpzKclljKACxIAvEXJvOaZ6LUdMclkeHrtqFb1saOAZMZjMZgMwlftb4g0WRGgkM8qrd9qJ/lh1wq/tLybPkGeP44GEor22b9CcBxHJcScUVKo8VSa70sQCKUbbtbH5j5DBLLc26M42bRhG4BJVhqsHbQOnsDXqa6Yo8scIbOZtImBYWzsAB8I8zenXYX2v6YqcwQQrIPAdnUi2VhRRrI02Piod/fAO/MnMuazs32S0iizAUp4oIAYKGADD323FH2wl53gGahdoXhfUlO6gahXY2nY4HtxKQii5bba+11uD60MOXF+O5yPKRq0umdGGpkceIUCjTqK7kDVVE1gFrJ8ZaKVp0do37KvQ2dwb/APQ/rho4/xrLTwwqMuuucFiQ3hiOQnTrGkVRbcg9QO2K2b5SEsYzWTLS1XiQSqDIGIFsANmUkltul+1Yo8cyZy/hB8xBm1Q6fCVt4yB0oj4RVWNvlgKWf4NmMo6jMB4urIw8wYgEjSwNda3vbr2wd4HzDLlM2M48b+FIpFupGpTV6GrrsCN9xipl+JySQ5ePMKvhRyq6F9h4ZamVe5TtW9DbE0XFI83niszFcvZpLbw7UUuoLsi1uSo227YB+5p/aBEIkkVDKhZSgJpXOxPva9KPcjE3FcrHPBl5BGVkenUowZ77ICNtrsk/DhCXhZy8MiZ3WYonIWFG7tvrVyKZSvSu/UDFzlDnT7LMIqZMq9sjSDzAb2wPTfoa2wBfivJ65PLxzxnXm4pVkkfUTdnddu11v1JPvhb4hy/mM19qzDimRrYdSx6sNthoXb9O2Nc1x9JeJ+MjSPGTsF2dduw6EqdwT6e2OiJLEuWLQsghC/EelEGye7N7HAcx448JyWVChfFGosV6UTsD31DA7KBIoFm6yM+kKQNAUGz9TVV73hvyXBMtIA0bLJEgNvRUliN7B+EKCAB3u8Kh4S3hyOgaRFbSKBoEmrPyFAH3wA6OJp5WoKpYliB5VUXZrsAAentibiORiizGjWXiBGojY13CnofQHvjyBJI/Ej3Vm8jCuwstZ7AfreKuXy5eRVWiSwAvofT6GsBtLmNLMI9SLq2BNGrNA9MEOFZ+RUkCrcbKRMSNS0xpSfcN0I98XuK8beESwMI3djqd9C2C4GtenboPlgHFl38NiuoAfEb2q6F+pv+GAJZecQZdgkn3kh+IeWkB6g/FvXTEfENRiDmUsWYeIH+INVgk76lIuj1BBvtjV+WcwsQkaFgunVewtQB5q9Nwce64hAr62bMGTzIVBTQN1Oru19sBczWajjyzZYPIxOltqaKxuSuwYbd8DBxEqsao1Ebkr5bPpt1I3F+9Y9ynGHjm8cECQHpWxvqCOlV2xdTNJ4kuYRBGD/wBtRvpcjfTv298BJzLnfHmEqyahJQ0NsYqpdB9gABY6i8eYg8RpEaYyh3WlZGG+noCOzfxx5gGz9pnH5YuIOYp2AFClfoQPMCB0r17746Nl+e8qIYHkkEfiqCus77bGzv3/ALGOB8QeVZWldTbsWtwaeze57gjf5YifPmSILIWLgkgmqohRR9tvpgOi/te5qEjQwwSak0a2I+FtRpbPsAfzwsctceMXi+HGtrGdDaQXEjGtm6gVY+mD+U41lEyES5xRNrXwyyoBLGq7hbu20gqwb6YReJcNaFgafwn80cjKV1r2Nb/UdsB2P9mHNbywTNmZSfCZVBYAACj37m/0rD9DmFcWpDD1BvHzHkuKkXEXKRlSraRd99RU9b2HyrDn+zfnD7H93KU8CSStd+YNVX/6Ol30vvgO24UOc0bOlMjA5BLgzsosJGN6Y+pPRe+2PeIc3wSy/ZEzDQSsQoITVerahtQ9b98MHDuHpBGscYoDr6s3csepJwCJzPyVFkIEzeTJjly5UsSb8QE0dQ9TY+hIxz1OXWPh5yeM/Y5JjrMZsqurewL0jcgH2x17mIHPSfY0P3akNmJPTuqL/iJF+wxfzmRihyckYjHhLG3krY7e3cne/rgPnri2eLKsKgGON38NgPOysfLqbqwoAC/XHmb4FmIFVnjYWocEb0DsNXWqahR6beuDvL/IcmcillB0BQfDH77DevYdr9cDOOcwzzgayVqNYmA2Dad7I/eJok+owFjhOadEbMtKvmcI8StUpvfUo6bEVjzh+cjM0krqksRBMiybGmNkRkfjsnSR1o4g4Ny6ZUaZnVY4ivik/Eqs1Ahe/rXtgXGseoiRmqmooNy3awfw/LAO/Hc/lssEjgjXMxSLdzksUvakYVoAIJofrgDmeV81AwVgIxKpKvrHhyLsaVxtvQ2674ERZsgrq88Yo6Cavft2Bsn064Y+H8Wm8OGPMHw4g/jxO67ULsKCDYa6G1fTAV+LDPLl4VzCSeCP+2WHqLoH3G+9Yu8H4/HLGMjJ5oSF0u3xIwosV7re4FYr5BP+oZmRZZjEH8yEklA9+UML6drHS/TE45SEav8Aa5EgEMmgNGPEdm67gb6QKPY7nATZrNePmPsURhhj+CN3SmBAqjIBqtvhJOLUPBs1Dl58m7RxIHsyu+hXJAACMR5l63096wmTTEMyq4cE6RJRFixvZ3AJo774I8R4vryyQu5MiM2/xA0KXSSa/e3GAMct8zLll+yz6JIizA0BaG/iDj4gd/aqxNx7jDCaFYZRDBspKMKo1epV7EVd4prBk5sm9KkObiVd1LaHXbUaOwcDqRtjQ5fLwDwk8WXMsLR4iDGSb00jC+nfreANTcquDM03h/er5SG8gU/jLDfRt0HU0NsBs3kIoJoGhdJRW+g3ZruPX+mIDx+WOCTLTBg4pBezJ6qbO3bbFzkzPZZVKTImtmJjl3sNWwcdNF7WN+uABcQyTgszAk7MxPXzHasF8wIZSsSVFFYeV/8A27D6dh6k4YuJwR5eB5JkErsQfMaDNY9N9u1dsCDwgtl/HKCGJ7ZQTqHfv1OAX4HklKwq5IJ2BJobGz8gLNYKZk5fKnSyLPMjxmyPIV0kspAO5sjc4p5aJstLDLuSQTVeoO35V+eKuYjc1qALO2rpuSff09sBBHntErSRKFvVSnzAA9t/a8Vo42KkgEhepHQA+voMHeGxxplp5Xoufu0WuhPcE+mK/EeMySsSaQlQjiMBVYCqsDqcBQgWyCxoXVD4vXYDt2+uMxYHDGCo7+VGYrfUgjrt174zAX+beIjOM0sMUqRpQkBbUit8KlQPgWgBgTnOBTRwpI40h60ixbBhYNd1Pr2rBnlTmYZLMl/iSTUsidq1Gr9Te/1wb5n5rj1CFMtDLFIgNuNwX3BD9V0nsNh36YBJizY8Pw3Ci2vxDZYE0PXoK6e/th75X5lhjyOYgm05lIiCI3H4SKJRj219tiAffAbjXKfhRwRrHKuaawVA1pL6GJh5QtX77b4DT5aTKHRJE6yEEOso8rKSNOkdj72cBfznAlzIebIQyLCm0iuwYo2knajqKV3N74CLlCH0NUZ3suCK8t799x0wY5U5jGTmSVSTbEMtkApte/frd+2DnMvNZzWYfLMYFgZtIlePdD++rDft19+mAW8txH76OSNzFIu5dmvcDdr+V+X5Y6Rmf2vKkcTBBMHTz0dDBgKYVRoXRBHW8InM3I82VCuCJYnrTKgsFiBtXudhfWvpipxTgWYyyqJoHjRiCGYC7rcBh0/9JwHf+XBGcvG8ahRINZGrVuRvbdyP0rA7med5iMtDdv8A9yQdI0/F/wC49AMcs5T56ky9wRmkfZCTZVjtq32ANjbpYvBTnHmbMZd0EMmhtIMjx14bSEUxFijuOvTY4Do32UQQhYlGmNaUE6RQ7k/mSfn645lkOTvtc0sr7RFm0lLUMSeq32Fn5nDquVlzqxB2U5XQCWje/Gbaw1AFe9jBtoNAAUAKBQAHQfLAcW414uVE2VYkKdJUgUGArY+2wPzHvgVy9l45MxGsqs0ZJDBW0tXSwfUda9sPfMXAjm8yFL6ih+9K/wDbRfwoD3c9+wwN5v5fWONJYqV0IG2xYdvqMAoZ7MaVOXCRUkjVIANZ3Iot3Wt6+WPYeHTyBF0uw0FkAs0o7i+i2PbEnEgZ3dkjChVtgOmw3J+Zxfg4lmFjEykFQnhMoFDQOgNbnfe8AKyiOah1BACWIc6QGUHudx3AHqcFM9xcZhUj3DUNUjt8UhpbPtpoD5XgPFG0jks3mJ3Zj39/fBDmXggyrLEZFkfT59KkKL3XSx+K171gCvEeJxZnJmJ6M+VoRSIK8RLClWA2JHY98bZ+LLRLFlly3iySqDrlJjkDOfL8J0gD3+uAC5mFPBaPVrG8mvdNQNgADcrsPyHTHknEDJJ4k1sbNkULNbA1XoN8BO/DXybESl4cxGwCpXUHq2q6oe2IRn9cokJ8Eg2Cg6V0r0IoDBvKcfbNvlzNGs7QAgBjRlBFIp73d79uuNszn5szL9hRo0iJ0xiQBdOkWtOdwxqr798BYTiycQkhaZFMkYJlJOnxAACCdI3YH8+mK0TvxCQ3Jl43iNxrpEbSb3pVhsarbV64occnnhmaNo/s7hVR1Tawu4Njcgne+/v0xtLwfMRZfxmi2fT59iQp3G16gSao/wBcBpxbMZh5mimVvF1UIz1BPYDuTfbBzhXE5ctpyuYhKwydVkBO97MnpRoeXviLI8yXcsrfexx+GrEWx7g2d9S11+mK3AJoZSyZwy0SAk4c/dNvVqdip716fXAX+LcxMsvgRlUgJpgyBgASLqxe2+/UVi5xDItGVcgGFBcZU6g5I3ex3A2APTfADh3B5nnIQK/hliHkNRnSau22I3G3p1wW4Rmmy/ixZqtmChLFanB3BBoCt7GABJwxixJRwrGxYIu/f2xRSPRID1Abt0NHr8sGY+YXlkMUs03gk1pWmPoO2+3UitvXGZjl86/IwkQjysg7eldb9uuAESSEjcmidQXsP98eYL8U4GUQPrj/AMSBxqFjby9cZgFyOSMNL4keuwwXcjS1/Ea6jrtiSTiRlrxiSqLQoUBQOkVVC/5nHvC5olzAOYTXDrOtQa2si7G9DrQxFxNowxCMzUzWfwlQfIR7kX1uqwDZw/nyZso2XNeQFomB0lN+ituaFke46414BEeJM0GazD+MorL6zagk2ynbYkDb6/LALivMz5iGGJkQCBdKkDSWH+LtfT9cWeB8yeBINSKy+bUb3Yn4X3/EnVfngIOKcCmycjJPEysB5D+C7BDXVOtDoMVRxYtKJJBrIOrcbE9gR+7Y6emGh+bcwZFg4hb5cuC6FQpIHQ6qsdiSN+uL/Nf7OJmlMkPhuJX8gU6SVI8o0nygqAb33u8AO5U50mRWy4K6XbyIx8oLGiBfwgdeu1Yox59mmMOdlmliJJuOTUA97OLBBAFmu4GNM/y5nY/DyrwAFiWjoAlqstTj4qHbbAKHiEkRbT5WIK3W4HetvLtt+eAf5eUs1lsvImVSLOQ5kBhKq/eKBuKF+U/K9+mErW8b1KjHRs0bWOnY77f89MGYuY8wcmgjkETQEp5H0MYx5had9yRq61gtyxxPL5pTFn4VLSHbNm9bSHdQx63VD5DAVeV+bsymXzKR2ejgjYoxIHlB636Drg5yTzRLmxLBNmmWZ6EbMoIAAOobUQd+pwucZ5Vz7AzvHrVNtS1ehSQGKjfT74C8NzM7FUhUmTUX8gtiQOp9gP8A7YDtnDeFKsehVdaJBDeUlgaJJ/ESe974AczwRB0Qx+JMfgiF9R3bsFHc4UuYeaJJ8rlx4o1qDrUMdV6qW6qjXYk4Zf2ezxPC2oMM2F31EkypZKldXc9NvbAD/wDpJysJtNbSE6ginckdK7KOmFaTJTCNIPDK+I9i+5rp9BvXpvjsk8QC6mobXRIBA6dCcKUDeLJ47AqBawoOtE+Z6F7sdh7DAJI4QYMwkbjZxsSL/vfbAziZPiEay4Xygtv5RWw9hh6z/Lc00viSyKiR2QSPhXrdfy9cAcry4py7SM1E2UJ22B2/OsBU4TwRJ5Y43fwkK7yVqBO9CrHXpihx8ReLUcZjCeVgW1AuCQSL3AO22LMecAy+n8Z8u/7v9MCCLYavf54CWfOFn1oixe0dhRtR6na/n641gzrDe9z5b6mu/wBSO/XbB3M5OCDL5eUFnkD/AHsZI07XpFdar53gPJmw0uuNRF5gVC9FI7j6i8AUPHpJczBJO+lkAGth2Xfp3PXE0fEw+e8VvEZCxI8NqZRvuD0tetV2wP428plUSP4jEXdd2oH5nYYoRzshNErsQfkdiMAe5j4KVlBhkOYSa3VgPOd9wyj8YJHTrjWflmeIosw8FXPxMRQNXTUSQ1fhNdRizwOZcvJqeVbiAZNLEEllrSDuNPcnpsPXEHDVjnmf7U8ulthIvmCMTQZr6jt2wG83FtOV8BW1W1n0G1aQOzGgS2NxwtJMspDFZo1J0FR94uomwbuwARRvpiWTkhkkInmjijq0m+JZB/hAN9NyD0GBecheN2bxkk0EKHRuorYqKuv4YC1wngk5+81JCtbSSHSDdr5duvXftizwbigyrsjkNRJ1RnUCR00kUPcnr0xU4xx0TRxoBQiWugWz3Jo9bvEbTxtCLRUlVdmU7OAaOsdn7gjtgJcrIj5jXKupCd6NEX3B9f8AfHuLORy0CIDPI7a6KiEjb11ahuwJqthjMBVy3J0rSHWKBY7X77YCcZyqRysiNqVTV+/evkcde5jbTDMyHzBWrsOm5v8AvqMc24Pyo06CQmgTtff1P54DzJ5iGPKeIm+Z1NG6uQymN1NMqn8Q9e2KWQ47JDDNCqqUmoMxHmGk/hPa/wDftgnzHwmGKIUw8QGq/e7f2cWeReX8tmkzCzM6SopeIggA6dRYEHqenU4AFl+KlSWZQ50nTfZv3jfU9f0ODvCeZ53y75YyUoAZGZ9JVlIqm+RIr3wG4zmoZGjaJCh8MCWzsZBdsPQHbEfEM2JCCIkiCoq0u1kCrY9WZjvvgGnkSbx854eYmksBhE+ssEcij1sEEXgTzVyrPHmJvLJMqHzyeGQBe+5AI6UbHbAqDPlGQpsVNk+pBsbDtW31OHLjHPmeQiaLXFFKNShkBXcAEKSOnlPX/bAI7ZZ2Afc3Z23IC7Et3A7X742yvEpEZGSQgxtrTpswrf57DHSeE8BaaGPMcOlH2iNSJYnRV8TXuRQ8rL1AvrtvjmGciKuVIogkEHsQdx9DgGTmjjbvmjIGtCQKRiNQpSQ2k7FrP54OR8rw5lZHyLPlcwgIfLSHYA7EBqsA+hsYQIpmQ2CBW49Bv29+nvg9yjxCVJvFDqurUr62A1Wtm17j4e3WsBNzPyPPkqcnXFsPEQ7B6sqR1BvYX1xRyZnEiZggorPtIQVTbcgEenoOmLHC88gzQOaXxYmvUqsa36EV+7+mD/PXBWjEMWWLPlpTqjQNqp6sjT1B3vqb+eAX89xRsxnBI4MwLCkB3K3YS8dT4Hn8tIieBSajp0G7DAdCfoeuOUT8KzeTZdcTxl7VdS2Gvah1Grfbvi7wjMTZVczA9xsyD7tzXmvY77XXpgH/AI1knllWMioK1MQR95vsu3a+t+2IM/y/HKoDLsOigkD/AIwn8icaXL5hxKpZWGlnBJMfm6jtV1d9aGOm5w2GWIjVpBRm+FrF/EPQA2O2A5zxPgsKholW5W2RVOy7+ZnPWgNq74EcfykSeGi7Mnp6V3973w8ZbgTRXq0mR/M7g6tW+1H0HSsVs/wdbLMB7mv4nAc2zTbCxbN+ftjbh0el6cV6fl/PDHJlkll1oB4cdhTXxt3PyF0MBOJNrkvSRW2Auy8XVoJECeYuhD0CQF7A9R5t9sDM9nnmcvIdTGhdVsBXYf8AOPZVKoB0vHgy+lwH8oOxPt/XAaKpq96Hejt6We2LeUEjo0aVpHnayF2HqT7k7DvjeLib5aRxC5C33AIauhIOx64gyWSMlhbLbUB3JYCq98Bfl4vqy6Qm9iGsnY9R09Kr9cX+Gx5eSBY5lWKS2Ecynckb1Ivdb8uodMC81y/LFEXkULpk8MoWpw1X8PXT74rZSYLIpZdSqb031HUD5YA9Ny7l4UBmzDEuAVEadLHVgffbbtgMmXVUEmtWbXRj3uh0JPocW+J585qRT0YBVokVQFbUOmLnE8xBNDYVI54jpJjFJIt1qqtmHr3vADJ82ZWW6BGwA6bn07Y8x5Nl9Fbq1gEEG/p7YzAPXEZ3z875aO/s8bfesOr+i32UG9vrgxNw8AKKoAeVV3r+/YYYMry+kK6I0VQT+Hv8z1Jwk8y82eb7PlL8UvoLBT5d6299+uAXOYeEibOCKMk6VAkrcId7F+vY+94mbl6CBGZzYo3/AA/2w4cJ4GmWj0L5ifjc9Wb1/wBsLvPMVrHEp+8dxUYFkr6t+6L6fngOfxxFmIUX1Nd6/P0w7cIOWXhUksaB8wFMcyubGlj5XUHpQqiOmPMlyhFEAZPM3fALmiCNZB4Z6rTKO1bfqMBW4bxNIkmRoUlMiAKzdYz6qfleNstmwXUTa3iAArewt9h02s7DHnLeXy75gLmXaOIg+ZavV2FnYAna8acfiEc7puunbc9d7B26bVtgG7gXMqQxPmYvLNF93oY0hhN6Ph//ACA7knucVoVTjE+/gZSWgKCn74386DV7b4XMvxURKREWCsoEisAQ5B1fQdgB6A3eLBlijhDoxaWXcdB4elgST1O5uiK2FnrWAzmDKDKmXLNCdQcFJXsOE32AG1En4h/LAeCNtBJHlG113O5+vrfbHT+YM3lJAicRkd3VVKSQjYq6g6gSPNTAggn374B8QyqQ8PJiErQynXHKy7F0cLRr4VZd9J9PfAKkGeaMEirKlb7gGga9NvL26nB7gPMEkUbRSg6JFtGPlYFbKlGPQ6gNxgBn85GzApGIhpAKgkix1O/S/THmc4jLMFDMz6FpQeiqOwroMAf4LzLM2YCZgtmIhqLRN5wNrLgfvgWQbxY5/wCForRzwytLDMo0ljqZCoA0E9wFqrwnQZpl1AV5hpPl3AsdPTt0w38h8RCu6TRCRVQyANflaMath0PobwC0ubdVKWAGrVW1+3y779wMN3CuIs3DJI9fn8Xy2wFADc9bHpY/exBJx/8A6hmAJ5IoFQsUkMe4/dRiLOk/WsBeN8Elyz6ZFK2LVrtWBJoqR/zgGL9nfG4YZXjnFGSgHJ6V29Nzhp5u4Q0iqkUi6CfOQNyvtR2+WOW/bisbppXUxW222CixVdLNEkY6byjm1j4ary+Z5XcRqTuR0NG9gKJvteAhbhmlQAukVQHoPT+eBeb4QBu2+30xRyfN+YkzMcc05jiLjUCBQAJ/2Fjrhu5l4OxUIGI1bhlqiMBz2UmY6UFIpsnuzdh8hilnIpGbzD5D64bYuEaFVa8qj6/P54r8RiWKNnI3HT5nYf1wCeVJ2G9en8cSw5ggALsbG426G8XstlmSIsANTevYf1OK6ZQgWRVYDOLcTed9cla6ANCga2sj1xBDDqZRYGrayaH/ABtjRkJ82CvC+KLGsmqMFmAKOeqsPQjp1wA6WFoz5gVNBh22PQ/IjE32MiPXqWmB2B8wHv8A0x7mM9JmJV1sWOygt2F+voLwS5l5cbJOI3KEsoa1Ngg/w/4OApcKyDTSpGgtnIAH1H6b3jMdA/YzwpWmlnarjGlfYt1P5XjMB1OaPfpvgRPkASW2B77D+mC00vX1wLm4oCajUyt/g7fNroYBK5x48+WPhRwu0jAaHry7+nqRgZk+Hrl7aRvEzL7u3xNv+FR1rDzmOFzTf919C/uR7n/5n+Q+uMy/BEhB0Io7k9T9SbOAUP8Ap8sn4RGPVxbG+lKOn1OEnK8t+NmZQrh0jJtwdmPoOxPXf2vvh25l4200oyeXI1OPvJL+BfxAV3I7/wBcb5LhixII4waX1HU9yfU4BfflmEKwJA/l/e2ELMwlGI2JB63Y+eOmcy5InKyEA+UajRrYEbn2wrcv8uGUeK/w/hHyPX/bAacL5UL5aTMzHwoQh8NyLDyqfgobi9xfqMVuDcJizDSCXMLCQhdSwsMwHSwdjXT1wa5jzTxZYQIV8F21FOpDj8S+gPcdLwmOvSjdizV7fn3wBYzQyQKjaxKimiD5T5rFgnahfT1wwcoc4HJBYpvvYJAQ0LAEAEght+oO+wwnjh7+F4hR9BbTr0nTfoG/e7174scN4LLmdXh6SUWzbAbAbVfU7dvfAHJ+TpMzmJfs0R8MedNXlBVjsFJ2PcfTGk8jcPkjdFPjFGSeKZAQCdiK/dYbg4tNzROuRhRGopaB1enCbEgp+7dU21G8XOTZcvnneHPW8rEeHKzEsKFBetEVvvgEVc0VdXWgQQw6UKN9OntghLzROzSsHoy7NW1jbat/QflgjzFyfJlp3jVJJI03D6CRpI8ptQR0xJwrlKJ8v48maRAfLpALMjFqGsdl76h0vAB4Jo5JV1kqhI1Fa1AAbkDoT6DD4nM0I4dCZEGZKsyBJBQV76k9xpr88c2kiAbSSCAxFruDv1+Rwdm49GYEy/gik3DFju5FFj23O+Any8Mks6ywZdYI5W8NbBaEHaxqIJH8Re2I+ZuIEyLAt+HlR4Yqz5tXnY+mp7IvsBi1y1zBNw8h7uKTV5Aeuk1qr09/Y4gz8oSB2X4cxmCauzoRbAPzZyf/AGjABcvngDrIDNRC6ugJ7kHrteHz9nnHHnLJL51iiOi+o3A2Py7etY5zIwBFXV/Wv72xfgzngOroCpBBKG+3S/3tt8A7y87GSZYIoUfUyqH31HeifruSD6Yq81QO8wiEZCqQbPU/MdR074U8tMTKHDCIglrG1Eb7e/ph84XzMmckiWRLmUFdfcjT+L16d+mAHy5SxuP7+WK0jLGpOkFz5Y1O/mI+Ij0Ub/Mj0w5ZzIqB0B963+uFAcMYMzMdTMavtXpgAeYyjABFO3f54rZmPSAO5wwNlq7V88QcSAZViTSStNI3q34VB9FH64ADCNLG8MvEc+mYIbNSs8gjUAgBQBX/APW/U4ER5B9RY9O5rtWNM8iigDdDqNx60D61gOr/ALMpkhyEr2LZz89hQvGYSOXc+/gsi7KT/AfrjMB2iThgJ+8Yyf4fhT/4g2fqTi0AAKUADsAOn0GImlJO9/LGyizXTAePGfpilnMurIVIsMCD1Bo+4wSff/nETCz/AH/ZwChlOWYYL8OMIO56t+Z3r2xvLFp8xOkDuf1+RwzPGD2Bwtc18tx5kAM8i1+42x9iDtgEvjHEDnX+zwkiBTcslfEfQew7DubPbF7wFACqKCgADsKwQyPABBEI1sqLNnqST1NY8nVYwxOwUWf7OA5vzFlWGY0ai5aiBXS7oY1zXCTlWhlcawGBZWFiwQaPsQMG+EZNsxO2YbYAkJ/iPc/IeuK/MC5mUsmmo137du+Ao83cUQzyplyFyruJFjU+SygFgdjRIrthbEhG4NfLbaqPT2xbTKNIQiDUTsAO+Ns5w9su+h+69R03H8QcBAoJC0Ou3uTi9lOJJEselPvBJqduhoHZV9iOvzwT4ly4kOXieSTeSMupVej7VGwJ9N9Q6HC7Go3BG56G6C77k7G9sA/cc56zMDqMu7RxSASoHALKHG4s9VBHfAxuAzzZU5qGQSGUMZkUBSPNv5RsRYvbAnM8fknGmZy1BVRj0Cr0PTpQ/PBjlkTeI2Xy8iMWQuwZqFgXpUjqSCBXrgFIIb7/ANP98WJMm4RZCreG2wbsSNj+t4buL8rx5VEmSaHxUIcwnqQew6hiOhHthZ4jxaR7FlYyxdY78oJv4R0rc9MBDlsrJMaXzaB0JFAA9r9z0Hrh8k5XTL8KmOZI8Rirx0bIIHlX03s2BhM4BlDJMo+EA2TfYbkbe2GLnniZlkhgVhQ/LU3S/kKwCtwtkE0Pi7xhwXA/dvf6YLcMgiEObdlDHaJCeil2Pm+YVf1xc5my+Xggjy6DVKG1O4rc1/PsPbBSbhYPDNEcX3gCu7CyzkE2T2AUMRgE/iXDPBcprR9gQyGwR/X2wzcpcJCZjLSCVH1q5Kr8SEL0I/n/ABwnoLNDudsdZ5X5fSCFWZAJSDqbq1+l9hWAJ5iPUNycCpch22/398F3F/1xDMo9QP1JwCrxiMqpAok9j/LA7h+TAUD0/U4bZeHq2/4u3piJuFrdHr2vbALvFuGSPC5jFiJQ8hvcKTpAqvWz9MLMMZZgL3Jr+WLnEOJv4soDkBjpYAmiFOwPriHhkWqVB6sP43/LAN+VyIiUIBddT748wUki361Xt1xmA6Uxxuqjv1xqE3N4mCd++AjPr2x5dVX5emJicasuA0q9sVHgG+2LoHejiGQb+ntgBcmSO/pjn/7Qp5LGWRSA9Fno1Xptjp0ovp0wGz/A1Y6iL+eARsj8KouyqKH8/wC/fHvHZY44WEoYtIpEUammYnYH2T+PTvi7zOJIKEOXaTUPiG4HtQxU4fwTR95NcmYcbk76f8K+mAG8C4N4EVm/Fb4v8I7AfzwF5w4hHLpRRbodyPQ9QPqMO6qb7n2xTzXDUjBcRi9zsOp3/XbAc/4hnmKIltSgEqTY1ewO4PbEPDeDyzt4cUbO9FgoFmv6YJcE4J9ocvIaQdfUk70PbveCvEuJfY5Yp8uwR4/KVB+JPQ129cAJ5k5efKtGG0uJIlYH+NWdmDWCfniPlHNLHmUZ3CCmtje1oR279KxW43xUzzNJuFLFgpa9Oo2QD6ar+eKURPb86v8Av54C9m5GE2pyrm9W3Rt77dj/ADOHnmCCKXJeNEI2UgfdOd4j6wt102d0PSzhEyedKaCVViL0k9b6C9+x3H+2PMvnmNISSp9+5s/xwFnhub8CVg21gg309f1rE/Ccv4shkYWL2H8/oMCbJbfcnDLw1NC3V+46jAF4uGxEhtIJ7mt8VeauKmKMRRsfvBv/AOn0GJTmdC6iaodv764X1kM84Y+YKd72FDoB/frgJsxy60WVScncncD8IPw7+t/yx0DgvEjJlopGNEqLJ6E9Dt+v1wh8a4jLL90BS3ZA6H0+g9MMnK50wqjdR01dN8AySZjEcbdTYv3xopJ6Efx/I40NEnvgLMkor+R/liJ5d/Ueh64jM3zIHQ9xiF2b4jt6EfzwCRzIiDMPSgagDXSjW5+u+3ucEOTsl8cpAH4VPWvU/wAMVeZ6tTsTZB9ei9f1wR5cWoB7kmvUHYYA59oA67etb/kMZiCqBvr6DGYDrMrb/XHpbGqxmzeNzgMx4f7rGY9I74CJ7vGst3ic3jRor64CsTiOVq674sMnYDpjR0FeuAE5qAt/dYFzZT613wyMgvvdYpZjLivfALr5bv0wocx8WZ2+zweZ2sMw/Ap+L5E9CfT3OGrm5JxGBlygN+YsaNe2FXg/CngDksGdz5j/ACHrvgPIoVhiEa70PzJ6n8+2Fjj+VC+ezbtsP54cVyhJ2Fk9AN7PoPf2wD5kyiyyrEhDNH/3ZL8oJ/AvY1R37m+wwCzkOHtIRWy92Pb5euDLZF8iIMyjqzNZrTYVgSNLX8VgXVd8TsNKaU207AYB5kvXnOxN7+vz7XgNM5nBLIz6FTU16UFKPYD09vfB3i/HPtrQ/crGY00syitZ9dgK6dO1nCwm9YPcNUNGK+RFYDeHLgG9hi7FOwuq/LGiRb0Nx6f7428StuvpWAH8RkLsECkG9/64vZXK6V0qP6k+uPI0ZqJ3wVy8BI3396wGZWO6Ur9f64L5SIXv0HTGmXi0jfb/ABD+eLIhIPz9e/8AvgLBk07nb0bESy3vvZNA+uJFjIGw27gm8bxw779PyGA1Efrd/piDMK34CEP5j8j1wQjQAGu/viIxbbf8YBJ4zw+eSQu1N2sbD8u2DHCSVUAiyBVV0wSkChtJoarI969PfFOOVQzI7BSp2Y91O4wFzh+Z0O2qJJkZdwxIYG+qkdDjMSt5ULCjte2+3+w3+mMwHRTxiGzc8O3/AO1P9WPRxeD/AM8P+an+rGYzAajiMN2Z4f8ANT/Vjc8Ug/8APD/mp/qxmMwHn/U4f/PD/mx/6sYeJwH/APPD/mp/qxmMwEcnE4OnjQ/5qX/9sRNxKL/zQ/5qf6sZjMBE/FIBv40P+an+rFOXikV7Sxf5qf6sZjMAFz8kTk3JEd//ACp/XFDM+Dp/7sX+Yp/njMZgFTi3HTr8OBwu9GTUNtqNb+l4rQCNFCoUO/UsN/c74zGYDTYndlB9dQ/rgRxJNciqCoXsbFe5q8ZjMBI6RRoVWiWFElh29PT5Y94S2mxqUAnuR/XGYzAFVde7L89Q/rieEKKIdAfTUv8AXGYzAXY2Qfjjs9ta/wBcT/bUC+WRL9NS/wBcZjMBby2YQfjjPqNa/wBcStPGTZkjIHQeIv8AXGYzATDOLV+IldvvEv8AjiQcRQUBJHt31r/XGYzAefbozf3kYPqHX+uPRno7rXHfr4i1/HGYzARcSjikQ3LECvmU+IvX/wCWAvE82r2VkjWRFKNpdaZSOxvf0OMxmA04RzSijwpa0gaQQRY+e+/0xmMxmA//2Q=="/>
          <p:cNvSpPr>
            <a:spLocks noChangeAspect="1" noChangeArrowheads="1"/>
          </p:cNvSpPr>
          <p:nvPr/>
        </p:nvSpPr>
        <p:spPr bwMode="auto">
          <a:xfrm>
            <a:off x="63500" y="-923925"/>
            <a:ext cx="23622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24" name="Picture 4" descr="http://www.google.com/url?source=imglanding&amp;ct=img&amp;q=http://www.xtimeline.com/__UserPic_Large/55194/evt100329030800293.jpg&amp;sa=X&amp;ei=Io0QT9PPOqrY0QG1gvnNAw&amp;ved=0CAsQ8wc&amp;usg=AFQjCNG9aUidGx6RFtvRrT48wdUko403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114800"/>
            <a:ext cx="2962275" cy="238125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>
            <a:off x="6477000" y="685800"/>
            <a:ext cx="1295400" cy="917448"/>
          </a:xfrm>
          <a:prstGeom prst="wedgeEllipseCallout">
            <a:avLst>
              <a:gd name="adj1" fmla="val -59120"/>
              <a:gd name="adj2" fmla="val 529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9144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military</a:t>
            </a:r>
            <a:endParaRPr lang="en-US" sz="2000" dirty="0"/>
          </a:p>
        </p:txBody>
      </p:sp>
      <p:pic>
        <p:nvPicPr>
          <p:cNvPr id="73730" name="Picture 2" descr="http://t2.gstatic.com/images?q=tbn:ANd9GcR53-TWRm-CGqMzWlARnC1NG5VTbU7jhXl_wdiXoYhR5tGb6MFIy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419600"/>
            <a:ext cx="2971800" cy="2176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alliance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is </a:t>
            </a:r>
            <a:r>
              <a:rPr lang="en-US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an agreement between countries to aid and support one another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As tensions mounted in Europe, alliance systems formed.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The alliance system meant that any conflict between two powers would quickly involve others.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stellar" pitchFamily="18" charset="0"/>
              </a:rPr>
              <a:t>Alliance System</a:t>
            </a:r>
            <a:endParaRPr lang="en-US" dirty="0">
              <a:latin typeface="Castellar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572000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2" descr="http://t2.gstatic.com/images?q=tbn:ANd9GcTNxn-fIt-D-1HB4BsJNgaglsyQKgniXyjV3apYp_ZX0D17-hKRrQ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04800"/>
            <a:ext cx="2609903" cy="1238251"/>
          </a:xfrm>
          <a:prstGeom prst="rect">
            <a:avLst/>
          </a:prstGeom>
          <a:noFill/>
        </p:spPr>
      </p:pic>
      <p:pic>
        <p:nvPicPr>
          <p:cNvPr id="71684" name="Picture 4" descr="http://t2.gstatic.com/images?q=tbn:ANd9GcS66hsrP5wIFEQcZKVZjBV4sYuYNqXz73HCPwnGZx1xTUgNYcV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4495800"/>
            <a:ext cx="2803585" cy="1981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google.com/url?source=imglanding&amp;ct=img&amp;q=http://www.johndclare.net/images/Alliances.GIF&amp;sa=X&amp;ei=yYwQT-zzLOfy0gHk6OyCAw&amp;ved=0CAsQ8wc&amp;usg=AFQjCNG_u-AHEx9qZwRgCiNXs9LhmTSJ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1"/>
            <a:ext cx="3963061" cy="2743200"/>
          </a:xfrm>
          <a:prstGeom prst="rect">
            <a:avLst/>
          </a:prstGeom>
          <a:noFill/>
        </p:spPr>
      </p:pic>
      <p:sp>
        <p:nvSpPr>
          <p:cNvPr id="69634" name="AutoShape 2" descr="http://www.google.com/url?sa=i&amp;source=images&amp;cd=&amp;docid=gbjwbioFR2kduM&amp;tbnid=tNznkGPgZNJVfM:&amp;ved=0CAUQjBw49QI&amp;url=http%3A%2F%2Fs3.amazonaws.com%2Fauthorstream%2Fcontent%2F260892_633921460296538750.jpg&amp;ei=Ol7hUsPSJu_JsQSpnIGgBw&amp;psig=AFQjCNGcLaWK8Lq8ZJ22qLYFtIyYrMTMVQ&amp;ust=139058783468810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9636" name="AutoShape 4" descr="http://www.google.com/url?sa=i&amp;source=images&amp;cd=&amp;docid=gbjwbioFR2kduM&amp;tbnid=tNznkGPgZNJVfM:&amp;ved=0CAUQjBw49QI&amp;url=http%3A%2F%2Fs3.amazonaws.com%2Fauthorstream%2Fcontent%2F260892_633921460296538750.jpg&amp;ei=Ol7hUsPSJu_JsQSpnIGgBw&amp;psig=AFQjCNGcLaWK8Lq8ZJ22qLYFtIyYrMTMVQ&amp;ust=139058783468810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9638" name="AutoShape 6" descr="http://www.google.com/url?sa=i&amp;source=images&amp;cd=&amp;docid=gbjwbioFR2kduM&amp;tbnid=tNznkGPgZNJVfM:&amp;ved=0CAUQjBw49QI&amp;url=http%3A%2F%2Fs3.amazonaws.com%2Fauthorstream%2Fcontent%2F260892_633921460296538750.jpg&amp;ei=Ol7hUsPSJu_JsQSpnIGgBw&amp;psig=AFQjCNGcLaWK8Lq8ZJ22qLYFtIyYrMTMVQ&amp;ust=139058783468810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2" descr="http://www.google.com/url?source=imglanding&amp;ct=img&amp;q=http://cdn.dipity.com/uploads/events/8bb111716cd6bda379b95540bee9e3b8_1M.png&amp;sa=X&amp;ei=nIwQT8PqHsbd0QHxh9j9Ag&amp;ved=0CAwQ8wc&amp;usg=AFQjCNHhPJwmZB68-qcPM4P5W5OYHiYp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810000"/>
            <a:ext cx="4108535" cy="2677136"/>
          </a:xfrm>
          <a:prstGeom prst="rect">
            <a:avLst/>
          </a:prstGeom>
          <a:noFill/>
        </p:spPr>
      </p:pic>
      <p:pic>
        <p:nvPicPr>
          <p:cNvPr id="66564" name="Picture 4" descr="http://free.bridal-shower-themes.com/img/map-of-world-war-i-alliances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429000"/>
            <a:ext cx="4114800" cy="280792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105400" y="914400"/>
            <a:ext cx="36576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05400" y="892629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These were the </a:t>
            </a:r>
            <a:r>
              <a:rPr lang="en-US" b="1" i="1" u="sng" dirty="0" smtClean="0">
                <a:solidFill>
                  <a:schemeClr val="accent4">
                    <a:lumMod val="75000"/>
                  </a:schemeClr>
                </a:solidFill>
              </a:rPr>
              <a:t>two alliance systems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put in place to keep balance in Europe </a:t>
            </a:r>
            <a:r>
              <a:rPr lang="en-US" b="1" u="sng" dirty="0" smtClean="0">
                <a:solidFill>
                  <a:schemeClr val="accent4">
                    <a:lumMod val="75000"/>
                  </a:schemeClr>
                </a:solidFill>
              </a:rPr>
              <a:t>prior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to World War I</a:t>
            </a:r>
          </a:p>
          <a:p>
            <a:r>
              <a:rPr lang="en-US" b="1" dirty="0" smtClean="0"/>
              <a:t>	</a:t>
            </a:r>
            <a:r>
              <a:rPr lang="en-US" b="1" dirty="0" smtClean="0">
                <a:solidFill>
                  <a:srgbClr val="002060"/>
                </a:solidFill>
              </a:rPr>
              <a:t>1.  Triple Entente 1894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	2.  Triple Alliance 1879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" name="Up Arrow 1"/>
          <p:cNvSpPr/>
          <p:nvPr/>
        </p:nvSpPr>
        <p:spPr>
          <a:xfrm>
            <a:off x="2590800" y="5725886"/>
            <a:ext cx="152070" cy="2286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5638800" y="2133600"/>
            <a:ext cx="381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Germany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Austria-Hungary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Ottoman Empire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AKA:  Turkey 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Bulgaria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stellar" pitchFamily="18" charset="0"/>
              </a:rPr>
              <a:t>Central powers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astellar" pitchFamily="18" charset="0"/>
            </a:endParaRPr>
          </a:p>
        </p:txBody>
      </p:sp>
      <p:sp>
        <p:nvSpPr>
          <p:cNvPr id="2050" name="AutoShape 2" descr="data:image/jpeg;base64,/9j/4AAQSkZJRgABAQAAAQABAAD/2wCEAAkGBhQSERUUExQWFRUWGRoXGRgVFRkYFxUYGRoVFxUXFxUcHyYeFxkjHhUYHy8gIycpLCwsFR4xNTAqNSYrLCkBCQoKDgwOGg8PGiwkHyQsKS4sLCwuKSwsKSwsKSwsKSksKiksNCwtLCwsLCwsLCksLCosLCksLCwsLCwsKSwsLP/AABEIAL0BCwMBIgACEQEDEQH/xAAbAAABBQEBAAAAAAAAAAAAAAAAAQIDBAUGB//EADwQAAEDAgQEBAQEBQMEAwAAAAEAAhEDIQQSMUEFUWFxIjKBkQYTobFCwdHwFCNScuFigvEzkqLCJEOy/8QAGwEAAQUBAQAAAAAAAAAAAAAAAAECAwQFBgf/xAAxEQACAgEEAAQEBQQDAQAAAAAAAQIDEQQSITEFE0FxUZGh0SIyweHwFSNhgRRisVL/2gAMAwEAAhEDEQA/APPaGGc+csWEmXNaBcDVxA3S18I5gBdEGQCHNdpE+UmPMPdWuGMnOBqWjns5p2Cfj2Fjac6hz3aHSKXMdCth2T87Zjj4i7I+Xuzz8DLhIrpx1oyM5Exc6+xvr0TTjB4vA3xf+MCPDyU/PwIiokV0Y4D/AOtms3BPO3bxH6cgo62KzCMrRebbRsOiOQKyROSJQGoVihhg4El7Wgc99zA/eqfheGuqNLhaNAd+cHombkBThS4d7BJe0ut4RtP+ropK2ENPzjUHLDhroCegn6Kuj8wDUidCSEoCBs252XoHAXViyawywA1rcsGGiC4zeTy6dVylPitMNaDRbmblGYZZIDXgktLSC7M4OBP9IBkRHdfD/FGuwzCGbzLoJJaQ0zAAh0OJAA83ecbxbPlrK9f5/wCE1PZIhXv49kg/KbAm02Owm2zbdT4tVT/jGvaA2DlJaSImQdHEbgQFz2C0V6roe02v4Ym+tiOcb91apUXO8oJ7CT7KsfOI2F+xNh7gn06rQw7Him5zQC02cdxHXUC+kwY3RjIHC/HAPzKZ/DlMcpm/rELmV6bj+HsrMyPEjUbEHmDsV53xHAmjVdTN8p15g3B9iF0fhmojKvyvVfXkq2xaeRuExjqbszY5GdCF1WHqFzGuIgkAxykSuOWpguOODgHmW6WFxyNtVpTXqRHQqKviWsu5wb3/ACG6xuKcXzHLTJgakWntvCzGU3PJgOcd4BJ9U1RA6zDYltQZmmRMaRdSrn+F8NqTMupgdLu/2nbuugSMAQhCQAQhCABCEIAzeANM1Imco0/vapeOAhtLMD5n2Mi0UlJ8K0WuqPzNa6GfiaHAeJuxBup/ijDMHyYDWAl8lrGiw+VqABOp902V8VqVVjnGfoO2/h3GEXUo8rp72Gtxe+1kB1GTLXxIiCJA331TnYVgj+YDzjbWIBvy90hwrIkVBMAgGxm8idBt3k8lc4GDWvpbtd6HoOZ5z7hQ1nMIGUEHe9ukKVuHadXxpy+0z0+uiX+GZAmpe0gDQ3m+hG0o4ApwkVyrhmAEioCdhz0jrv8ARVYS9gSYKkTUbAm4PoCCZXR4gOLTlMOixPNYHDntbUBcYjTubX6XXREqCzsVHO1+HVZktLidwcx/VU4WnxHiucAMJAOtoJ5Dt++azYT4ZxyINQlQngOoNlzQIBJEZvLM2zdOa9LpsgAQB0AgdYC8xhauB+Jq1JoaMrgNMwJIHKQRZZXiOknfhw9PQlqmo9nZ8QxopU3PMWBgHc7D1K5DgPGqrahYAHmq6TMiHHV1ptuR0VHiHEamIeC650a1osOw1JVj4ZrNZiWF1gQWgnZxED9PVQQ0Sp0896zJrOPhjoc7N0lg7qlSDR9yZJJ5klW6lJoYCDLrTcbzIyxIiBe4MqCFPi3g2yZCNb/lFvqufLJmY7i1KiQKj8pNwIJMc4AK4r4i4k2vWzM8oAaDEF0SZj1+iu/Gg/nt/sH/AOnLn10fh2khGMbsvLRVtm87RE6lRc4w0SeQTUrXkaEjsSPt2+i12QnWYPCim0BojnzJ3JKmWZwbiDqktdctAvuRpfqtRQCghCEgAhCEACEIQAIQhAGFh8S+mZY4tJESDFtY+iMTjH1Izvc6JjMZiYn7D2TISEK9tWc45GjITSFJCSEARkJ1OiXGGiSBNuSWFc4Q4B5EGSNeW5nvb2TJvCyKOwHDAQTUaegJI7mx/cJ1XgrYcQXaEgW1iw0utNS4vG4dj8sm7DBAf4XFwDC7mYkmBAiwdvW3SbFOTo0i4gAZt45jeTsNp6rp3CQQd1mUBhw4fzHtHygCWZ5+aQAc06taZJjUAASVdwWLD2N8MFrQHOl3idLgdT/SGG1peewdZnsEc/isMabi0+h5jY/vkoVrccp3a7a49dR+ay1LB5Qg1InQkhOAaiEq3PhvFUZ+XVpsJJ8L3NBv/SSfp7KC+11Qc0s4FisvBd+GeBFuWu4iS2WtA0zCxJ7fdczVqO+YXO82bMZEXmTI2uux+IeNik0sYYqGNI8AsZM2uNB1XFveSSSSSbkm5PcrP0HmWuV1nT4Xt9iWzCxFHpXCccKrWVGgkG8WJBGoNiLEcoVvGVy95JBG0Ek5YtF9B02WJ8Ku+XhmOBjzkkGN3A37BZ/FPjPxfyodM5nPBvygSD+wsT/jTstlXUs4b/jZPuSSbMr4uH/yT/a30t/yfVYqnxWJdUeXvMuOp/TkFCuq09brqjB+iKcnltiLfwPDP5Ja4+eHW/DYR3KwQ2bDU2XYU2wAOQA9k6xiIpcN4Z8ouJdJMDSIAV9CFGKCEISACEIQAIQhAAhCEAYRCaQpSE0tWiNI4SQpCE0hIAtCmHPAMgG1ue2q2qNAMENFvv1PNYYtcWI0KlfjHn8R9IH2CgshKT4FTOk4dim035nMziCIPXv+7rH4pxNrob8oAsYaea0uJyuDjbUGY6HvOaCQZkzzkz7oawuNgXE369ySmxq2vLDJfbis4qONHPmY2nIygsytEua0DzFwDpjQuG5Wrw7HMNCPlAE5oOhBJaJ0uIabczIOs5/DMO5rTmESZA9IV1RSeRSpxOoBTIO9hab6jtosAhdJjKZcxwABJEQVg18O5hhwgxP79lJU/QRkEJIT4UuEwjqjwxglxncDQE6nspZSUVl9B2V4TqBhzTE+IW53Flo1/h2s0ElogXJzNsN95ThwloIMusZvG3oqNutp24Tzn4FqnS2WPKXRNxuj86pna0N8N5Mlzhp2tAlYrKJLg0AydJtz/QrokkLLp1k6obF16f4NWegrk01x+pWw3xKadD5Py5IDmznjWbxHXmsKFq47hv4mC83HOdxKho8JcdTl6an/AAr+nt09cXNcN9+/sZtmlu37Es/z4lENkwLnkLoewgwQQeohb2FwbWC1zuTr/gIrYFr3BzpO0TY66+6Z/UVv64+pP/TZbO+foZOEwTnFrgPDOpI2N7a7LoqNWbaEDf7jmomtAEAQOiWkJd2E95kfvuFDXqp2W9dj79HCunOeV+xZQhC0TJBCEIAEIQgAQhCABCEIAyITSFKQmkLUwMIyE0tUsJpCbgUjITYUpCaWpAIyE6hTc4+CZ6GI7mfoghWf49wADQGgWA1+qinu6SAtYau+Q1zCLXdINxv6q2sV+LeTOYiOVh6jf1Uh4m//AE+x/VQeVIdk1HuABJ0F/ZY+Jqtq1G3yts3MdgTdxHIfkpRxV0Xa0+4+iXhvDw97TUGWm7keflHMC4v29Gt+UnOXoC54IqvD6YbPzmkwTDRNwxrgLkGSXFvdpXUYT4YysoltekHMe92YA+NhmBOpzCByvqqVX4QaXS15DeRbm+trdwVo46s5lJ0NLYgAtHhAlotygTtayxdbro3KMa/95+X6ss1VPPJNxem3LkNRgzHUnZviBEayQGxqJmFk1cC0AkVWEgEwIvBAgX6n29VTfOpknmSSe0m60XUKGen4/AXAPucwZ4JcbQ03dYaZd7E0YRUVg3Kq3UsGchX6dKj/ADcxII/6UGxMPJk3tIYP93qGuZQ+Vq/5uWdRlzfMIIiJnJBjTedg7BPuKSFoGhQDqXjJbYVdRBsXFpjy3gWPlndNFKiHsGZxYWy46FrvEYiDeA0HUXMFGBNxRSNk6A+42tzQ91iY5mPylT0mQI1/yZP3VvTUq1vd0U9ZqJUpbe2QtouOvh9iVLSpRvJKkQtKFEIdIx7NRZZ+ZlvhdZjKmaoJaGvtAMuLHBnma4TmIuQQFHjy01XlkZC4lsAgAG4EHSJj0UCFNjnJAaFN9LICS3MKb2FuUy55NTI6Yy2Dm3JkZOyp4dwD2kgEAgkOktIkSCBcjso0IwBa4m5hqEsMttoABMCQIa0EAyJyidYUnzWfw+XwioHWhvicDrmcW2i0Q6DMFu6ooSYAnwT2hxz6ZKgEifEabwz/AMi2+2qhY0EgEwCddYHON4SISgX+L1aLy11EFoAylpEeXyvsSCSDfq0mLqghCEsAZxamkKYhNIWtgYQkJCFKWppCTAEUJCFIQkITcAMawkgCJPMx6d0lSi5uoI+3uLJ0XE3AIJjW3JajKjXixBG/+R+qr2TlCQ5GPTYC5oO5Aj1upRw92aIgT5jBttvJK1KdFrdAB2CeoXa28oMFBnCR+Ik9rD9VehKhRtt9imnw/wCIX0mhjjLGjw+EEjxZiCdxYeyk4txh4ptaI8YIu0eS2ZpGt5AjqVjkJK+NJb8sgOiCHGcwuZA58p5HdY2r0u1+ZDr1X2Lule6ai1kXE8QqVAA9xIBkDkbzHuVXQhVDoEsdAkJSqJjASZEkHXXt2sUAxfm8r9tPfRHzhvbv+uikSObIjmgORHtkEcxCmo1ZsbEfuQeSr5CLyTzk6/kiXSCBETrBnpA9PZWdPd5Uuen2U9XR50eO10XUKsajug7CfukdJ1JP0+yvy1la65MyOguffBNUrgWJ72JjvyUiqtaBoISNGUy31GgOvTVRQ1qcsSWETWeHuMcxeX/Oi2hMpVJExG3snrQTysozGmnhghCECAhCEACEIQBTQhC1xghCaQnoQBEWppCmITS1JgCEhLTeWkEdB3vp++aeWphb+/so5xymgNRCfwysyzqgkZXWH9UEN9M0KfNS+TEH5uaZvGW1uU7+nZZo8qoV9xoB9OMxaBFQGRmIHmBBkBxPQiNE3+TnETlyfjDo+ZP4g25AFvDvBiJCTIFJQYlo1kg3AgTrG3otEGn8uppnzDL5oy3mLHp5iFVZhTUcGttBkmJDRB+t7BRXSUa25fUlq/OucexVbolWoeBX89urZPvIH0WdjKBpODXXkSC0E7x6H9yufU1LhHRQvhJ4TGKOpTGtgefL1R84aXnlFwmky4SD+Xe1tvqE8lbRJTdIn9+nROTqTMzgJAkgSdBO5PIK1/BMNRzRUBaILXEhstJbJMkQ4NJJGstIQGcFNCn+Q35ebNfNliRpEyBr66aa7TUcNSdVDS8tZlBLiQYJaCRYbEx6HTYDJSQpW0JHmAdmywSIH+onlO+idjaLWPIY8PbYhwtIPMbHaOiBckCROc2NwbTb7HqnYcOLhkBLhBsNL6mbQkY2UtqbDCGW+p+5Uy024AObLmNDyDMTGa94Bid1mFpBIIgjUfn1HVa+k1UbVtXDRzVsWm2/UEIQrpCCEIQAIWfjeLBhLQMzh7DuVmO4vV/qjs0fmnKLYGuhCQiVqjDSwXBy4S+WiLARJnc6x21/ODFcOew6FzdnAT7gaH6fZbGAxwexpJGYzIB3Eg220lWlxv8AVdTXc3L2x6f6LnlRa4OTlC6TGYBtTWx2cNe3UdCs2rwJw8rgR1lp+kgrY0/jNNi/ufhfzRDKmS6MwhMfZSuaQSCII1B1CaAC4DW8kdBOvqtaU1s3JkOCfCtIEERcx21+5KmQhZreR4IQhIBYo4trQAabXXMk8jl7TEHf8S0eF8TbOT5TQBLh5ZcTYyII1MxJ0CxlVrmXAf09eY5fmqOsrjKttv29yxp4uc1FHVu4xTLzS+WAQJLhFvCB+Yd3VPEcYwzxmNJpIIaLjMQC0yJsWkAzPM2GiwW20JFiLcjqPVNe2QRzssZQwzXjpMPOR1SsD4ogQDHoNgNTrYRewUZq9DHt9DcoFLmZjSyjrV2+WQJsenP12UyTfRbb2rl4J1cfUoyyGuiRnk6iGTl0i+b31VRCaPaLdN1IOghzm5YkWOaRLwJ2E2NjG02Wm6jmqTMSclifD4otmEO8upOhVNCBNpOTT+TEO+bMz+GNMuv+6Y3IU9erR+a0taflxDmmZ1IkGdYg/rvRQgMA4ydI6DQdAgGCCJBGhBgjsUASYAJPIAk+wU7+H1AJyH0IJ9gUjaXY2U4LiTNrh+Iz0wSZOjrRca/vqq3GB5Dv4h6QLJ3CcEWBxcIJI3BsBbTqT9FJxHCuflyxYnUxqOxUWnlGF6bfBiXJcqJkkrD4jj3F5DXnKIjKbaCbjW61OPYcMpQ5wzlwhgM23JtP2Hdc7C6rTyjaty6KMk1wzRocYeYblDnGwNxPUhXwysW3cxp6NJ+pP5LAY8i4JB6Ej7LVwnFwGeMnMOnm5X57XT5wx0IUn8NqucZaSZMmRB6zZVa1ItcWmJHUK5iuKvfYeEcgbnuVShPSkIdCla0kgC5JgdzokWtwbBH/AKjht4fXV3roOk81JrdUtNU5+vp7iwhueDTpYGKbQCIZF5EyLeXW8nbmmMqnNlzB2swLjlN49IC0MQ6GNbIOpsBO2pGt51uLqhhWwCBoCQOwifrK4Nl8lQhCaBHWwrH+ZrXdwD91nYvhuUj5bPDFw2NRvB1tv0WqhTVXzqkpRfXyElFNHPA/vl0I2KVbGJwLX3Nnf1DX15+qo4nhrmkZZcPSQfpI/fbcp8QrnhS4f0K0qmuio50XNgkZUBEgyoMVTcHw4EWBAPrt6KOLyDB/eo3WvXV5kN8WRN4eC6qrwQ4zvoew06boGIcNQCOgg/U3UVc5zpYc415wobdLK1bHwTUXeTPchTiRP5jQeqmYwkgAEk2AAkk7ADcqqWJ2HcQ6ATpIvptY+qo6rw/yYb4vOO/2NTTa52z2SXfRZq0i1xaYkWMEG/cWWdVEud3+1lq0ywMMyXnSLBsbn+qdI21nZUsRQm41+/Qqtoro027pddexPrKpW14j2vqRUK5ENMRpPoSPtCuLP1U2GrRDT2B+wPLkreu0W3+5WuPX7lbRavP9ux8+j/QtJ9GkXODRYkxPLcnrYJifh2Oc4CnOe8RqLGT2iVjvo07HiLaLDeEVb2FuZ83UcvVR1uG1QD4ZgahwjTrB+i6b+GdBMaAE9naH1UeKwLjDC0mXAFouTYmLXO2irq2WTM/5Vi9RuBpMY3yC7RpaDAgnn681ZbUZ/RNtydZuRCosYY8BGU3EgmO1xbf3Ty5/Jo/3E/TKJURWLbKjLS0m0HxamQZHLcR2VcY2nlNi4wILZIG5dpcbfZRmgT5jI5CWjrN7+6mASZA4/wCKng1mwQfAJi+7oWLCu8TxZq1XOIA2gdJGu56qoQu20lbrojF/AozeZNjISQnwkhWRo2EkJ4YTMAmNYGnfkmpuVnAHSYWmHVGNOhN+u8esR6rq6LQTcgDW8x6xfpbmuTwpiozfxNtzuP8An0XZ4KpkDnAwYLRpexMXF7gaQRMrA8bz58c9Y/Vlmj8rKuPxBc62psDcgQNZdc2G/RS8OYwOAdGWCPFNutruO8b81TcSXgaReTMmxBi0bjdTLCyTlnDvYGvzNzEwG6iLPk++VOw4p5HZic58trNi97/i8uh9FUQkyBI6MgjzS72huX65laxnySCadjmAi8QA6XAnY2sdDpbSiq+Lx7KfmN9QBcn9O5ToRlN7YrLYj47LCp47ijaZywXO1jQAbSVjYjGveSS4gbAOIA9te6ghdDpvBHlSufHwX3K8r/8A5JcVijUdmMC0ADQAT76lRIQujrrjVFQgsJFdtt5YJISpHOA1sniDTSOUunTYcgbyd7SmuZ/yNkfMB8MiJnv0B3uZUkKvBblLdyh3MX8B2Hq6G0jUESJHQ6j9VfxTzWcXNY1rWMEwGtaIFyYgS50wNbgDRZZaQZGv0P75qaliJBAMTEjtpI/Pr1XNavSSol/1fX2Oh02pjdH/ALL+ZKb2w4jqSOoN/wA0hatPE4Zhpt8cvNyAD4f6YdESBr37rPqUiNwRYaRrZaWk10JRVdnfC9yhqtHOMnZDrl+wwVHAgyT0JN10/wAO0mVKYIOR7c0nV+aCItpmAiNCuZIVvhDHGs0seGOBmZuQLkAfi000TfENFU63Yvw4+T+RVhfNrY3k6htRwOV0zBvOoECCNiJHT7J9SuQC4k2BJvew/RP4k0ZqZblExZpJgQS7NO5DdOyiqPAHiiDa+hnbquUZYJMPgiGtuJdJN9HT4u3+FIzDknUXE69YWfh8QMoA8RuAJ2BMEzoIA1UzKhmHAAm4gkzz2F0MC23DSB4m3aXa8vwnk42t1VfF03Ck9zCC4NsJuSWyIG8Eie6VR4jEBjS52gElEe1hAefoIV/itek8l9NrmuOoMZTzNjY+60sJ8OU6jMzapdtLQAJ3sRO/NdjLWwrgpWJxz6YKSg28I5zKt3hnwuXDNVlo2aPMf7j+Htr2WvwzgLKLs0lztASBbnA2PVaSyNX4rKX4aeF8fX9iaFWOZEWFwrabcrGho6fcnUnukqYKm4y6mxxOpLQSfUhTIWJuec5JzmMNXyPDoBibExqCNb81sD4iBZku29s0FocbC+o16LCQu51Xh1Wpe6WU8d/sUYWOPB1NGk0XEGd9S7qTunqhwR38qOTiPs7/ANldbWaTAcCRqJEj0XFXVuuyUPg2vkXU8rI5CYK7SYDmzykT7KRRYFEWBxlsVT1aD9x+X1WhxDinyyWgEuiZ2EyBPPRYbnEmSSTzJkrofBtLYp+c+I4+ZXumsbREIQupKoIQhAAm1BuNR9eYTkyqbchoeg3Udyi65blxhj621Nbe8i1TLbfi0+/2TkwukiNAddtCLFPWf4XW4VNtdsu+IWKVuE+kCa6mDqJTkLUayZ4wPLdbjnNwOvbmpS2bFNTGjKRsDbpNo7b/AEWDrvD1FO2v07X2NjSa1tquzn4MaaI0Dr8iZ/yrXA6JdVBFskl3Q3aB7/YqmG6jQgk9dTf6/VWuH4x1IuIAdm11FxoRqldWpdDUHuUo+vpntfLJXunU5fl2tP6HYcQZLKYII8MjbsQZ59tFSw9MQHXJIBk63F4Gg7BV8JjzWbydcOMzlAsNdyNB697rREBctZFwk4y7Qq55EZWaSQHAkagEEjuFyeK4pVf4XOiDcNGUg3BEi6scTwbqNTO0wC4lpGoJklp+vQhUa9dzzmc7MdJMdbW7rofDtFDixYlFr17T+GCvZN9dD6XFKrRAqOjrB+pBK1cJiMRUZ4qbajHCLkNJGnOPoPzWEQun4Nj2vGRrHNawC5II7d9SneKVRrhuhWv8vrHywJU23hsz8H8LktBqOLTN2iDb+4HU/mt+hh2sGVjQ0ch+7nqrOGY0uhxIEE2IFwCRqDrEeqdTw4LM2aIzWkajLlEamZPssG7UW38zeSxGKj0V0K5/Bs/lePzkB+ngnL+p/wC3XYDMI0ucM1g3MDI8Xl0sY1JjW14uq+1jimhSmm3IHScxJEWtF5+o9iokgHJoQpMNSz1Gs0DjfsBJ99F6PbZGqDnLpGcll4JsFhKj2uLHRFrOcMxAmLdwJPNUw0cv8foV01XDta0loykNMZbaCRIGvqqmL4WH+NpyE3IiQZvOovfXdc3pvFo+bJ2rEZf4698cssSp44MUD0jSNuo5KzVx9RzcpdImZ0O9iREi86bKfE8HLKZfnBgAxlI1IGubqqC2a5abWfjik9r7wQtShwS4UMk55i3l3uJn0+yKNQAmRIIIFtDsb/u6rOqwAeZjtBhbeE4M0tBcSSb2OUduf1Ud/iFFC5bfphf4+Qsa5SM7DYjJNpmPpz5joo2Pieoj6g/kt88JpRGQDqCZ95lRjglP/V/3H8lTj43Ry3F/T7j/ACJGKKxyluxIPt+/onfNGTLF5md4gCPp9Vsu4LTiII65jI97LHqYUguEg5Z21j1U9Xi2msznK919sjXTJCPLcjYBzXzHY8oRUpANaQ6SZkf0xEfQqqyvJiP3b9VKtWLT6ZEPdSIAJEB0wecapie6qSACSQNJ20FvYeykrVQWt8IBFpG4AEetzJ7ckuWBXc8DUgdylaZ0v2UuLwmVrDN3DMLeU/moGMDgHFouAVQ1WtenazHKf6FzT6Xz08PDQuYTEieU39kyu637tF59ITq1MZSIgW07j69UhpgkdP8ABv7JKdRLV1y2rHp/OAuoWnnHLz6igEmTbkOXfrYJSEqFdqqjVFQj0itZZKyTlLsu4bixp/LLWiabg7Uw8XkFul51M6DSF0NHjDH0yQAA5+a9oI/D2v8A8rkVq8GwbHMcXNa45iLgG2Vuk91h+M6eCgrennHv2S0yecGlxRwxDX5SAXExDgQJ/CYGnS2y5niVUuf4m5C1rWEAz5QL256+q3KuFbRZUfTGU5eZItJFjbdYNfE5gcwl8th9gYNiHADxaWOoUHhl045xzDKXwab9fb/YtsV/srELa+HXBodLmjMQA3MM0iQbdZHssghI0wQRqCCO4MhbGt071FTgnghhLa8naIVHhGOdVa4uABDotPJp3J5q8uHsrlXNwl2i+nlZQIWfxniTqIblAJcSLzaBOgWWPih41Y09pH5lWqtDfbX5kFle6GOyKeGdIhJTfIB5gH3UVTEQYj6qlgef/9k="/>
          <p:cNvSpPr>
            <a:spLocks noChangeAspect="1" noChangeArrowheads="1"/>
          </p:cNvSpPr>
          <p:nvPr/>
        </p:nvSpPr>
        <p:spPr bwMode="auto">
          <a:xfrm>
            <a:off x="63500" y="-871538"/>
            <a:ext cx="2543175" cy="1800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2" name="AutoShape 4" descr="data:image/jpeg;base64,/9j/4AAQSkZJRgABAQAAAQABAAD/2wCEAAkGBhQSERUUExQWFRUWGRoXGRgVFRkYFxUYGRoVFxUXFxUcHyYeFxkjHhUYHy8gIycpLCwsFR4xNTAqNSYrLCkBCQoKDgwOGg8PGiwkHyQsKS4sLCwuKSwsKSwsKSwsKSksKiksNCwtLCwsLCwsLCksLCosLCksLCwsLCwsKSwsLP/AABEIAL0BCwMBIgACEQEDEQH/xAAbAAABBQEBAAAAAAAAAAAAAAAAAQIDBAUGB//EADwQAAEDAgQEBAQEBQMEAwAAAAEAAhEDIQQSMUEFUWFxIjKBkQYTobFCwdHwFCNScuFigvEzkqLCJEOy/8QAGwEAAQUBAQAAAAAAAAAAAAAAAAECAwQFBgf/xAAxEQACAgEEAAQEBQQDAQAAAAAAAQIDEQQSITEFE0FxUZGh0SIyweHwFSNhgRRisVL/2gAMAwEAAhEDEQA/APPaGGc+csWEmXNaBcDVxA3S18I5gBdEGQCHNdpE+UmPMPdWuGMnOBqWjns5p2Cfj2Fjac6hz3aHSKXMdCth2T87Zjj4i7I+Xuzz8DLhIrpx1oyM5Exc6+xvr0TTjB4vA3xf+MCPDyU/PwIiokV0Y4D/AOtms3BPO3bxH6cgo62KzCMrRebbRsOiOQKyROSJQGoVihhg4El7Wgc99zA/eqfheGuqNLhaNAd+cHombkBThS4d7BJe0ut4RtP+ropK2ENPzjUHLDhroCegn6Kuj8wDUidCSEoCBs252XoHAXViyawywA1rcsGGiC4zeTy6dVylPitMNaDRbmblGYZZIDXgktLSC7M4OBP9IBkRHdfD/FGuwzCGbzLoJJaQ0zAAh0OJAA83ecbxbPlrK9f5/wCE1PZIhXv49kg/KbAm02Owm2zbdT4tVT/jGvaA2DlJaSImQdHEbgQFz2C0V6roe02v4Ym+tiOcb91apUXO8oJ7CT7KsfOI2F+xNh7gn06rQw7Him5zQC02cdxHXUC+kwY3RjIHC/HAPzKZ/DlMcpm/rELmV6bj+HsrMyPEjUbEHmDsV53xHAmjVdTN8p15g3B9iF0fhmojKvyvVfXkq2xaeRuExjqbszY5GdCF1WHqFzGuIgkAxykSuOWpguOODgHmW6WFxyNtVpTXqRHQqKviWsu5wb3/ACG6xuKcXzHLTJgakWntvCzGU3PJgOcd4BJ9U1RA6zDYltQZmmRMaRdSrn+F8NqTMupgdLu/2nbuugSMAQhCQAQhCABCEIAzeANM1Imco0/vapeOAhtLMD5n2Mi0UlJ8K0WuqPzNa6GfiaHAeJuxBup/ijDMHyYDWAl8lrGiw+VqABOp902V8VqVVjnGfoO2/h3GEXUo8rp72Gtxe+1kB1GTLXxIiCJA331TnYVgj+YDzjbWIBvy90hwrIkVBMAgGxm8idBt3k8lc4GDWvpbtd6HoOZ5z7hQ1nMIGUEHe9ukKVuHadXxpy+0z0+uiX+GZAmpe0gDQ3m+hG0o4ApwkVyrhmAEioCdhz0jrv8ARVYS9gSYKkTUbAm4PoCCZXR4gOLTlMOixPNYHDntbUBcYjTubX6XXREqCzsVHO1+HVZktLidwcx/VU4WnxHiucAMJAOtoJ5Dt++azYT4ZxyINQlQngOoNlzQIBJEZvLM2zdOa9LpsgAQB0AgdYC8xhauB+Jq1JoaMrgNMwJIHKQRZZXiOknfhw9PQlqmo9nZ8QxopU3PMWBgHc7D1K5DgPGqrahYAHmq6TMiHHV1ptuR0VHiHEamIeC650a1osOw1JVj4ZrNZiWF1gQWgnZxED9PVQQ0Sp0896zJrOPhjoc7N0lg7qlSDR9yZJJ5klW6lJoYCDLrTcbzIyxIiBe4MqCFPi3g2yZCNb/lFvqufLJmY7i1KiQKj8pNwIJMc4AK4r4i4k2vWzM8oAaDEF0SZj1+iu/Gg/nt/sH/AOnLn10fh2khGMbsvLRVtm87RE6lRc4w0SeQTUrXkaEjsSPt2+i12QnWYPCim0BojnzJ3JKmWZwbiDqktdctAvuRpfqtRQCghCEgAhCEACEIQAIQhAGFh8S+mZY4tJESDFtY+iMTjH1Izvc6JjMZiYn7D2TISEK9tWc45GjITSFJCSEARkJ1OiXGGiSBNuSWFc4Q4B5EGSNeW5nvb2TJvCyKOwHDAQTUaegJI7mx/cJ1XgrYcQXaEgW1iw0utNS4vG4dj8sm7DBAf4XFwDC7mYkmBAiwdvW3SbFOTo0i4gAZt45jeTsNp6rp3CQQd1mUBhw4fzHtHygCWZ5+aQAc06taZJjUAASVdwWLD2N8MFrQHOl3idLgdT/SGG1peewdZnsEc/isMabi0+h5jY/vkoVrccp3a7a49dR+ay1LB5Qg1InQkhOAaiEq3PhvFUZ+XVpsJJ8L3NBv/SSfp7KC+11Qc0s4FisvBd+GeBFuWu4iS2WtA0zCxJ7fdczVqO+YXO82bMZEXmTI2uux+IeNik0sYYqGNI8AsZM2uNB1XFveSSSSSbkm5PcrP0HmWuV1nT4Xt9iWzCxFHpXCccKrWVGgkG8WJBGoNiLEcoVvGVy95JBG0Ek5YtF9B02WJ8Ku+XhmOBjzkkGN3A37BZ/FPjPxfyodM5nPBvygSD+wsT/jTstlXUs4b/jZPuSSbMr4uH/yT/a30t/yfVYqnxWJdUeXvMuOp/TkFCuq09brqjB+iKcnltiLfwPDP5Ja4+eHW/DYR3KwQ2bDU2XYU2wAOQA9k6xiIpcN4Z8ouJdJMDSIAV9CFGKCEISACEIQAIQhAAhCEAYRCaQpSE0tWiNI4SQpCE0hIAtCmHPAMgG1ue2q2qNAMENFvv1PNYYtcWI0KlfjHn8R9IH2CgshKT4FTOk4dim035nMziCIPXv+7rH4pxNrob8oAsYaea0uJyuDjbUGY6HvOaCQZkzzkz7oawuNgXE369ySmxq2vLDJfbis4qONHPmY2nIygsytEua0DzFwDpjQuG5Wrw7HMNCPlAE5oOhBJaJ0uIabczIOs5/DMO5rTmESZA9IV1RSeRSpxOoBTIO9hab6jtosAhdJjKZcxwABJEQVg18O5hhwgxP79lJU/QRkEJIT4UuEwjqjwxglxncDQE6nspZSUVl9B2V4TqBhzTE+IW53Flo1/h2s0ElogXJzNsN95ThwloIMusZvG3oqNutp24Tzn4FqnS2WPKXRNxuj86pna0N8N5Mlzhp2tAlYrKJLg0AydJtz/QrokkLLp1k6obF16f4NWegrk01x+pWw3xKadD5Py5IDmznjWbxHXmsKFq47hv4mC83HOdxKho8JcdTl6an/AAr+nt09cXNcN9+/sZtmlu37Es/z4lENkwLnkLoewgwQQeohb2FwbWC1zuTr/gIrYFr3BzpO0TY66+6Z/UVv64+pP/TZbO+foZOEwTnFrgPDOpI2N7a7LoqNWbaEDf7jmomtAEAQOiWkJd2E95kfvuFDXqp2W9dj79HCunOeV+xZQhC0TJBCEIAEIQgAQhCABCEIAyITSFKQmkLUwMIyE0tUsJpCbgUjITYUpCaWpAIyE6hTc4+CZ6GI7mfoghWf49wADQGgWA1+qinu6SAtYau+Q1zCLXdINxv6q2sV+LeTOYiOVh6jf1Uh4m//AE+x/VQeVIdk1HuABJ0F/ZY+Jqtq1G3yts3MdgTdxHIfkpRxV0Xa0+4+iXhvDw97TUGWm7keflHMC4v29Gt+UnOXoC54IqvD6YbPzmkwTDRNwxrgLkGSXFvdpXUYT4YysoltekHMe92YA+NhmBOpzCByvqqVX4QaXS15DeRbm+trdwVo46s5lJ0NLYgAtHhAlotygTtayxdbro3KMa/95+X6ss1VPPJNxem3LkNRgzHUnZviBEayQGxqJmFk1cC0AkVWEgEwIvBAgX6n29VTfOpknmSSe0m60XUKGen4/AXAPucwZ4JcbQ03dYaZd7E0YRUVg3Kq3UsGchX6dKj/ADcxII/6UGxMPJk3tIYP93qGuZQ+Vq/5uWdRlzfMIIiJnJBjTedg7BPuKSFoGhQDqXjJbYVdRBsXFpjy3gWPlndNFKiHsGZxYWy46FrvEYiDeA0HUXMFGBNxRSNk6A+42tzQ91iY5mPylT0mQI1/yZP3VvTUq1vd0U9ZqJUpbe2QtouOvh9iVLSpRvJKkQtKFEIdIx7NRZZ+ZlvhdZjKmaoJaGvtAMuLHBnma4TmIuQQFHjy01XlkZC4lsAgAG4EHSJj0UCFNjnJAaFN9LICS3MKb2FuUy55NTI6Yy2Dm3JkZOyp4dwD2kgEAgkOktIkSCBcjso0IwBa4m5hqEsMttoABMCQIa0EAyJyidYUnzWfw+XwioHWhvicDrmcW2i0Q6DMFu6ooSYAnwT2hxz6ZKgEifEabwz/AMi2+2qhY0EgEwCddYHON4SISgX+L1aLy11EFoAylpEeXyvsSCSDfq0mLqghCEsAZxamkKYhNIWtgYQkJCFKWppCTAEUJCFIQkITcAMawkgCJPMx6d0lSi5uoI+3uLJ0XE3AIJjW3JajKjXixBG/+R+qr2TlCQ5GPTYC5oO5Aj1upRw92aIgT5jBttvJK1KdFrdAB2CeoXa28oMFBnCR+Ik9rD9VehKhRtt9imnw/wCIX0mhjjLGjw+EEjxZiCdxYeyk4txh4ptaI8YIu0eS2ZpGt5AjqVjkJK+NJb8sgOiCHGcwuZA58p5HdY2r0u1+ZDr1X2Lule6ai1kXE8QqVAA9xIBkDkbzHuVXQhVDoEsdAkJSqJjASZEkHXXt2sUAxfm8r9tPfRHzhvbv+uikSObIjmgORHtkEcxCmo1ZsbEfuQeSr5CLyTzk6/kiXSCBETrBnpA9PZWdPd5Uuen2U9XR50eO10XUKsajug7CfukdJ1JP0+yvy1la65MyOguffBNUrgWJ72JjvyUiqtaBoISNGUy31GgOvTVRQ1qcsSWETWeHuMcxeX/Oi2hMpVJExG3snrQTysozGmnhghCECAhCEACEIQBTQhC1xghCaQnoQBEWppCmITS1JgCEhLTeWkEdB3vp++aeWphb+/so5xymgNRCfwysyzqgkZXWH9UEN9M0KfNS+TEH5uaZvGW1uU7+nZZo8qoV9xoB9OMxaBFQGRmIHmBBkBxPQiNE3+TnETlyfjDo+ZP4g25AFvDvBiJCTIFJQYlo1kg3AgTrG3otEGn8uppnzDL5oy3mLHp5iFVZhTUcGttBkmJDRB+t7BRXSUa25fUlq/OucexVbolWoeBX89urZPvIH0WdjKBpODXXkSC0E7x6H9yufU1LhHRQvhJ4TGKOpTGtgefL1R84aXnlFwmky4SD+Xe1tvqE8lbRJTdIn9+nROTqTMzgJAkgSdBO5PIK1/BMNRzRUBaILXEhstJbJMkQ4NJJGstIQGcFNCn+Q35ebNfNliRpEyBr66aa7TUcNSdVDS8tZlBLiQYJaCRYbEx6HTYDJSQpW0JHmAdmywSIH+onlO+idjaLWPIY8PbYhwtIPMbHaOiBckCROc2NwbTb7HqnYcOLhkBLhBsNL6mbQkY2UtqbDCGW+p+5Uy024AObLmNDyDMTGa94Bid1mFpBIIgjUfn1HVa+k1UbVtXDRzVsWm2/UEIQrpCCEIQAIWfjeLBhLQMzh7DuVmO4vV/qjs0fmnKLYGuhCQiVqjDSwXBy4S+WiLARJnc6x21/ODFcOew6FzdnAT7gaH6fZbGAxwexpJGYzIB3Eg220lWlxv8AVdTXc3L2x6f6LnlRa4OTlC6TGYBtTWx2cNe3UdCs2rwJw8rgR1lp+kgrY0/jNNi/ufhfzRDKmS6MwhMfZSuaQSCII1B1CaAC4DW8kdBOvqtaU1s3JkOCfCtIEERcx21+5KmQhZreR4IQhIBYo4trQAabXXMk8jl7TEHf8S0eF8TbOT5TQBLh5ZcTYyII1MxJ0CxlVrmXAf09eY5fmqOsrjKttv29yxp4uc1FHVu4xTLzS+WAQJLhFvCB+Yd3VPEcYwzxmNJpIIaLjMQC0yJsWkAzPM2GiwW20JFiLcjqPVNe2QRzssZQwzXjpMPOR1SsD4ogQDHoNgNTrYRewUZq9DHt9DcoFLmZjSyjrV2+WQJsenP12UyTfRbb2rl4J1cfUoyyGuiRnk6iGTl0i+b31VRCaPaLdN1IOghzm5YkWOaRLwJ2E2NjG02Wm6jmqTMSclifD4otmEO8upOhVNCBNpOTT+TEO+bMz+GNMuv+6Y3IU9erR+a0taflxDmmZ1IkGdYg/rvRQgMA4ydI6DQdAgGCCJBGhBgjsUASYAJPIAk+wU7+H1AJyH0IJ9gUjaXY2U4LiTNrh+Iz0wSZOjrRca/vqq3GB5Dv4h6QLJ3CcEWBxcIJI3BsBbTqT9FJxHCuflyxYnUxqOxUWnlGF6bfBiXJcqJkkrD4jj3F5DXnKIjKbaCbjW61OPYcMpQ5wzlwhgM23JtP2Hdc7C6rTyjaty6KMk1wzRocYeYblDnGwNxPUhXwysW3cxp6NJ+pP5LAY8i4JB6Ej7LVwnFwGeMnMOnm5X57XT5wx0IUn8NqucZaSZMmRB6zZVa1ItcWmJHUK5iuKvfYeEcgbnuVShPSkIdCla0kgC5JgdzokWtwbBH/AKjht4fXV3roOk81JrdUtNU5+vp7iwhueDTpYGKbQCIZF5EyLeXW8nbmmMqnNlzB2swLjlN49IC0MQ6GNbIOpsBO2pGt51uLqhhWwCBoCQOwifrK4Nl8lQhCaBHWwrH+ZrXdwD91nYvhuUj5bPDFw2NRvB1tv0WqhTVXzqkpRfXyElFNHPA/vl0I2KVbGJwLX3Nnf1DX15+qo4nhrmkZZcPSQfpI/fbcp8QrnhS4f0K0qmuio50XNgkZUBEgyoMVTcHw4EWBAPrt6KOLyDB/eo3WvXV5kN8WRN4eC6qrwQ4zvoew06boGIcNQCOgg/U3UVc5zpYc415wobdLK1bHwTUXeTPchTiRP5jQeqmYwkgAEk2AAkk7ADcqqWJ2HcQ6ATpIvptY+qo6rw/yYb4vOO/2NTTa52z2SXfRZq0i1xaYkWMEG/cWWdVEud3+1lq0ywMMyXnSLBsbn+qdI21nZUsRQm41+/Qqtoro027pddexPrKpW14j2vqRUK5ENMRpPoSPtCuLP1U2GrRDT2B+wPLkreu0W3+5WuPX7lbRavP9ux8+j/QtJ9GkXODRYkxPLcnrYJifh2Oc4CnOe8RqLGT2iVjvo07HiLaLDeEVb2FuZ83UcvVR1uG1QD4ZgahwjTrB+i6b+GdBMaAE9naH1UeKwLjDC0mXAFouTYmLXO2irq2WTM/5Vi9RuBpMY3yC7RpaDAgnn681ZbUZ/RNtydZuRCosYY8BGU3EgmO1xbf3Ty5/Jo/3E/TKJURWLbKjLS0m0HxamQZHLcR2VcY2nlNi4wILZIG5dpcbfZRmgT5jI5CWjrN7+6mASZA4/wCKng1mwQfAJi+7oWLCu8TxZq1XOIA2gdJGu56qoQu20lbrojF/AozeZNjISQnwkhWRo2EkJ4YTMAmNYGnfkmpuVnAHSYWmHVGNOhN+u8esR6rq6LQTcgDW8x6xfpbmuTwpiozfxNtzuP8An0XZ4KpkDnAwYLRpexMXF7gaQRMrA8bz58c9Y/Vlmj8rKuPxBc62psDcgQNZdc2G/RS8OYwOAdGWCPFNutruO8b81TcSXgaReTMmxBi0bjdTLCyTlnDvYGvzNzEwG6iLPk++VOw4p5HZic58trNi97/i8uh9FUQkyBI6MgjzS72huX65laxnySCadjmAi8QA6XAnY2sdDpbSiq+Lx7KfmN9QBcn9O5ToRlN7YrLYj47LCp47ijaZywXO1jQAbSVjYjGveSS4gbAOIA9te6ghdDpvBHlSufHwX3K8r/8A5JcVijUdmMC0ADQAT76lRIQujrrjVFQgsJFdtt5YJISpHOA1sniDTSOUunTYcgbyd7SmuZ/yNkfMB8MiJnv0B3uZUkKvBblLdyh3MX8B2Hq6G0jUESJHQ6j9VfxTzWcXNY1rWMEwGtaIFyYgS50wNbgDRZZaQZGv0P75qaliJBAMTEjtpI/Pr1XNavSSol/1fX2Oh02pjdH/ALL+ZKb2w4jqSOoN/wA0hatPE4Zhpt8cvNyAD4f6YdESBr37rPqUiNwRYaRrZaWk10JRVdnfC9yhqtHOMnZDrl+wwVHAgyT0JN10/wAO0mVKYIOR7c0nV+aCItpmAiNCuZIVvhDHGs0seGOBmZuQLkAfi000TfENFU63Yvw4+T+RVhfNrY3k6htRwOV0zBvOoECCNiJHT7J9SuQC4k2BJvew/RP4k0ZqZblExZpJgQS7NO5DdOyiqPAHiiDa+hnbquUZYJMPgiGtuJdJN9HT4u3+FIzDknUXE69YWfh8QMoA8RuAJ2BMEzoIA1UzKhmHAAm4gkzz2F0MC23DSB4m3aXa8vwnk42t1VfF03Ck9zCC4NsJuSWyIG8Eie6VR4jEBjS52gElEe1hAefoIV/itek8l9NrmuOoMZTzNjY+60sJ8OU6jMzapdtLQAJ3sRO/NdjLWwrgpWJxz6YKSg28I5zKt3hnwuXDNVlo2aPMf7j+Htr2WvwzgLKLs0lztASBbnA2PVaSyNX4rKX4aeF8fX9iaFWOZEWFwrabcrGho6fcnUnukqYKm4y6mxxOpLQSfUhTIWJuec5JzmMNXyPDoBibExqCNb81sD4iBZku29s0FocbC+o16LCQu51Xh1Wpe6WU8d/sUYWOPB1NGk0XEGd9S7qTunqhwR38qOTiPs7/ANldbWaTAcCRqJEj0XFXVuuyUPg2vkXU8rI5CYK7SYDmzykT7KRRYFEWBxlsVT1aD9x+X1WhxDinyyWgEuiZ2EyBPPRYbnEmSSTzJkrofBtLYp+c+I4+ZXumsbREIQupKoIQhAAm1BuNR9eYTkyqbchoeg3Udyi65blxhj621Nbe8i1TLbfi0+/2TkwukiNAddtCLFPWf4XW4VNtdsu+IWKVuE+kCa6mDqJTkLUayZ4wPLdbjnNwOvbmpS2bFNTGjKRsDbpNo7b/AEWDrvD1FO2v07X2NjSa1tquzn4MaaI0Dr8iZ/yrXA6JdVBFskl3Q3aB7/YqmG6jQgk9dTf6/VWuH4x1IuIAdm11FxoRqldWpdDUHuUo+vpntfLJXunU5fl2tP6HYcQZLKYII8MjbsQZ59tFSw9MQHXJIBk63F4Gg7BV8JjzWbydcOMzlAsNdyNB697rREBctZFwk4y7Qq55EZWaSQHAkagEEjuFyeK4pVf4XOiDcNGUg3BEi6scTwbqNTO0wC4lpGoJklp+vQhUa9dzzmc7MdJMdbW7rofDtFDixYlFr17T+GCvZN9dD6XFKrRAqOjrB+pBK1cJiMRUZ4qbajHCLkNJGnOPoPzWEQun4Nj2vGRrHNawC5II7d9SneKVRrhuhWv8vrHywJU23hsz8H8LktBqOLTN2iDb+4HU/mt+hh2sGVjQ0ch+7nqrOGY0uhxIEE2IFwCRqDrEeqdTw4LM2aIzWkajLlEamZPssG7UW38zeSxGKj0V0K5/Bs/lePzkB+ngnL+p/wC3XYDMI0ucM1g3MDI8Xl0sY1JjW14uq+1jimhSmm3IHScxJEWtF5+o9iokgHJoQpMNSz1Gs0DjfsBJ99F6PbZGqDnLpGcll4JsFhKj2uLHRFrOcMxAmLdwJPNUw0cv8foV01XDta0loykNMZbaCRIGvqqmL4WH+NpyE3IiQZvOovfXdc3pvFo+bJ2rEZf4698cssSp44MUD0jSNuo5KzVx9RzcpdImZ0O9iREi86bKfE8HLKZfnBgAxlI1IGubqqC2a5abWfjik9r7wQtShwS4UMk55i3l3uJn0+yKNQAmRIIIFtDsb/u6rOqwAeZjtBhbeE4M0tBcSSb2OUduf1Ud/iFFC5bfphf4+Qsa5SM7DYjJNpmPpz5joo2Pieoj6g/kt88JpRGQDqCZ95lRjglP/V/3H8lTj43Ry3F/T7j/ACJGKKxyluxIPt+/onfNGTLF5md4gCPp9Vsu4LTiII65jI97LHqYUguEg5Z21j1U9Xi2msznK919sjXTJCPLcjYBzXzHY8oRUpANaQ6SZkf0xEfQqqyvJiP3b9VKtWLT6ZEPdSIAJEB0wecapie6qSACSQNJ20FvYeykrVQWt8IBFpG4AEetzJ7ckuWBXc8DUgdylaZ0v2UuLwmVrDN3DMLeU/moGMDgHFouAVQ1WtenazHKf6FzT6Xz08PDQuYTEieU39kyu637tF59ITq1MZSIgW07j69UhpgkdP8ABv7JKdRLV1y2rHp/OAuoWnnHLz6igEmTbkOXfrYJSEqFdqqjVFQj0itZZKyTlLsu4bixp/LLWiabg7Uw8XkFul51M6DSF0NHjDH0yQAA5+a9oI/D2v8A8rkVq8GwbHMcXNa45iLgG2Vuk91h+M6eCgrennHv2S0yecGlxRwxDX5SAXExDgQJ/CYGnS2y5niVUuf4m5C1rWEAz5QL256+q3KuFbRZUfTGU5eZItJFjbdYNfE5gcwl8th9gYNiHADxaWOoUHhl045xzDKXwab9fb/YtsV/srELa+HXBodLmjMQA3MM0iQbdZHssghI0wQRqCCO4MhbGt071FTgnghhLa8naIVHhGOdVa4uABDotPJp3J5q8uHsrlXNwl2i+nlZQIWfxniTqIblAJcSLzaBOgWWPih41Y09pH5lWqtDfbX5kFle6GOyKeGdIhJTfIB5gH3UVTEQYj6qlgef/9k="/>
          <p:cNvSpPr>
            <a:spLocks noChangeAspect="1" noChangeArrowheads="1"/>
          </p:cNvSpPr>
          <p:nvPr/>
        </p:nvSpPr>
        <p:spPr bwMode="auto">
          <a:xfrm>
            <a:off x="63500" y="-871538"/>
            <a:ext cx="2543175" cy="1800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4" name="Picture 6" descr="http://www.spartacus.schoolnet.co.uk/FWWalliance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752600"/>
            <a:ext cx="3257550" cy="4048125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2971800" y="3276600"/>
            <a:ext cx="4267200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France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Great Britain (England)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Russian Empire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Italy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astellar" pitchFamily="18" charset="0"/>
              </a:rPr>
              <a:t>Allied powers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Castellar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590800"/>
            <a:ext cx="5117269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4195465"/>
            <a:ext cx="2590800" cy="90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43434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What country switched alliances?  </a:t>
            </a:r>
          </a:p>
          <a:p>
            <a:endParaRPr lang="en-US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b="1" u="sng" dirty="0" smtClean="0">
              <a:solidFill>
                <a:srgbClr val="002060"/>
              </a:solidFill>
            </a:endParaRPr>
          </a:p>
          <a:p>
            <a:endParaRPr lang="en-US" sz="1800" b="1" u="sng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1800" b="1" u="sng" dirty="0" smtClean="0"/>
              <a:t>Nationalism</a:t>
            </a:r>
            <a:r>
              <a:rPr lang="en-US" sz="1800" b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 the pride in one’s nation or ethnic group</a:t>
            </a: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pPr lvl="1"/>
            <a:r>
              <a:rPr lang="en-US" sz="1800" dirty="0" smtClean="0"/>
              <a:t>What is an </a:t>
            </a:r>
            <a:r>
              <a:rPr lang="en-US" sz="1800" u="sng" dirty="0" smtClean="0"/>
              <a:t>ethnic group</a:t>
            </a:r>
            <a:r>
              <a:rPr lang="en-US" sz="1800" dirty="0" smtClean="0"/>
              <a:t>?</a:t>
            </a:r>
          </a:p>
          <a:p>
            <a:pPr lvl="1"/>
            <a:r>
              <a:rPr lang="en-US" sz="1800" dirty="0" smtClean="0"/>
              <a:t>Do you think</a:t>
            </a: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800" b="1" i="1" dirty="0" smtClean="0">
                <a:solidFill>
                  <a:schemeClr val="tx2">
                    <a:lumMod val="25000"/>
                  </a:schemeClr>
                </a:solidFill>
              </a:rPr>
              <a:t>nationalism</a:t>
            </a: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800" dirty="0" smtClean="0"/>
              <a:t>is good for a country?  Why or </a:t>
            </a:r>
            <a:r>
              <a:rPr lang="en-US" dirty="0" smtClean="0"/>
              <a:t>why not?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stellar" pitchFamily="18" charset="0"/>
              </a:rPr>
              <a:t>Nationalism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latin typeface="Castellar" pitchFamily="18" charset="0"/>
            </a:endParaRPr>
          </a:p>
        </p:txBody>
      </p:sp>
      <p:pic>
        <p:nvPicPr>
          <p:cNvPr id="48130" name="Picture 2" descr="http://www.google.com/url?source=imglanding&amp;ct=img&amp;q=http://objectiveaustriahungary.files.wordpress.com/2011/09/austria-hungary-ethnic-groups-map.png&amp;sa=X&amp;ei=5WcBUaTVJsXf0gHjyYDQCg&amp;ved=0CAsQ8wc&amp;usg=AFQjCNETqO-VfjZ0n6sq02uUle5vRBy4T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352800"/>
            <a:ext cx="3252974" cy="2514601"/>
          </a:xfrm>
          <a:prstGeom prst="rect">
            <a:avLst/>
          </a:prstGeom>
          <a:noFill/>
        </p:spPr>
      </p:pic>
      <p:sp>
        <p:nvSpPr>
          <p:cNvPr id="5" name="Right Arrow Callout 4"/>
          <p:cNvSpPr/>
          <p:nvPr/>
        </p:nvSpPr>
        <p:spPr>
          <a:xfrm>
            <a:off x="685800" y="3505200"/>
            <a:ext cx="2362200" cy="16764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733800"/>
            <a:ext cx="152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Look at how many different ethnic groups are living in Austria-Hungary in 1910.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6248400"/>
            <a:ext cx="784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6248400"/>
            <a:ext cx="784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Ethnic group</a:t>
            </a:r>
            <a:r>
              <a:rPr lang="en-US" sz="1600" u="sng" dirty="0" smtClean="0"/>
              <a:t> 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6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people of the same race or nationality who share a distinctive culture</a:t>
            </a:r>
            <a:endParaRPr lang="en-US" sz="16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52400"/>
            <a:ext cx="2993277" cy="206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962400"/>
            <a:ext cx="2111282" cy="135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1964</TotalTime>
  <Words>1072</Words>
  <Application>Microsoft Office PowerPoint</Application>
  <PresentationFormat>On-screen Show (4:3)</PresentationFormat>
  <Paragraphs>178</Paragraphs>
  <Slides>34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Paper</vt:lpstr>
      <vt:lpstr>CHAPTER 21-1 THE ROAD TO WAR</vt:lpstr>
      <vt:lpstr>PowerPoint Presentation</vt:lpstr>
      <vt:lpstr>Origins of World War I</vt:lpstr>
      <vt:lpstr>Militarism</vt:lpstr>
      <vt:lpstr>Alliance System</vt:lpstr>
      <vt:lpstr>PowerPoint Presentation</vt:lpstr>
      <vt:lpstr>Central powers</vt:lpstr>
      <vt:lpstr>Allied powers</vt:lpstr>
      <vt:lpstr>Nationalism</vt:lpstr>
      <vt:lpstr>The Powder Keg</vt:lpstr>
      <vt:lpstr>Imperialism</vt:lpstr>
      <vt:lpstr>PowerPoint Presentation</vt:lpstr>
      <vt:lpstr>The Archduke is assassinated</vt:lpstr>
      <vt:lpstr>NATIONS BEGIN TO MOBILIZE</vt:lpstr>
      <vt:lpstr>The Deadliest War</vt:lpstr>
      <vt:lpstr>PowerPoint Presentation</vt:lpstr>
      <vt:lpstr>PowerPoint Presentation</vt:lpstr>
      <vt:lpstr>Trench Warfare</vt:lpstr>
      <vt:lpstr>PowerPoint Presentation</vt:lpstr>
      <vt:lpstr>PowerPoint Presentation</vt:lpstr>
      <vt:lpstr>PowerPoint Presentation</vt:lpstr>
      <vt:lpstr>Technological advances</vt:lpstr>
      <vt:lpstr>PowerPoint Presentation</vt:lpstr>
      <vt:lpstr>PowerPoint Presentation</vt:lpstr>
      <vt:lpstr>American Neutrality</vt:lpstr>
      <vt:lpstr>Ethnic Loyalties</vt:lpstr>
      <vt:lpstr>PowerPoint Presentation</vt:lpstr>
      <vt:lpstr>Supplying the Allies</vt:lpstr>
      <vt:lpstr>The Lusitania</vt:lpstr>
      <vt:lpstr>Zimmermann Telegram</vt:lpstr>
      <vt:lpstr>Russian Revolution</vt:lpstr>
      <vt:lpstr>Declaring War</vt:lpstr>
      <vt:lpstr>PowerPoint Presentation</vt:lpstr>
      <vt:lpstr>PowerPoint Presentation</vt:lpstr>
    </vt:vector>
  </TitlesOfParts>
  <Company>Arlington Central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21-1 THE ROAD TO WAR</dc:title>
  <dc:creator>sean murphy</dc:creator>
  <cp:lastModifiedBy>Sean Murphy</cp:lastModifiedBy>
  <cp:revision>109</cp:revision>
  <dcterms:created xsi:type="dcterms:W3CDTF">2012-01-13T16:26:27Z</dcterms:created>
  <dcterms:modified xsi:type="dcterms:W3CDTF">2018-12-11T15:36:59Z</dcterms:modified>
</cp:coreProperties>
</file>