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2" r:id="rId3"/>
    <p:sldId id="291" r:id="rId4"/>
    <p:sldId id="284" r:id="rId5"/>
    <p:sldId id="289" r:id="rId6"/>
    <p:sldId id="257" r:id="rId7"/>
    <p:sldId id="285" r:id="rId8"/>
    <p:sldId id="286" r:id="rId9"/>
    <p:sldId id="287" r:id="rId10"/>
    <p:sldId id="258" r:id="rId11"/>
    <p:sldId id="292" r:id="rId12"/>
    <p:sldId id="262" r:id="rId13"/>
    <p:sldId id="259" r:id="rId14"/>
    <p:sldId id="268" r:id="rId15"/>
    <p:sldId id="269" r:id="rId16"/>
    <p:sldId id="271" r:id="rId17"/>
    <p:sldId id="266" r:id="rId18"/>
    <p:sldId id="264" r:id="rId19"/>
    <p:sldId id="265" r:id="rId20"/>
    <p:sldId id="260" r:id="rId21"/>
    <p:sldId id="290" r:id="rId22"/>
    <p:sldId id="263" r:id="rId23"/>
    <p:sldId id="294" r:id="rId24"/>
    <p:sldId id="277" r:id="rId25"/>
    <p:sldId id="274" r:id="rId26"/>
    <p:sldId id="275" r:id="rId27"/>
    <p:sldId id="276" r:id="rId28"/>
    <p:sldId id="270" r:id="rId29"/>
    <p:sldId id="261" r:id="rId30"/>
    <p:sldId id="278" r:id="rId31"/>
    <p:sldId id="283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4AE07-CA76-4652-A53A-73CD91F93441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27862-65CF-4D0F-9DFE-E8DFB179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2A4BAE-63EA-4F11-B11D-D9F676174682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ABB621-4BAF-4685-AF05-DF49A945FEB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62FD28-21AD-4DBE-817D-58A1E164F5E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CD227E-7BF5-4894-88F3-F278976CF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jpeg"/><Relationship Id="rId7" Type="http://schemas.openxmlformats.org/officeDocument/2006/relationships/hyperlink" Target="http://www.google.com/url?sa=i&amp;rct=j&amp;q=&amp;esrc=s&amp;frm=1&amp;source=images&amp;cd=&amp;cad=rja&amp;uact=8&amp;docid=xmK5_kn3LXsaEM&amp;tbnid=gGZSPmQpJ9aQpM:&amp;ved=0CAUQjRw&amp;url=http://collapseofindustrialcivilization.com/tag/north-korea/&amp;ei=eNaFU_TVMeiqsQTh84HoCg&amp;bvm=bv.67720277,d.aWw&amp;psig=AFQjCNGBBxEnWSQkHtl9KIyeHdcKfUIiuA&amp;ust=1401366453555356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10" Type="http://schemas.openxmlformats.org/officeDocument/2006/relationships/image" Target="../media/image71.jpeg"/><Relationship Id="rId4" Type="http://schemas.openxmlformats.org/officeDocument/2006/relationships/image" Target="../media/image67.jpeg"/><Relationship Id="rId9" Type="http://schemas.openxmlformats.org/officeDocument/2006/relationships/hyperlink" Target="http://www.google.com/url?sa=i&amp;rct=j&amp;q=&amp;esrc=s&amp;frm=1&amp;source=images&amp;cd=&amp;cad=rja&amp;uact=8&amp;docid=moT5tAaxcdIVUM&amp;tbnid=kSGuqwIqp8CbYM:&amp;ved=0CAUQjRw&amp;url=http://blogs.fas.org/security/2012/02/republicandisarmers/&amp;ei=1daFU6nTOearsASFiYHQDA&amp;bvm=bv.67720277,d.aWw&amp;psig=AFQjCNGBBxEnWSQkHtl9KIyeHdcKfUIiuA&amp;ust=140136645355535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hyperlink" Target="http://www.bing.com/images/search?q=persain+gulf+war&amp;view=detail&amp;id=E06733ED2152E0C437B1A75FE1F87B55A07D4D1F&amp;first=0&amp;FORM=IDFRIR" TargetMode="External"/><Relationship Id="rId7" Type="http://schemas.openxmlformats.org/officeDocument/2006/relationships/image" Target="../media/image81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hyperlink" Target="http://www.bing.com/images/search?q=persain+gulf+war&amp;view=detail&amp;id=089C7878B8AB456DF2FAF4032AA9C5393AE88D79&amp;first=0&amp;FORM=IDFRIR" TargetMode="External"/><Relationship Id="rId10" Type="http://schemas.openxmlformats.org/officeDocument/2006/relationships/image" Target="../media/image83.jpeg"/><Relationship Id="rId4" Type="http://schemas.openxmlformats.org/officeDocument/2006/relationships/image" Target="../media/image79.jpeg"/><Relationship Id="rId9" Type="http://schemas.openxmlformats.org/officeDocument/2006/relationships/hyperlink" Target="http://www.google.com/url?sa=i&amp;source=images&amp;cd=&amp;cad=rja&amp;uact=8&amp;docid=xzTFvFUMWxoNnM&amp;tbnid=eCLndf-iGXx4iM:&amp;ved=0CAgQjRw&amp;url=http://guardianlv.com/2013/11/iran-nuclear-negotiations-on-the-road-to-armageddon/&amp;ei=n9eFU_DVBMHmsATA3YDICQ&amp;psig=AFQjCNG2b4bDpJ1CN1CK4ioa0jImPyc2ng&amp;ust=140136681517204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6.jpeg"/><Relationship Id="rId7" Type="http://schemas.openxmlformats.org/officeDocument/2006/relationships/hyperlink" Target="https://www.google.com/url?sa=i&amp;source=images&amp;cd=&amp;cad=rja&amp;uact=8&amp;ved=2ahUKEwj8xf3Lvp7bAhXyp1kKHQABBXwQjRx6BAgBEAU&amp;url=https%3A%2F%2Fnational-desert-storm-war-memorial.myshopify.com%2Fproducts%2Fus-army-desert-storm-battle-map&amp;psig=AOvVaw0kpiwRylr1gUEd55efUFh6&amp;ust=15272561311138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hyperlink" Target="http://images.google.com/imgres?imgurl=http://www.whisprwave.com/uploaded_images/oil-744075.jpg&amp;imgrefurl=http://www.whisprwave.com/archive/2005_08_01_archive.html&amp;usg=__SNuSw3YFegVj2_ByXubtYhyxEuk=&amp;h=300&amp;w=470&amp;sz=27&amp;hl=en&amp;start=16&amp;tbnid=hmzjgy-lxmqNIM:&amp;tbnh=82&amp;tbnw=129&amp;prev=/images%3Fq%3Dmiddle%2Beast%2Boil%26gbv%3D2%26hl%3Den%26safe%3Dactiv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hyperlink" Target="http://images.google.com/imgres?imgurl=http://www.cokecans.com/images/flags/Israel.gif&amp;imgrefurl=http://www.cokecans.com/&amp;usg=__u0HL62Y-q1A3Ep277KvmS7Ix2wI=&amp;h=400&amp;w=600&amp;sz=3&amp;hl=en&amp;start=13&amp;tbnid=LdIoPlhj0uaOaM:&amp;tbnh=90&amp;tbnw=135&amp;prev=/images?q=israel&amp;gbv=2&amp;hl=en&amp;safe=activ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hyperlink" Target="https://www.google.com/url?sa=i&amp;source=images&amp;cd=&amp;cad=rja&amp;uact=8&amp;ved=2ahUKEwiW_OeTv57bAhXLt1kKHdStAlAQjRx6BAgBEAU&amp;url=https%3A%2F%2Fwww.slideshare.net%2Fabrauch%2Fcamp-david-accords&amp;psig=AOvVaw3pjkcy6m6XcVszFtq0W1c2&amp;ust=1527256264799898" TargetMode="External"/><Relationship Id="rId4" Type="http://schemas.openxmlformats.org/officeDocument/2006/relationships/image" Target="../media/image10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7" Type="http://schemas.openxmlformats.org/officeDocument/2006/relationships/image" Target="../media/image107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docid=0-0tYxYScWyY8M&amp;tbnid=sfHgtrZZsZNXjM:&amp;ved=0CAUQjRw&amp;url=http://taxprof.typepad.com/taxprof_blog/2008/04/where-do-you-ta.html&amp;ei=ndiFU9vgC4zUsATH_oDADg&amp;psig=AFQjCNEs_5tQEl9b45-biJ-9F--97PbZYg&amp;ust=1401367042629468" TargetMode="External"/><Relationship Id="rId5" Type="http://schemas.openxmlformats.org/officeDocument/2006/relationships/image" Target="../media/image106.jpeg"/><Relationship Id="rId4" Type="http://schemas.openxmlformats.org/officeDocument/2006/relationships/hyperlink" Target="http://www.google.com/url?sa=i&amp;source=images&amp;cd=&amp;cad=rja&amp;uact=8&amp;docid=BxDtJog_RhUlHM&amp;tbnid=iHGIdHOCqx_ZmM:&amp;ved=0CAgQjRw&amp;url=http://www.backtaxeshelp.com/tax-blog/filing-taxes/reduce-income-taxes.html&amp;ei=PNiFU6TANJXNsQTI-4L4Aw&amp;psig=AFQjCNGv1AzZ4Y5HbmGMjwWsiG7yJ3T7Sg&amp;ust=140136697291781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ngpongdiplomacyalexsegura.weebly.com/actions.html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www.google.com/url?sa=i&amp;source=images&amp;cd=&amp;cad=rja&amp;uact=8&amp;ved=2ahUKEwjvz5We7JvbAhUSy1kKHXaHACwQjRx6BAgBEAU&amp;url=https://historyplex.com/ping-pong-diplomacy-summary-significance-effects&amp;psig=AOvVaw0qJ-bg9FKhiv7kWXSezpty&amp;ust=15271652036142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source=images&amp;cd=&amp;cad=rja&amp;uact=8&amp;ved=2ahUKEwiM79S37JvbAhVMnlkKHZNqADQQjRx6BAgBEAU&amp;url=https://www.timetoast.com/timelines/forrest-gump-timeline-ba9a443c-a628-4d54-b518-b6d4817fdfe0&amp;psig=AOvVaw0qJ-bg9FKhiv7kWXSezpty&amp;ust=1527165203614216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url?sa=i&amp;source=images&amp;cd=&amp;cad=rja&amp;uact=8&amp;ved=2ahUKEwjP_Pym7JvbAhWRrFkKHdp7COcQjRx6BAgBEAU&amp;url=http://slideplayer.com/slide/4702854/&amp;psig=AOvVaw0qJ-bg9FKhiv7kWXSezpty&amp;ust=1527165203614216" TargetMode="External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8.jpeg"/><Relationship Id="rId7" Type="http://schemas.openxmlformats.org/officeDocument/2006/relationships/image" Target="../media/image110.jpeg"/><Relationship Id="rId2" Type="http://schemas.openxmlformats.org/officeDocument/2006/relationships/hyperlink" Target="http://www.google.com/url?sa=i&amp;source=images&amp;cd=&amp;cad=rja&amp;docid=3uFk4_63HzlajM&amp;tbnid=LxZrP08f0ITasM:&amp;ved=0CAgQjRwwAA&amp;url=http://www.worldology.com/Iraq/gulf_war_sanctions.htm&amp;ei=EimaUZC9N87i4APkqIGQDA&amp;psig=AFQjCNHiYHrWLyqRSwsE0H4H1k4Qicaeig&amp;ust=13691439549395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el3qCqX1VHxg3M&amp;tbnid=GvBjePJy_Wt3kM:&amp;ved=0CAgQjRwwAA&amp;url=http://en.wikipedia.org/wiki/Gulf_War&amp;ei=YCmaUaU30sbgA6-8gfAL&amp;psig=AFQjCNEFpVBGO02QCVskx25yKZJd1NtlZA&amp;ust=1369144032042968" TargetMode="External"/><Relationship Id="rId5" Type="http://schemas.openxmlformats.org/officeDocument/2006/relationships/image" Target="../media/image109.jpeg"/><Relationship Id="rId4" Type="http://schemas.openxmlformats.org/officeDocument/2006/relationships/hyperlink" Target="http://www.google.com/url?sa=i&amp;source=images&amp;cd=&amp;cad=rja&amp;docid=wL7Cpptxf6DnyM&amp;tbnid=DMv1uTjCdNS0ZM:&amp;ved=0CAgQjRwwAA&amp;url=http://www.earthlyissues.com/iraq.htm&amp;ei=PCmaUaeCKLX54AOy74HoAQ&amp;psig=AFQjCNGbsJVsjeb4Z5ijWfOatFw_Qe7XPg&amp;ust=1369143996685285" TargetMode="External"/><Relationship Id="rId9" Type="http://schemas.openxmlformats.org/officeDocument/2006/relationships/image" Target="../media/image1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-XsiXP0hYWFGZM&amp;tbnid=DEsgIPvdtK1iGM:&amp;ved=0CAgQjRwwAA&amp;url=http://www.biography.com/people/osama-bin-laden-37172&amp;ei=KyqaUfXjKti14APGtoC4BQ&amp;psig=AFQjCNF8dB-cDnYBSHstvODfAbtISOTrRw&amp;ust=1369144235764523" TargetMode="External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46024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stellar" pitchFamily="18" charset="0"/>
              </a:rPr>
              <a:t>New Directions for a Nation</a:t>
            </a:r>
            <a:endParaRPr lang="en-US" sz="3200" b="1" dirty="0">
              <a:latin typeface="Castellar" pitchFamily="18" charset="0"/>
            </a:endParaRPr>
          </a:p>
        </p:txBody>
      </p:sp>
      <p:pic>
        <p:nvPicPr>
          <p:cNvPr id="21506" name="Picture 2" descr="http://ddc.aub.edu.lb/projects/archaeology/berytus44/maps/Middle_East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593729" cy="3120470"/>
          </a:xfrm>
          <a:prstGeom prst="rect">
            <a:avLst/>
          </a:prstGeom>
          <a:noFill/>
        </p:spPr>
      </p:pic>
      <p:pic>
        <p:nvPicPr>
          <p:cNvPr id="1026" name="Picture 2" descr="http://thenypost.files.wordpress.com/2013/11/iranhost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20" y="1447800"/>
            <a:ext cx="2085444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rldnewscurator.com/wp-content/uploads/2013/02/inflation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83744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brecorder.com/images/2013/02/zzzz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667000"/>
            <a:ext cx="716509" cy="600076"/>
          </a:xfrm>
          <a:prstGeom prst="rect">
            <a:avLst/>
          </a:prstGeom>
          <a:noFill/>
        </p:spPr>
      </p:pic>
      <p:pic>
        <p:nvPicPr>
          <p:cNvPr id="15364" name="Picture 4" descr="http://opencanada.org/wp-content/uploads/2013/01/Discussing-Freedom-of-Religion-or-Belie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352800"/>
            <a:ext cx="1060890" cy="476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5366" name="AutoShape 6" descr="http://northernireland3e5.files.wordpress.com/2011/03/ss-northern-ireland-3.jpg"/>
          <p:cNvSpPr>
            <a:spLocks noChangeAspect="1" noChangeArrowheads="1"/>
          </p:cNvSpPr>
          <p:nvPr/>
        </p:nvSpPr>
        <p:spPr bwMode="auto">
          <a:xfrm>
            <a:off x="63500" y="-1828800"/>
            <a:ext cx="5905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http://northernireland3e5.files.wordpress.com/2011/03/ss-northern-ireland-3.jpg"/>
          <p:cNvSpPr>
            <a:spLocks noChangeAspect="1" noChangeArrowheads="1"/>
          </p:cNvSpPr>
          <p:nvPr/>
        </p:nvSpPr>
        <p:spPr bwMode="auto">
          <a:xfrm>
            <a:off x="63500" y="-1828800"/>
            <a:ext cx="5905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s://northernireland3e5.files.wordpress.com/2011/03/ss-northern-ireland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876800"/>
            <a:ext cx="2598420" cy="1676400"/>
          </a:xfrm>
          <a:prstGeom prst="rect">
            <a:avLst/>
          </a:prstGeom>
          <a:noFill/>
        </p:spPr>
      </p:pic>
      <p:sp>
        <p:nvSpPr>
          <p:cNvPr id="12" name="Left Arrow 11"/>
          <p:cNvSpPr/>
          <p:nvPr/>
        </p:nvSpPr>
        <p:spPr>
          <a:xfrm>
            <a:off x="2743200" y="2819400"/>
            <a:ext cx="381000" cy="228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743200" y="3429000"/>
            <a:ext cx="381000" cy="228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Cracks began to appear in the Soviet empire in the mid-1980s.</a:t>
            </a:r>
          </a:p>
          <a:p>
            <a:pPr lvl="1"/>
            <a:r>
              <a:rPr lang="en-US" sz="2000" dirty="0" smtClean="0"/>
              <a:t>The Soviet Union collapses in </a:t>
            </a:r>
            <a:r>
              <a:rPr lang="en-US" sz="2000" dirty="0" smtClean="0">
                <a:solidFill>
                  <a:srgbClr val="FF0000"/>
                </a:solidFill>
              </a:rPr>
              <a:t>1991</a:t>
            </a:r>
          </a:p>
          <a:p>
            <a:r>
              <a:rPr lang="en-US" sz="2000" i="1" dirty="0" smtClean="0"/>
              <a:t>President Reagan </a:t>
            </a:r>
            <a:r>
              <a:rPr lang="en-US" sz="2000" dirty="0" smtClean="0"/>
              <a:t>took a strong stand against the Soviet Union and took steps to build defenses.</a:t>
            </a:r>
          </a:p>
          <a:p>
            <a:pPr lvl="1"/>
            <a:r>
              <a:rPr lang="en-US" sz="2000" b="1" u="sng" dirty="0" smtClean="0"/>
              <a:t>SDI</a:t>
            </a:r>
            <a:r>
              <a:rPr lang="en-US" sz="2000" dirty="0" smtClean="0"/>
              <a:t>:  Strategic Defense Initiative  AKA “Star Wars” 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Economic problems and political unrest </a:t>
            </a:r>
            <a:r>
              <a:rPr lang="en-US" sz="2000" dirty="0" smtClean="0"/>
              <a:t>led to the </a:t>
            </a:r>
            <a:r>
              <a:rPr lang="en-US" sz="2000" i="1" dirty="0" smtClean="0"/>
              <a:t>fall of communism </a:t>
            </a:r>
            <a:r>
              <a:rPr lang="en-US" sz="2000" dirty="0" smtClean="0"/>
              <a:t>in Eastern Europe, the breakup of the Soviet Union, and the end of the Cold War.</a:t>
            </a:r>
          </a:p>
        </p:txBody>
      </p:sp>
      <p:pic>
        <p:nvPicPr>
          <p:cNvPr id="19458" name="Picture 2" descr="http://ts1.mm.bing.net/images/thumbnail.aspx?q=889605265424&amp;id=21813b1422c84b8bbad364576926b4c3&amp;url=http%3a%2f%2fwww.dayborn.com%2fsoviet-colla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79472"/>
            <a:ext cx="1461821" cy="2011680"/>
          </a:xfrm>
          <a:prstGeom prst="rect">
            <a:avLst/>
          </a:prstGeom>
          <a:noFill/>
        </p:spPr>
      </p:pic>
      <p:pic>
        <p:nvPicPr>
          <p:cNvPr id="2050" name="Picture 2" descr="http://thenewinquiry.com/wp-content/uploads/2012/06/SDI_Logo-383x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96" y="152401"/>
            <a:ext cx="1355568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Picture 2" descr="http://www.orbitalvector.com/Tactical%20Weapons/Railguns/SDI%20railgun-D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9472"/>
            <a:ext cx="25146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lobalsecurity.org/space/systems/images/sdi-image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79472"/>
            <a:ext cx="314940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lobalsecurity.org/space/systems/images/sdi-imag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616807" cy="464830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Reagan Years</a:t>
            </a:r>
          </a:p>
          <a:p>
            <a:pPr lvl="1"/>
            <a:r>
              <a:rPr lang="en-US" sz="1800" dirty="0" smtClean="0"/>
              <a:t>Reagan took a hardline approach against Soviet Union.</a:t>
            </a:r>
          </a:p>
          <a:p>
            <a:pPr lvl="1"/>
            <a:r>
              <a:rPr lang="en-US" sz="1800" dirty="0" smtClean="0"/>
              <a:t>Military spending weakens the Soviet economy.</a:t>
            </a:r>
          </a:p>
          <a:p>
            <a:pPr lvl="1"/>
            <a:r>
              <a:rPr lang="en-US" sz="1800" b="1" dirty="0" smtClean="0">
                <a:solidFill>
                  <a:srgbClr val="7030A0"/>
                </a:solidFill>
              </a:rPr>
              <a:t>Gorbachev</a:t>
            </a:r>
            <a:r>
              <a:rPr lang="en-US" sz="1800" dirty="0" smtClean="0"/>
              <a:t> begins </a:t>
            </a:r>
            <a:r>
              <a:rPr lang="en-US" sz="1800" i="1" dirty="0" smtClean="0"/>
              <a:t>reforms </a:t>
            </a:r>
            <a:r>
              <a:rPr lang="en-US" sz="1800" dirty="0" smtClean="0"/>
              <a:t>(CHANGE)</a:t>
            </a:r>
            <a:endParaRPr lang="en-US" sz="1800" dirty="0" smtClean="0"/>
          </a:p>
          <a:p>
            <a:pPr lvl="2"/>
            <a:r>
              <a:rPr lang="en-US" sz="1600" b="1" u="sng" dirty="0" smtClean="0">
                <a:solidFill>
                  <a:srgbClr val="00B0F0"/>
                </a:solidFill>
              </a:rPr>
              <a:t>Glasnost</a:t>
            </a:r>
            <a:r>
              <a:rPr lang="en-US" sz="1600" dirty="0" smtClean="0"/>
              <a:t>:  a policy of speaking out openly</a:t>
            </a:r>
          </a:p>
          <a:p>
            <a:pPr lvl="2">
              <a:buNone/>
            </a:pPr>
            <a:endParaRPr lang="en-US" sz="16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sz="2400" dirty="0" smtClean="0"/>
              <a:t>George H.W. Bush Years</a:t>
            </a:r>
          </a:p>
          <a:p>
            <a:pPr lvl="1"/>
            <a:r>
              <a:rPr lang="en-US" sz="2000" dirty="0" smtClean="0"/>
              <a:t>Soviet Union collapses</a:t>
            </a:r>
          </a:p>
          <a:p>
            <a:pPr lvl="2"/>
            <a:r>
              <a:rPr lang="en-US" sz="1800" i="1" dirty="0" smtClean="0">
                <a:solidFill>
                  <a:srgbClr val="FF0000"/>
                </a:solidFill>
              </a:rPr>
              <a:t>1991</a:t>
            </a:r>
          </a:p>
          <a:p>
            <a:pPr lvl="2"/>
            <a:r>
              <a:rPr lang="en-US" sz="1800" i="1" dirty="0" smtClean="0"/>
              <a:t>15 separate nations emerge.</a:t>
            </a:r>
            <a:endParaRPr lang="en-US" sz="1800" i="1" dirty="0"/>
          </a:p>
        </p:txBody>
      </p:sp>
      <p:pic>
        <p:nvPicPr>
          <p:cNvPr id="15362" name="Picture 2" descr="http://ts1.mm.bing.net/images/thumbnail.aspx?q=931961185552&amp;id=c77096f1521fc589552f08f1614712b3&amp;url=http%3a%2f%2fwww.propagandaposters.us%2fimagesofwar%2fwp-content%2fuploads%2f2009%2f11%2fwall_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572000"/>
            <a:ext cx="2762250" cy="1800225"/>
          </a:xfrm>
          <a:prstGeom prst="rect">
            <a:avLst/>
          </a:prstGeom>
          <a:noFill/>
        </p:spPr>
      </p:pic>
      <p:pic>
        <p:nvPicPr>
          <p:cNvPr id="15364" name="Picture 4" descr="http://ts3.mm.bing.net/images/thumbnail.aspx?q=896278606062&amp;id=eaecd5073b84e8c9925ed1341e9705a8&amp;url=http%3a%2f%2fwww.autograph-mus.narod.ru%2fuGorbachev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381" y="1942391"/>
            <a:ext cx="1008880" cy="1427661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5195798" y="2741023"/>
            <a:ext cx="2667544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0972" y="4952999"/>
            <a:ext cx="15944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49530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200" b="1" dirty="0" smtClean="0">
                <a:solidFill>
                  <a:srgbClr val="FF0000"/>
                </a:solidFill>
              </a:rPr>
              <a:t>The Berlin Wall </a:t>
            </a:r>
            <a:r>
              <a:rPr lang="en-US" sz="1200" dirty="0" smtClean="0"/>
              <a:t>(</a:t>
            </a:r>
            <a:r>
              <a:rPr lang="en-US" sz="1200" i="1" dirty="0" smtClean="0"/>
              <a:t>the symbol of the Cold War</a:t>
            </a:r>
            <a:r>
              <a:rPr lang="en-US" sz="1200" dirty="0" smtClean="0"/>
              <a:t>) is torn down.</a:t>
            </a:r>
            <a:endParaRPr lang="en-US" sz="1200" dirty="0"/>
          </a:p>
        </p:txBody>
      </p:sp>
      <p:sp>
        <p:nvSpPr>
          <p:cNvPr id="6" name="Left Arrow 5"/>
          <p:cNvSpPr/>
          <p:nvPr/>
        </p:nvSpPr>
        <p:spPr>
          <a:xfrm>
            <a:off x="7111746" y="5337601"/>
            <a:ext cx="418453" cy="1451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2.bp.blogspot.com/-BUFW5fEKHq8/T4XH2T9d-4I/AAAAAAAAAOk/1HuJ5G6iRiA/s1600/index%255B1%25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0" y="161924"/>
            <a:ext cx="112472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3657600"/>
            <a:ext cx="89154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Role in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United States tried to use its influence to encourage </a:t>
            </a:r>
            <a:r>
              <a:rPr lang="en-US" sz="1600" u="sng" dirty="0" smtClean="0"/>
              <a:t>democracy</a:t>
            </a:r>
            <a:r>
              <a:rPr lang="en-US" sz="1600" dirty="0" smtClean="0"/>
              <a:t> in South Africa, China, Cuba, Northern Ireland, and elsewhere.</a:t>
            </a:r>
          </a:p>
          <a:p>
            <a:r>
              <a:rPr lang="en-US" sz="1600" dirty="0" smtClean="0"/>
              <a:t>The spread of </a:t>
            </a:r>
            <a:r>
              <a:rPr lang="en-US" sz="1600" b="1" dirty="0" smtClean="0">
                <a:solidFill>
                  <a:srgbClr val="FF0000"/>
                </a:solidFill>
              </a:rPr>
              <a:t>nuclear weapons </a:t>
            </a:r>
            <a:r>
              <a:rPr lang="en-US" sz="1600" dirty="0" smtClean="0"/>
              <a:t>to other countries became a major concern.</a:t>
            </a:r>
            <a:endParaRPr lang="en-US" sz="1600" dirty="0"/>
          </a:p>
        </p:txBody>
      </p:sp>
      <p:pic>
        <p:nvPicPr>
          <p:cNvPr id="6146" name="Picture 2" descr="http://www.google.com/url?source=imglanding&amp;ct=img&amp;q=http://cdn.dipity.com/uploads/events/fae4e7da07e84533e42b3718f1b02d10_1M.png&amp;sa=X&amp;ei=kGzHT4SFFeLv6AH5qLGvDg&amp;ved=0CAwQ8wc4LQ&amp;usg=AFQjCNGEHWQctgrtWc6rUso1iszPJ7kI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649" y="2514600"/>
            <a:ext cx="2058520" cy="2514600"/>
          </a:xfrm>
          <a:prstGeom prst="rect">
            <a:avLst/>
          </a:prstGeom>
          <a:noFill/>
        </p:spPr>
      </p:pic>
      <p:pic>
        <p:nvPicPr>
          <p:cNvPr id="6148" name="Picture 4" descr="http://www.google.com/url?source=imglanding&amp;ct=img&amp;q=http://blsciblogs.baruch.cuny.edu/his1005spring2011/files/2011/04/detente1.jpg&amp;sa=X&amp;ei=am3HT9OxLrK16AHGl93nDQ&amp;ved=0CAsQ8wc&amp;usg=AFQjCNE8xbXACDUMJdTD5Nz1Er8XDpIJ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97" y="2514600"/>
            <a:ext cx="1901952" cy="243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50" name="Picture 6" descr="http://ts1.mm.bing.net/th?id=I5004011137599720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28600"/>
            <a:ext cx="762000" cy="1125594"/>
          </a:xfrm>
          <a:prstGeom prst="rect">
            <a:avLst/>
          </a:prstGeom>
          <a:noFill/>
        </p:spPr>
      </p:pic>
      <p:pic>
        <p:nvPicPr>
          <p:cNvPr id="6152" name="Picture 8" descr="http://ts2.mm.bing.net/th?id=I4613727463407861&amp;pid=1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"/>
            <a:ext cx="1664805" cy="638176"/>
          </a:xfrm>
          <a:prstGeom prst="rect">
            <a:avLst/>
          </a:prstGeom>
          <a:noFill/>
        </p:spPr>
      </p:pic>
      <p:pic>
        <p:nvPicPr>
          <p:cNvPr id="3074" name="Picture 2" descr="http://secretaryclinton.files.wordpress.com/2011/02/democrac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590800"/>
            <a:ext cx="45719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_VhmOXLql6Y8/Sr34gS4GEvI/AAAAAAAAGgo/way5LruoJZg/s400/democracy-zo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64" y="5105400"/>
            <a:ext cx="224028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Apartheid</a:t>
            </a:r>
            <a:r>
              <a:rPr lang="en-US" sz="2000" dirty="0" smtClean="0"/>
              <a:t>:  racial separation and inequality.</a:t>
            </a:r>
          </a:p>
          <a:p>
            <a:endParaRPr lang="en-US" sz="2000" dirty="0"/>
          </a:p>
          <a:p>
            <a:r>
              <a:rPr lang="en-US" sz="2000" dirty="0" smtClean="0"/>
              <a:t>The U.S. Congress voted for sanctions.</a:t>
            </a:r>
          </a:p>
          <a:p>
            <a:pPr lvl="2"/>
            <a:r>
              <a:rPr lang="en-US" sz="1300" dirty="0" smtClean="0"/>
              <a:t>These are penalties applied against a country in order to pressure it to change its policies.</a:t>
            </a:r>
          </a:p>
          <a:p>
            <a:pPr lvl="1"/>
            <a:r>
              <a:rPr lang="en-US" sz="1500" dirty="0" smtClean="0"/>
              <a:t>The sanctions forbade U.S. businesses to invest in South Africa or to import its products.</a:t>
            </a:r>
          </a:p>
          <a:p>
            <a:pPr lvl="2"/>
            <a:r>
              <a:rPr lang="en-US" sz="1300" dirty="0" smtClean="0"/>
              <a:t>Other countries applied similar measures.</a:t>
            </a:r>
          </a:p>
          <a:p>
            <a:pPr lvl="1"/>
            <a:r>
              <a:rPr lang="en-US" sz="1500" dirty="0" smtClean="0"/>
              <a:t>In 1991 (due to the sanctions and internal protests) South Africa ended apartheid.</a:t>
            </a:r>
          </a:p>
          <a:p>
            <a:pPr lvl="1"/>
            <a:r>
              <a:rPr lang="en-US" sz="1500" dirty="0" smtClean="0"/>
              <a:t>Free elections took place in 1994</a:t>
            </a:r>
          </a:p>
          <a:p>
            <a:pPr lvl="2"/>
            <a:r>
              <a:rPr lang="en-US" sz="1300" b="1" i="1" u="sng" dirty="0" smtClean="0">
                <a:solidFill>
                  <a:srgbClr val="7030A0"/>
                </a:solidFill>
              </a:rPr>
              <a:t>Nelson Mandela</a:t>
            </a:r>
            <a:endParaRPr lang="en-US" sz="1300" b="1" i="1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libertarianalliance.files.wordpress.com/2011/11/nelson_mandela.jpg?w=5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362200" cy="25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enopalo.files.wordpress.com/2013/08/aparthe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38387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pi.ning.com/files/P48gt61SjNn9REFwW4vk3vAns7O9QJfTNYQjHHiA07j2knSbsy5d*PdpG9lgycEVv4B9RSu-kcSgh4zgGnWYmUFg6bfXaTf8/aparthe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171700" cy="19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south-africa-tours-and-travel.com/images/South-Africa-map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2133600" cy="1953093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>
            <a:off x="8001000" y="4343400"/>
            <a:ext cx="609600" cy="228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43200" y="4038600"/>
            <a:ext cx="3810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1989, Chinese students and workers protested in Tiananmen Square for democratic reforms.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transition to a more democratic political regime. </a:t>
            </a:r>
          </a:p>
          <a:p>
            <a:r>
              <a:rPr lang="en-US" sz="2000" dirty="0" smtClean="0"/>
              <a:t>The Communist government brutally assaulted the protesters.</a:t>
            </a:r>
          </a:p>
          <a:p>
            <a:pPr lvl="1"/>
            <a:r>
              <a:rPr lang="en-US" sz="1600" dirty="0" smtClean="0"/>
              <a:t>The number of the deceased was never released</a:t>
            </a:r>
          </a:p>
          <a:p>
            <a:r>
              <a:rPr lang="en-US" sz="2000" dirty="0" smtClean="0"/>
              <a:t>President George H. Bush responded by trying to persuade China to introduce reforms.</a:t>
            </a:r>
            <a:endParaRPr lang="en-US" sz="2000" dirty="0"/>
          </a:p>
        </p:txBody>
      </p:sp>
      <p:pic>
        <p:nvPicPr>
          <p:cNvPr id="4098" name="Picture 2" descr="http://2.bp.blogspot.com/-Dkjn_UBspH8/T8t8OHs9-gI/AAAAAAAABpo/dIg_1qVxQa8/s1600/tiananmen-square-1024x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7230"/>
            <a:ext cx="3520528" cy="23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TAQWA7mzNxI/T8xJeLNw8kI/AAAAAAAAFJ0/0bH_geRqBCg/s1600/tiananmen-square-protests-massacre-china-june-4-1989-history-pictures-incredible-amazinf-rare-photos-images-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07230"/>
            <a:ext cx="1524000" cy="23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logcdn.com/slideshows/images/slides/267/652/0/S2676520/slug/l/166777368-1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8" y="4876800"/>
            <a:ext cx="20569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s2.mm.bing.net/images/thumbnail.aspx?q=958221852113&amp;id=6f467c3216ddf561838e6d70f3292f29&amp;url=http%3a%2f%2ftheuptake.org%2fwp-content%2fuploads%2f2010%2f11%2fGeorge_H._W._Bush_President_of_the_United_States_1989_official_portra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0508" y="304800"/>
            <a:ext cx="823017" cy="95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1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After the Soviet Union broke apart, Cuba lost a major source of economic aid.</a:t>
            </a:r>
          </a:p>
          <a:p>
            <a:r>
              <a:rPr lang="en-US" sz="2000" dirty="0" smtClean="0"/>
              <a:t>When Cuba’s economy crashed, the United States considered the possibility of resuming trade with its neighbor.</a:t>
            </a:r>
          </a:p>
          <a:p>
            <a:pPr lvl="1"/>
            <a:r>
              <a:rPr lang="en-US" sz="1500" dirty="0" smtClean="0"/>
              <a:t>George W. Bush vowed to maintain economic sanctions against Cuba to weaken its Communist dictator </a:t>
            </a:r>
            <a:r>
              <a:rPr lang="en-US" sz="1500" b="1" dirty="0" smtClean="0">
                <a:solidFill>
                  <a:srgbClr val="7030A0"/>
                </a:solidFill>
              </a:rPr>
              <a:t>Fidel Castro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pic>
        <p:nvPicPr>
          <p:cNvPr id="28674" name="Picture 2" descr="http://www.nationsonline.org/maps/cub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255" y="3505200"/>
            <a:ext cx="3551367" cy="2725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8676" name="Picture 4" descr="http://www.olstars.com/images/flags/Big/c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1941456" cy="1295400"/>
          </a:xfrm>
          <a:prstGeom prst="rect">
            <a:avLst/>
          </a:prstGeom>
          <a:noFill/>
        </p:spPr>
      </p:pic>
      <p:sp>
        <p:nvSpPr>
          <p:cNvPr id="28678" name="AutoShape 6" descr="http://marxistleninist.files.wordpress.com/2010/09/fidel_castro_1.jpg"/>
          <p:cNvSpPr>
            <a:spLocks noChangeAspect="1" noChangeArrowheads="1"/>
          </p:cNvSpPr>
          <p:nvPr/>
        </p:nvSpPr>
        <p:spPr bwMode="auto">
          <a:xfrm>
            <a:off x="63500" y="-3619500"/>
            <a:ext cx="5829300" cy="754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s://marxistleninist.files.wordpress.com/2010/09/fidel_castr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27713"/>
            <a:ext cx="1615043" cy="2090056"/>
          </a:xfrm>
          <a:prstGeom prst="rect">
            <a:avLst/>
          </a:prstGeom>
          <a:noFill/>
        </p:spPr>
      </p:pic>
      <p:pic>
        <p:nvPicPr>
          <p:cNvPr id="6146" name="Picture 2" descr="Image result for Fidel Castro Death D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27713"/>
            <a:ext cx="2877455" cy="21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1371600" y="533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6858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://ts2.mm.bing.net/th?id=I4586746500154397&amp;pid=1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029200"/>
            <a:ext cx="1524000" cy="1524001"/>
          </a:xfrm>
          <a:prstGeom prst="rect">
            <a:avLst/>
          </a:prstGeom>
          <a:noFill/>
        </p:spPr>
      </p:pic>
      <p:pic>
        <p:nvPicPr>
          <p:cNvPr id="23556" name="Picture 4" descr="http://ts1.mm.bing.net/th?id=I4852377311248468&amp;pid=1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1524000" cy="1143001"/>
          </a:xfrm>
          <a:prstGeom prst="rect">
            <a:avLst/>
          </a:prstGeom>
          <a:noFill/>
        </p:spPr>
      </p:pic>
      <p:pic>
        <p:nvPicPr>
          <p:cNvPr id="23558" name="Picture 6" descr="http://ts2.mm.bing.net/th?id=I4829111488938593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1638300" cy="819150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b/bb/US_and_USSR_nuclear_stockpiles.svg/400px-US_and_USSR_nuclear_stockpil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08042"/>
            <a:ext cx="2514600" cy="1835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3562" name="Picture 10" descr="http://www.gosellcrazy.com/wp-content/uploads/2009/11/Cold-War-Flags-300x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33800"/>
            <a:ext cx="1676400" cy="894081"/>
          </a:xfrm>
          <a:prstGeom prst="rect">
            <a:avLst/>
          </a:prstGeom>
          <a:noFill/>
        </p:spPr>
      </p:pic>
      <p:pic>
        <p:nvPicPr>
          <p:cNvPr id="8194" name="Picture 2" descr="http://collapseofindustrialcivilization.files.wordpress.com/2013/03/nuclear-weapons.png?w=529&amp;h=39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0178" y="228600"/>
            <a:ext cx="6138547" cy="457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6" name="Picture 4" descr="http://www.fas.org/programs/ssp/nukes/images/stockpile82-1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4916879"/>
            <a:ext cx="3962400" cy="1772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Religion and Politics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has caused bitter conflicts among nations in the Middle East.</a:t>
            </a:r>
            <a:endParaRPr lang="en-US" dirty="0"/>
          </a:p>
        </p:txBody>
      </p:sp>
      <p:pic>
        <p:nvPicPr>
          <p:cNvPr id="1030" name="Picture 6" descr="http://t0.gstatic.com/images?q=tbn:ANd9GcSsvK7RSDAbFqw0dOnB5c5j1VWbsvbE1tg-B4EfeqjPkk4aH2Bw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212" y="173806"/>
            <a:ext cx="1497388" cy="1121595"/>
          </a:xfrm>
          <a:prstGeom prst="rect">
            <a:avLst/>
          </a:prstGeom>
          <a:noFill/>
        </p:spPr>
      </p:pic>
      <p:pic>
        <p:nvPicPr>
          <p:cNvPr id="6146" name="Picture 2" descr="http://24.media.tumblr.com/e4691537404d9cc2da1507d771d61c73/tumblr_miv8xvwgYX1s6c1p2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8695167" cy="4330601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590800" y="2133600"/>
            <a:ext cx="28194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The Middle East is the site of vast </a:t>
            </a:r>
            <a:r>
              <a:rPr lang="en-US" sz="2000" b="1" dirty="0" smtClean="0"/>
              <a:t>petroleum reserves.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Oil</a:t>
            </a:r>
          </a:p>
          <a:p>
            <a:pPr lvl="2"/>
            <a:r>
              <a:rPr lang="en-US" sz="1800" dirty="0" smtClean="0"/>
              <a:t>Used for transportation and industry</a:t>
            </a:r>
          </a:p>
          <a:p>
            <a:r>
              <a:rPr lang="en-US" sz="2000" dirty="0" smtClean="0"/>
              <a:t>Oil production and price levels are set by the Arab nations that formed the </a:t>
            </a:r>
            <a:r>
              <a:rPr lang="en-US" sz="2000" b="1" dirty="0" smtClean="0">
                <a:solidFill>
                  <a:srgbClr val="7030A0"/>
                </a:solidFill>
              </a:rPr>
              <a:t>Organization of Petroleum Exporting Countries </a:t>
            </a:r>
            <a:r>
              <a:rPr lang="en-US" sz="2000" dirty="0" smtClean="0"/>
              <a:t>(OPEC)</a:t>
            </a:r>
            <a:endParaRPr lang="en-US" sz="2000" dirty="0"/>
          </a:p>
        </p:txBody>
      </p:sp>
      <p:pic>
        <p:nvPicPr>
          <p:cNvPr id="5" name="Picture 2" descr="http://www.google.com/url?source=imglanding&amp;ct=img&amp;q=http://www.radford.edu/wkovarik/oil/oil.reserves.67.gif&amp;sa=X&amp;ei=ZGfHT4qjB8L56QHEzuzgDw&amp;ved=0CAwQ8wc&amp;usg=AFQjCNEyzJ3h2HIdlzXB-_fNOCv1gbF3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5105400" cy="2991445"/>
          </a:xfrm>
          <a:prstGeom prst="rect">
            <a:avLst/>
          </a:prstGeom>
          <a:noFill/>
        </p:spPr>
      </p:pic>
      <p:pic>
        <p:nvPicPr>
          <p:cNvPr id="6" name="Picture 4" descr="http://www.google.com/url?source=imglanding&amp;ct=img&amp;q=http://gbr.pepperdine.edu/wp-content/uploads/2010/06/oilprice2.jpg&amp;sa=X&amp;ei=EGjHT6OmKYiY6AH-qImVDg&amp;ved=0CAsQ8wc4FA&amp;usg=AFQjCNEFrYNBt4dw14nPJdGeYcvy50od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429000"/>
            <a:ext cx="838200" cy="1119110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QANUohrPuxYx8xPdqMGf5yDJ1LNoR8nre6LmL4rkW6WNbrk3WH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648200"/>
            <a:ext cx="2371725" cy="1924051"/>
          </a:xfrm>
          <a:prstGeom prst="rect">
            <a:avLst/>
          </a:prstGeom>
          <a:noFill/>
        </p:spPr>
      </p:pic>
      <p:pic>
        <p:nvPicPr>
          <p:cNvPr id="22534" name="Picture 6" descr="http://ts3.mm.bing.net/th?id=I4838448747512942&amp;pid=1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409700" cy="14097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>
          <a:xfrm>
            <a:off x="6324600" y="5257800"/>
            <a:ext cx="152400" cy="152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1970s, President Richard M. Nixon looked for ways to ease world tensions</a:t>
            </a:r>
          </a:p>
          <a:p>
            <a:pPr lvl="1"/>
            <a:r>
              <a:rPr lang="en-US" sz="1800" dirty="0" smtClean="0"/>
              <a:t>He </a:t>
            </a:r>
            <a:r>
              <a:rPr lang="en-US" sz="1800" u="sng" dirty="0" smtClean="0"/>
              <a:t>improved</a:t>
            </a:r>
            <a:r>
              <a:rPr lang="en-US" sz="1800" dirty="0" smtClean="0"/>
              <a:t> relations with the </a:t>
            </a:r>
            <a:r>
              <a:rPr lang="en-US" sz="1800" b="1" i="1" dirty="0" smtClean="0">
                <a:solidFill>
                  <a:srgbClr val="FF0000"/>
                </a:solidFill>
              </a:rPr>
              <a:t>People’s Republic of China </a:t>
            </a:r>
            <a:r>
              <a:rPr lang="en-US" sz="1800" dirty="0" smtClean="0"/>
              <a:t>by visiting the country in 1972.</a:t>
            </a:r>
          </a:p>
          <a:p>
            <a:pPr lvl="2"/>
            <a:r>
              <a:rPr lang="en-US" sz="1800" dirty="0" smtClean="0"/>
              <a:t>Nixon toured the Great Wall of China and attended state dinners with Chinese leaders.</a:t>
            </a:r>
          </a:p>
          <a:p>
            <a:pPr lvl="3"/>
            <a:r>
              <a:rPr lang="en-US" sz="1800" dirty="0" smtClean="0"/>
              <a:t>This paved the way for formal diplomatic relations between the United States and China in 1979.</a:t>
            </a:r>
          </a:p>
          <a:p>
            <a:pPr marL="868680" lvl="3" indent="0">
              <a:buNone/>
            </a:pPr>
            <a:endParaRPr lang="en-US" sz="1300" dirty="0" smtClean="0"/>
          </a:p>
        </p:txBody>
      </p:sp>
      <p:pic>
        <p:nvPicPr>
          <p:cNvPr id="1026" name="Picture 2" descr="http://mentalfloss.com/sites/default/files/styles/article_640x430/public/nixon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559442" cy="1047750"/>
          </a:xfrm>
          <a:prstGeom prst="rect">
            <a:avLst/>
          </a:prstGeom>
          <a:noFill/>
        </p:spPr>
      </p:pic>
      <p:pic>
        <p:nvPicPr>
          <p:cNvPr id="1028" name="Picture 4" descr="http://ts1.mm.bing.net/th?id=JN.anXupQfOqvsIGa3TReaUsA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04045"/>
            <a:ext cx="2857500" cy="2133601"/>
          </a:xfrm>
          <a:prstGeom prst="rect">
            <a:avLst/>
          </a:prstGeom>
          <a:noFill/>
        </p:spPr>
      </p:pic>
      <p:pic>
        <p:nvPicPr>
          <p:cNvPr id="1030" name="Picture 6" descr="http://www.globalmountainsummit.org/images/great-wall-of-china/great-wall-of-china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43" y="4724400"/>
            <a:ext cx="2270920" cy="15240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c/ce/Chinese_flag_(Beijing)_-_IMG_1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1543" y="4802148"/>
            <a:ext cx="2168748" cy="144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United States has tried to balance strong support of </a:t>
            </a:r>
            <a:r>
              <a:rPr lang="en-US" sz="1600" b="1" dirty="0" smtClean="0"/>
              <a:t>Israel</a:t>
            </a:r>
            <a:r>
              <a:rPr lang="en-US" sz="1600" dirty="0" smtClean="0"/>
              <a:t> with close ties to Arab states.</a:t>
            </a:r>
          </a:p>
          <a:p>
            <a:pPr lvl="1"/>
            <a:r>
              <a:rPr lang="en-US" sz="1400" dirty="0" smtClean="0"/>
              <a:t>It hasn’t been an easy process.</a:t>
            </a:r>
          </a:p>
          <a:p>
            <a:r>
              <a:rPr lang="en-US" sz="1600" dirty="0" smtClean="0"/>
              <a:t>An </a:t>
            </a:r>
            <a:r>
              <a:rPr lang="en-US" sz="1600" b="1" u="sng" dirty="0" smtClean="0"/>
              <a:t>Iranian revolution of 1979 </a:t>
            </a:r>
            <a:r>
              <a:rPr lang="en-US" sz="1600" dirty="0" smtClean="0"/>
              <a:t>signaled the rise of a new, militant form of Islam.</a:t>
            </a:r>
          </a:p>
          <a:p>
            <a:pPr lvl="1"/>
            <a:r>
              <a:rPr lang="en-US" sz="1400" dirty="0" smtClean="0"/>
              <a:t>Islamic Extremists condemn </a:t>
            </a:r>
            <a:r>
              <a:rPr lang="en-US" sz="1400" i="1" dirty="0" smtClean="0"/>
              <a:t>westernization</a:t>
            </a:r>
            <a:r>
              <a:rPr lang="en-US" sz="1400" dirty="0" smtClean="0"/>
              <a:t>. </a:t>
            </a:r>
          </a:p>
          <a:p>
            <a:r>
              <a:rPr lang="en-US" sz="1600" dirty="0" smtClean="0"/>
              <a:t>In the </a:t>
            </a:r>
            <a:r>
              <a:rPr lang="en-US" sz="1600" b="1" dirty="0" smtClean="0"/>
              <a:t>Persian Gulf War</a:t>
            </a:r>
            <a:r>
              <a:rPr lang="en-US" sz="1600" dirty="0" smtClean="0"/>
              <a:t>, a U.S.-led coalition turned back an </a:t>
            </a:r>
            <a:r>
              <a:rPr lang="en-US" sz="1600" b="1" dirty="0" smtClean="0"/>
              <a:t>Iraqi</a:t>
            </a:r>
            <a:r>
              <a:rPr lang="en-US" sz="1600" dirty="0" smtClean="0"/>
              <a:t> invasion of oil-rich </a:t>
            </a:r>
            <a:r>
              <a:rPr lang="en-US" sz="1600" b="1" dirty="0" smtClean="0">
                <a:solidFill>
                  <a:srgbClr val="FF0000"/>
                </a:solidFill>
              </a:rPr>
              <a:t>Kuwait</a:t>
            </a:r>
            <a:r>
              <a:rPr lang="en-US" sz="1600" dirty="0" smtClean="0"/>
              <a:t>.</a:t>
            </a:r>
          </a:p>
          <a:p>
            <a:pPr lvl="1"/>
            <a:r>
              <a:rPr lang="en-US" sz="1400" dirty="0" smtClean="0"/>
              <a:t>Kuwait was one of the leading exporters of oil to the United States.</a:t>
            </a:r>
            <a:endParaRPr lang="en-US" sz="1400" dirty="0"/>
          </a:p>
        </p:txBody>
      </p:sp>
      <p:pic>
        <p:nvPicPr>
          <p:cNvPr id="17410" name="Picture 2" descr="http://ts1.mm.bing.net/images/thumbnail.aspx?q=966305711936&amp;id=8e9466632f8d846fc605599916fda37a&amp;url=http%3a%2f%2flondon-stock-market.com%2fwp-content%2fuploads%2f2011%2f01%2fpetrol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179702" cy="857250"/>
          </a:xfrm>
          <a:prstGeom prst="rect">
            <a:avLst/>
          </a:prstGeom>
          <a:noFill/>
        </p:spPr>
      </p:pic>
      <p:pic>
        <p:nvPicPr>
          <p:cNvPr id="17415" name="Picture 7" descr="http://ts1.mm.bing.net/images/thumbnail.aspx?q=971677973760&amp;id=a7546701c178f3f7eb7eb143496cf8d3&amp;url=http%3a%2f%2fi36.photobucket.com%2falbums%2fe5%2fcdellidow0909%2fthelastiraqw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088173" cy="1447800"/>
          </a:xfrm>
          <a:prstGeom prst="rect">
            <a:avLst/>
          </a:prstGeom>
          <a:noFill/>
        </p:spPr>
      </p:pic>
      <p:pic>
        <p:nvPicPr>
          <p:cNvPr id="17416" name="Picture 8" descr="http://ts1.mm.bing.net/images/thumbnail.aspx?q=973570641292&amp;id=6d8b696b422c05c267b615f8b3a37659&amp;url=http%3a%2f%2fwww.temple.edu%2fcenfad%2fstrategic-visions%2fSV-4-03%2fimages%2frumayiah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257800"/>
            <a:ext cx="2057400" cy="1536192"/>
          </a:xfrm>
          <a:prstGeom prst="rect">
            <a:avLst/>
          </a:prstGeom>
          <a:noFill/>
        </p:spPr>
      </p:pic>
      <p:pic>
        <p:nvPicPr>
          <p:cNvPr id="5122" name="Picture 2" descr="http://library.thinkquest.org/3526/facts/media/israel_ma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038600"/>
            <a:ext cx="1836562" cy="1447801"/>
          </a:xfrm>
          <a:prstGeom prst="rect">
            <a:avLst/>
          </a:prstGeom>
          <a:noFill/>
        </p:spPr>
      </p:pic>
      <p:pic>
        <p:nvPicPr>
          <p:cNvPr id="5124" name="Picture 4" descr="http://www.worldatlas.com/webimage/countrys/menewzz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4586" y="3276600"/>
            <a:ext cx="3290814" cy="32766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191000" y="4800600"/>
            <a:ext cx="21336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553200" y="3124200"/>
            <a:ext cx="30480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3124200"/>
            <a:ext cx="441960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guardianlv.com/wp-content/uploads/2013/11/iranian-revoluti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7100" y="152400"/>
            <a:ext cx="1714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ran ian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5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Involvement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1948</a:t>
            </a:r>
            <a:r>
              <a:rPr lang="en-US" sz="2000" dirty="0" smtClean="0"/>
              <a:t>-</a:t>
            </a:r>
          </a:p>
          <a:p>
            <a:pPr lvl="1"/>
            <a:r>
              <a:rPr lang="en-US" sz="1500" dirty="0" smtClean="0"/>
              <a:t> U.S. recognizes and supports the new </a:t>
            </a:r>
            <a:r>
              <a:rPr lang="en-US" sz="1500" u="sng" dirty="0" smtClean="0"/>
              <a:t>Jewish state of</a:t>
            </a:r>
            <a:r>
              <a:rPr lang="en-US" sz="1500" b="1" u="sng" dirty="0" smtClean="0"/>
              <a:t> Israel</a:t>
            </a:r>
            <a:r>
              <a:rPr lang="en-US" sz="1500" dirty="0" smtClean="0"/>
              <a:t>.</a:t>
            </a:r>
          </a:p>
          <a:p>
            <a:r>
              <a:rPr lang="en-US" sz="2000" b="1" dirty="0" smtClean="0"/>
              <a:t>1977</a:t>
            </a:r>
            <a:r>
              <a:rPr lang="en-US" sz="2000" dirty="0" smtClean="0"/>
              <a:t>- </a:t>
            </a:r>
          </a:p>
          <a:p>
            <a:pPr lvl="1"/>
            <a:r>
              <a:rPr lang="en-US" sz="1400" dirty="0" smtClean="0"/>
              <a:t>Carter negotiates </a:t>
            </a:r>
            <a:r>
              <a:rPr lang="en-US" sz="1400" b="1" dirty="0" smtClean="0"/>
              <a:t>Camp David Accords</a:t>
            </a:r>
          </a:p>
          <a:p>
            <a:pPr lvl="2"/>
            <a:r>
              <a:rPr lang="en-US" sz="1200" b="1" dirty="0" smtClean="0"/>
              <a:t>Israel &amp; Egypt</a:t>
            </a:r>
          </a:p>
          <a:p>
            <a:r>
              <a:rPr lang="en-US" sz="2000" b="1" dirty="0" smtClean="0"/>
              <a:t>1979</a:t>
            </a:r>
            <a:r>
              <a:rPr lang="en-US" sz="2000" dirty="0" smtClean="0"/>
              <a:t>- </a:t>
            </a:r>
          </a:p>
          <a:p>
            <a:pPr lvl="1"/>
            <a:r>
              <a:rPr lang="en-US" sz="1500" dirty="0" smtClean="0"/>
              <a:t>Iranian revolutionaries take Americans hostage</a:t>
            </a:r>
          </a:p>
          <a:p>
            <a:pPr lvl="2"/>
            <a:r>
              <a:rPr lang="en-US" sz="1300" dirty="0" smtClean="0"/>
              <a:t>U.S. embassy was taken </a:t>
            </a:r>
          </a:p>
          <a:p>
            <a:r>
              <a:rPr lang="en-US" sz="2000" b="1" dirty="0" smtClean="0"/>
              <a:t>1</a:t>
            </a:r>
            <a:r>
              <a:rPr lang="en-US" sz="2000" b="1" i="1" dirty="0" smtClean="0"/>
              <a:t>982</a:t>
            </a:r>
            <a:r>
              <a:rPr lang="en-US" sz="2000" dirty="0" smtClean="0"/>
              <a:t>- </a:t>
            </a:r>
          </a:p>
          <a:p>
            <a:pPr lvl="1"/>
            <a:r>
              <a:rPr lang="en-US" sz="1500" dirty="0" smtClean="0"/>
              <a:t>Reagan sends peacekeeping forces to Lebanon</a:t>
            </a:r>
          </a:p>
          <a:p>
            <a:r>
              <a:rPr lang="en-US" sz="2000" b="1" dirty="0" smtClean="0"/>
              <a:t>1991</a:t>
            </a:r>
            <a:r>
              <a:rPr lang="en-US" sz="2000" dirty="0" smtClean="0"/>
              <a:t>- </a:t>
            </a:r>
          </a:p>
          <a:p>
            <a:pPr lvl="1"/>
            <a:r>
              <a:rPr lang="en-US" sz="1500" dirty="0" smtClean="0"/>
              <a:t>Bush leads coalition against Iraq in </a:t>
            </a:r>
            <a:r>
              <a:rPr lang="en-US" sz="1500" i="1" dirty="0" smtClean="0"/>
              <a:t>Persian Gulf War</a:t>
            </a:r>
          </a:p>
          <a:p>
            <a:pPr lvl="2"/>
            <a:r>
              <a:rPr lang="en-US" sz="1300" dirty="0" smtClean="0"/>
              <a:t>To free Kuwait from Iraqi control.</a:t>
            </a:r>
          </a:p>
          <a:p>
            <a:r>
              <a:rPr lang="en-US" sz="2000" b="1" dirty="0" smtClean="0"/>
              <a:t>1993</a:t>
            </a:r>
            <a:r>
              <a:rPr lang="en-US" sz="2000" dirty="0" smtClean="0"/>
              <a:t>- </a:t>
            </a:r>
          </a:p>
          <a:p>
            <a:pPr lvl="1"/>
            <a:r>
              <a:rPr lang="en-US" sz="1500" dirty="0" smtClean="0"/>
              <a:t>Clinton brokers Israeli-Palestinian agreement</a:t>
            </a:r>
          </a:p>
          <a:p>
            <a:pPr lvl="2"/>
            <a:r>
              <a:rPr lang="en-US" sz="1300" dirty="0" smtClean="0"/>
              <a:t>An attempt to bring peace to that region.</a:t>
            </a:r>
            <a:endParaRPr lang="en-US" sz="1300" dirty="0"/>
          </a:p>
        </p:txBody>
      </p:sp>
      <p:pic>
        <p:nvPicPr>
          <p:cNvPr id="14338" name="Picture 2" descr="http://ts4.mm.bing.net/images/thumbnail.aspx?q=950905484183&amp;id=0c48b05dcd644496f1702742ba146614&amp;url=http%3a%2f%2fwww.world-geographics.com%2fcfg%2fpublic%2f_lib%2fimg%2fmaps%2fmiddle-east%2fisrael_policital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14600"/>
            <a:ext cx="1981199" cy="248686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477000" y="1219200"/>
            <a:ext cx="24384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1295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is the U.S. interested in the Middle East?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2133600"/>
            <a:ext cx="7772400" cy="176783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lgerian" pitchFamily="82" charset="0"/>
              </a:rPr>
              <a:t>The Spread of Regional Conflict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6324600" y="4495800"/>
            <a:ext cx="76200" cy="762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800" smtClean="0"/>
          </a:p>
        </p:txBody>
      </p:sp>
      <p:pic>
        <p:nvPicPr>
          <p:cNvPr id="6148" name="Picture 5" descr="07_workshop_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9837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oil-74407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304800"/>
            <a:ext cx="16779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heritagestudio.com/desertsto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3048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DESERT STOR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51" y="4299990"/>
            <a:ext cx="3566704" cy="23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0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al-qods.org/wp-content/uploads/2012/06/palestin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40700" cy="5249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161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Vital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area first called the Middle East by Europeans includes Southwest Asia, Egypt, and Afghanistan.</a:t>
            </a:r>
          </a:p>
          <a:p>
            <a:pPr lvl="1"/>
            <a:r>
              <a:rPr lang="en-US" sz="1800" dirty="0" smtClean="0"/>
              <a:t>Its location made it an important crossroads for Europe, Asia, and Africa.</a:t>
            </a:r>
          </a:p>
          <a:p>
            <a:pPr lvl="1"/>
            <a:r>
              <a:rPr lang="en-US" sz="1800" b="1" dirty="0" smtClean="0">
                <a:solidFill>
                  <a:srgbClr val="7030A0"/>
                </a:solidFill>
              </a:rPr>
              <a:t>Judaism, Christianity, and Islam </a:t>
            </a:r>
            <a:r>
              <a:rPr lang="en-US" sz="1800" dirty="0" smtClean="0"/>
              <a:t>all arose in the Middle East, and </a:t>
            </a:r>
            <a:r>
              <a:rPr lang="en-US" sz="1800" u="sng" dirty="0" smtClean="0"/>
              <a:t>conflict</a:t>
            </a:r>
            <a:r>
              <a:rPr lang="en-US" sz="1800" dirty="0" smtClean="0"/>
              <a:t> between members of these faiths has gone on for centuries.</a:t>
            </a:r>
            <a:endParaRPr lang="en-US" sz="1800" dirty="0"/>
          </a:p>
        </p:txBody>
      </p:sp>
      <p:pic>
        <p:nvPicPr>
          <p:cNvPr id="1026" name="Picture 2" descr="http://projectvisa.com/images/maps/middle_ea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12617"/>
            <a:ext cx="4114800" cy="3092958"/>
          </a:xfrm>
          <a:prstGeom prst="rect">
            <a:avLst/>
          </a:prstGeom>
          <a:noFill/>
        </p:spPr>
      </p:pic>
      <p:pic>
        <p:nvPicPr>
          <p:cNvPr id="1028" name="Picture 4" descr="http://www.jewishvirtuallibrary.org/jsource/images/religi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4079218" cy="2019300"/>
          </a:xfrm>
          <a:prstGeom prst="rect">
            <a:avLst/>
          </a:prstGeom>
          <a:noFill/>
        </p:spPr>
      </p:pic>
      <p:pic>
        <p:nvPicPr>
          <p:cNvPr id="4098" name="Picture 2" descr="http://www.nobeliefs.com/ReligiousWar/StarCrossCrescen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43200" cy="11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OIL!!!!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 1973, the United States experienced an </a:t>
            </a:r>
            <a:r>
              <a:rPr lang="en-US" sz="2000" i="1" dirty="0"/>
              <a:t>oil shortage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(OPEC) imposed an embargo against the United States in </a:t>
            </a:r>
            <a:r>
              <a:rPr lang="en-US" sz="1600" u="sng" dirty="0"/>
              <a:t>retaliation</a:t>
            </a:r>
            <a:r>
              <a:rPr lang="en-US" sz="1600" dirty="0"/>
              <a:t> for the U.S. decision to re-supply the Israeli military and to gain leverage in the post-war peace negotiations</a:t>
            </a:r>
            <a:r>
              <a:rPr lang="en-US" sz="1600" dirty="0" smtClean="0"/>
              <a:t>.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Arab nations </a:t>
            </a:r>
            <a:r>
              <a:rPr lang="en-US" sz="2000" dirty="0"/>
              <a:t>of the Middle East cut back on the amount of oil they </a:t>
            </a:r>
            <a:r>
              <a:rPr lang="en-US" sz="2000" b="1" dirty="0"/>
              <a:t>exported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They </a:t>
            </a:r>
            <a:r>
              <a:rPr lang="en-US" sz="1800" dirty="0">
                <a:solidFill>
                  <a:srgbClr val="FF0000"/>
                </a:solidFill>
              </a:rPr>
              <a:t>were </a:t>
            </a:r>
            <a:r>
              <a:rPr lang="en-US" sz="1800" i="1" u="sng" dirty="0">
                <a:solidFill>
                  <a:srgbClr val="FF0000"/>
                </a:solidFill>
              </a:rPr>
              <a:t>protesting American support for Israel</a:t>
            </a:r>
            <a:r>
              <a:rPr lang="en-US" sz="1800" dirty="0">
                <a:solidFill>
                  <a:srgbClr val="FF0000"/>
                </a:solidFill>
              </a:rPr>
              <a:t>, a Jewish state founded in 1948 in the land known as Palestine</a:t>
            </a:r>
            <a:r>
              <a:rPr lang="en-US" sz="18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The oil embargo showed how much the United States depended on foreign oil.</a:t>
            </a:r>
          </a:p>
          <a:p>
            <a:endParaRPr lang="en-US" dirty="0"/>
          </a:p>
        </p:txBody>
      </p:sp>
      <p:pic>
        <p:nvPicPr>
          <p:cNvPr id="5" name="Picture 7" descr="http://t3.gstatic.com/images?q=tbn:ANd9GcSJrNF3pGjgGSFMB_6FmAVSlgy425Ljr9IZtC8NFr49cWWyG1ws8mA3mz53X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3557343" cy="18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www.solcomhouse.com/images/Slide6ope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26429"/>
            <a:ext cx="3856552" cy="18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Uncle-Sam-O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06" y="304800"/>
            <a:ext cx="130941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The United States has had a long history of involvement in the </a:t>
            </a:r>
            <a:r>
              <a:rPr lang="en-US" sz="2000" u="sng" dirty="0"/>
              <a:t>Middle East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It strongly supports Israel.</a:t>
            </a:r>
          </a:p>
          <a:p>
            <a:pPr lvl="1"/>
            <a:r>
              <a:rPr lang="en-US" sz="2000" dirty="0"/>
              <a:t>It also has ties to the Islamic Arab states in the region.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sz="2000" dirty="0"/>
              <a:t>The United States has tried to bring peace between </a:t>
            </a:r>
            <a:r>
              <a:rPr lang="en-US" sz="2000" i="1" dirty="0">
                <a:solidFill>
                  <a:srgbClr val="FF0000"/>
                </a:solidFill>
              </a:rPr>
              <a:t>Israel and the Palestinians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000" dirty="0"/>
              <a:t>Palestinians are Arabs who left Israel when it was founded in 1948.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 descr="http://www.jewishvirtuallibrary.org/jsource/images/plo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04" y="4682712"/>
            <a:ext cx="1428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hoto_lg_isra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74029"/>
            <a:ext cx="2971800" cy="196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sra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124200"/>
            <a:ext cx="89916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Arab-Israeli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Many Jews began settling in Palestine in the late 1800s.</a:t>
            </a:r>
          </a:p>
          <a:p>
            <a:pPr lvl="1"/>
            <a:r>
              <a:rPr lang="en-US" sz="1800" dirty="0" smtClean="0"/>
              <a:t>They wanted to establish a Jewish state, putting them at odds with the Arabs who lived there.</a:t>
            </a:r>
          </a:p>
          <a:p>
            <a:r>
              <a:rPr lang="en-US" sz="2000" dirty="0" smtClean="0"/>
              <a:t>With the rise of Nazism and the Holocaust, thousands more Jews settled in Palestine.	</a:t>
            </a:r>
            <a:endParaRPr lang="en-US" sz="2000" dirty="0" smtClean="0"/>
          </a:p>
          <a:p>
            <a:r>
              <a:rPr lang="en-US" sz="2000" dirty="0" smtClean="0"/>
              <a:t>Arab </a:t>
            </a:r>
            <a:r>
              <a:rPr lang="en-US" sz="2000" dirty="0" smtClean="0"/>
              <a:t>nations opposed their formation of the state of Israel in 1948 and war began.</a:t>
            </a:r>
          </a:p>
          <a:p>
            <a:pPr lvl="1"/>
            <a:r>
              <a:rPr lang="en-US" sz="1800" dirty="0" smtClean="0"/>
              <a:t>With Israel’s victory, hundreds of thousands of Palestinian Arabs lost their homes, living in refugee camps in neighboring Arab nations.</a:t>
            </a:r>
          </a:p>
          <a:p>
            <a:r>
              <a:rPr lang="en-US" sz="2000" dirty="0" smtClean="0"/>
              <a:t>Progress </a:t>
            </a:r>
            <a:r>
              <a:rPr lang="en-US" sz="2000" dirty="0" smtClean="0"/>
              <a:t>was made in 1978 with the signing of the Camp David Accords</a:t>
            </a:r>
          </a:p>
          <a:p>
            <a:pPr lvl="1"/>
            <a:r>
              <a:rPr lang="en-US" sz="1800" dirty="0" smtClean="0"/>
              <a:t>Egypt recognized Israel, and Israel returned the Sinai Peninsula to Egypt.</a:t>
            </a:r>
            <a:endParaRPr lang="en-US" sz="1800" dirty="0"/>
          </a:p>
        </p:txBody>
      </p:sp>
      <p:pic>
        <p:nvPicPr>
          <p:cNvPr id="5122" name="Picture 2" descr="http://www.ynet.co.il/PicServer2/20122005/776483/Camp-David_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23787"/>
            <a:ext cx="1864434" cy="12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ker.com/cliparts/6/f/d/2/12718325961278651088israel%20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21610"/>
            <a:ext cx="184976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ationsonline.org/maps/israel_map_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30420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AMP DAVID ACCORD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54" y="5257800"/>
            <a:ext cx="1922291" cy="14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the Conservative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Political Conservatives wanted to:  </a:t>
            </a:r>
          </a:p>
          <a:p>
            <a:pPr lvl="1"/>
            <a:r>
              <a:rPr lang="en-US" sz="1800" dirty="0" smtClean="0"/>
              <a:t>Limit and Shrink Government</a:t>
            </a:r>
          </a:p>
          <a:p>
            <a:pPr lvl="2"/>
            <a:r>
              <a:rPr lang="en-US" sz="1600" dirty="0" smtClean="0"/>
              <a:t>Cut government spending</a:t>
            </a:r>
          </a:p>
          <a:p>
            <a:pPr lvl="2"/>
            <a:r>
              <a:rPr lang="en-US" sz="1600" dirty="0" smtClean="0"/>
              <a:t>Lower taxes</a:t>
            </a:r>
          </a:p>
          <a:p>
            <a:pPr lvl="2"/>
            <a:r>
              <a:rPr lang="en-US" sz="1600" dirty="0" smtClean="0"/>
              <a:t>Limit regulation of business</a:t>
            </a:r>
          </a:p>
          <a:p>
            <a:pPr lvl="2"/>
            <a:r>
              <a:rPr lang="en-US" sz="1600" dirty="0" smtClean="0"/>
              <a:t>Balance the federal budget</a:t>
            </a:r>
            <a:endParaRPr lang="en-US" sz="1600" dirty="0"/>
          </a:p>
        </p:txBody>
      </p:sp>
      <p:pic>
        <p:nvPicPr>
          <p:cNvPr id="4100" name="Picture 4" descr="http://ts2.mm.bing.net/th?id=I4785809628857121&amp;pid=1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799"/>
            <a:ext cx="1676400" cy="1255315"/>
          </a:xfrm>
          <a:prstGeom prst="rect">
            <a:avLst/>
          </a:prstGeom>
          <a:noFill/>
        </p:spPr>
      </p:pic>
      <p:pic>
        <p:nvPicPr>
          <p:cNvPr id="4102" name="Picture 6" descr="http://www.headybrew.net/images/content/budget_deficit_or_surpl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733800"/>
            <a:ext cx="3994050" cy="2860739"/>
          </a:xfrm>
          <a:prstGeom prst="rect">
            <a:avLst/>
          </a:prstGeom>
          <a:noFill/>
        </p:spPr>
      </p:pic>
      <p:pic>
        <p:nvPicPr>
          <p:cNvPr id="4098" name="Picture 2" descr="http://www.backtaxeshelp.com/tax-blog/wp-content/uploads/2011/08/Legally_Lower_Tax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671" y="1447799"/>
            <a:ext cx="1394794" cy="1255315"/>
          </a:xfrm>
          <a:prstGeom prst="rect">
            <a:avLst/>
          </a:prstGeom>
          <a:noFill/>
        </p:spPr>
      </p:pic>
      <p:pic>
        <p:nvPicPr>
          <p:cNvPr id="8" name="Picture 2" descr="http://taxprof.typepad.com/taxprof_blog/images/2008/04/14/cbpp_chart_1_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143794"/>
            <a:ext cx="3441928" cy="35796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24400" y="1219200"/>
            <a:ext cx="76200" cy="563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2895600"/>
            <a:ext cx="4191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ing pong diplomac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67" y="3429000"/>
            <a:ext cx="3601833" cy="23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ing pong diplomac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97672"/>
            <a:ext cx="3743325" cy="28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ng pong diplomac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67" y="381000"/>
            <a:ext cx="3521256" cy="26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ing pong diplomacy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1" y="3429000"/>
            <a:ext cx="1905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The United States fought a war in the </a:t>
            </a:r>
            <a:r>
              <a:rPr lang="en-US" sz="2000" u="sng" dirty="0"/>
              <a:t>Middle East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In 1990, </a:t>
            </a:r>
            <a:r>
              <a:rPr lang="en-US" sz="1800" b="1" dirty="0">
                <a:solidFill>
                  <a:srgbClr val="FF0000"/>
                </a:solidFill>
              </a:rPr>
              <a:t>Iraq</a:t>
            </a:r>
            <a:r>
              <a:rPr lang="en-US" sz="1800" dirty="0">
                <a:solidFill>
                  <a:srgbClr val="FF0000"/>
                </a:solidFill>
              </a:rPr>
              <a:t> invaded a neighboring Kuwait</a:t>
            </a:r>
            <a:r>
              <a:rPr lang="en-US" sz="1800" dirty="0"/>
              <a:t>, a country with a large supply of oil.</a:t>
            </a:r>
          </a:p>
          <a:p>
            <a:pPr lvl="2"/>
            <a:r>
              <a:rPr lang="en-US" sz="1600" dirty="0"/>
              <a:t>In this Persian Gulf War, the United States led many other nations in a successful effort to drive Iraq’s forces from Kuwait.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http://www.worldology.com/Iraq/images/iraq_invasion_kuw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38862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www.earthlyissues.com/images/sadh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1987704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upload.wikimedia.org/wikipedia/commons/thumb/d/dd/Gulf_War_Photobox.jpg/300px-Gulf_War_Photobo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54128"/>
            <a:ext cx="2133600" cy="26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eis_02_img06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009421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icture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2133600" cy="143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algn="l"/>
            <a:r>
              <a:rPr lang="en-US" dirty="0" smtClean="0"/>
              <a:t>              Terrorism</a:t>
            </a:r>
            <a:endParaRPr lang="en-US" dirty="0"/>
          </a:p>
        </p:txBody>
      </p:sp>
      <p:pic>
        <p:nvPicPr>
          <p:cNvPr id="1026" name="Picture 2" descr="http://2.bp.blogspot.com/-1VYp9WkjAMU/TcbH5ly7LxI/AAAAAAAA3Ag/PCVyUwBhKFs/s1600/20110507_WOM9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3896509" cy="6238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438400"/>
            <a:ext cx="3733800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Westernization</a:t>
            </a:r>
            <a:r>
              <a:rPr lang="en-US" sz="1400" dirty="0" smtClean="0"/>
              <a:t>:  the adoption of ideas, culture, and technology from Western regions such as the United States and Europe.</a:t>
            </a:r>
          </a:p>
          <a:p>
            <a:endParaRPr lang="en-US" sz="1400" dirty="0" smtClean="0"/>
          </a:p>
          <a:p>
            <a:r>
              <a:rPr lang="en-US" sz="1400" dirty="0" smtClean="0"/>
              <a:t>Islamists did </a:t>
            </a:r>
            <a:r>
              <a:rPr lang="en-US" sz="1400" u="sng" dirty="0" smtClean="0"/>
              <a:t>NOT</a:t>
            </a:r>
            <a:r>
              <a:rPr lang="en-US" sz="1400" dirty="0" smtClean="0"/>
              <a:t> want American forces in Saudi Arabia.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They attacked Americans and other Westerners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4572000" y="3505200"/>
            <a:ext cx="2286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0" y="2743200"/>
            <a:ext cx="2286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AutoShape 2" descr="http://3003ink.files.wordpress.com/2011/02/marilyn.jpg"/>
          <p:cNvSpPr>
            <a:spLocks noChangeAspect="1" noChangeArrowheads="1"/>
          </p:cNvSpPr>
          <p:nvPr/>
        </p:nvSpPr>
        <p:spPr bwMode="auto">
          <a:xfrm>
            <a:off x="63500" y="-1562100"/>
            <a:ext cx="4762500" cy="326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://3003ink.files.wordpress.com/2011/02/marilyn.jpg"/>
          <p:cNvSpPr>
            <a:spLocks noChangeAspect="1" noChangeArrowheads="1"/>
          </p:cNvSpPr>
          <p:nvPr/>
        </p:nvSpPr>
        <p:spPr bwMode="auto">
          <a:xfrm>
            <a:off x="63500" y="-1562100"/>
            <a:ext cx="4762500" cy="326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3003ink.files.wordpress.com/2011/02/maril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105400"/>
            <a:ext cx="2318768" cy="1590675"/>
          </a:xfrm>
          <a:prstGeom prst="rect">
            <a:avLst/>
          </a:prstGeom>
          <a:noFill/>
        </p:spPr>
      </p:pic>
      <p:pic>
        <p:nvPicPr>
          <p:cNvPr id="3" name="Picture 2" descr="http://media.maps.com/magellan/Images/USAH025-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82" y="152400"/>
            <a:ext cx="22830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No MORE!!!!!!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The United States was shocked by </a:t>
            </a:r>
            <a:r>
              <a:rPr lang="en-US" sz="1800" u="sng" dirty="0"/>
              <a:t>terrorist attacks </a:t>
            </a:r>
            <a:r>
              <a:rPr lang="en-US" sz="1800" dirty="0"/>
              <a:t>on </a:t>
            </a:r>
            <a:r>
              <a:rPr lang="en-US" sz="1800" b="1" i="1" dirty="0"/>
              <a:t>September 11, 2001.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Thousands of people were killed when airplanes struck the </a:t>
            </a:r>
            <a:r>
              <a:rPr lang="en-US" sz="1400" i="1" dirty="0">
                <a:solidFill>
                  <a:srgbClr val="FF0000"/>
                </a:solidFill>
              </a:rPr>
              <a:t>World Trade Center</a:t>
            </a:r>
            <a:r>
              <a:rPr lang="en-US" sz="1400" dirty="0">
                <a:solidFill>
                  <a:srgbClr val="FF0000"/>
                </a:solidFill>
              </a:rPr>
              <a:t> in New York city and the </a:t>
            </a:r>
            <a:r>
              <a:rPr lang="en-US" sz="1400" i="1" dirty="0">
                <a:solidFill>
                  <a:srgbClr val="FF0000"/>
                </a:solidFill>
              </a:rPr>
              <a:t>Pentagon</a:t>
            </a:r>
            <a:r>
              <a:rPr lang="en-US" sz="1400" dirty="0">
                <a:solidFill>
                  <a:srgbClr val="FF0000"/>
                </a:solidFill>
              </a:rPr>
              <a:t> near Washington, D.C.  </a:t>
            </a:r>
          </a:p>
          <a:p>
            <a:pPr lvl="1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800" dirty="0"/>
              <a:t>The United States reacted by </a:t>
            </a:r>
            <a:r>
              <a:rPr lang="en-US" sz="1800" dirty="0">
                <a:solidFill>
                  <a:srgbClr val="FF0000"/>
                </a:solidFill>
              </a:rPr>
              <a:t>declaring war on terrorism and countries that help terrorists</a:t>
            </a:r>
            <a:r>
              <a:rPr lang="en-US" sz="1800" dirty="0"/>
              <a:t>, such as </a:t>
            </a:r>
            <a:r>
              <a:rPr lang="en-US" sz="1800" b="1" dirty="0"/>
              <a:t>Afghanistan</a:t>
            </a:r>
            <a:r>
              <a:rPr lang="en-US" sz="18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American and British troops were sent to fight in Afghanistan, in southwest Asia.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 majority of Americans supported this effort</a:t>
            </a:r>
            <a:endParaRPr lang="en-US" dirty="0"/>
          </a:p>
        </p:txBody>
      </p:sp>
      <p:pic>
        <p:nvPicPr>
          <p:cNvPr id="4" name="Picture 7" descr="63384_11_7_2007_2_26_38_AM_-_iwo-9-11-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5833" cy="91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www.biography.com/imported/images/Biography/Images/Profiles/B/Osama-bin-Laden-37172-2-ra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24" y="228600"/>
            <a:ext cx="1621176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" name="Picture 8" descr="http://www.globalsecurity.org/military/facility/images/pentagon_010914-f-8006r-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04" y="3733800"/>
            <a:ext cx="3514386" cy="2288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10" descr="http://static.bbc.co.uk/history/img/ic/640/images/resources/events/the_september_11th_terrorist_attack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982483" cy="2240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549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age.slidesharecdn.com/alqaeda-130308064551-phpapp02/95/al-qaeda-1-638.jpg?cb=13627467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" y="151719"/>
            <a:ext cx="2484281" cy="18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asia-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" y="2160949"/>
            <a:ext cx="2583664" cy="22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fgh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256395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www.globalsecurity.org/intell/library/imint/images/011009-D-6570C-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32" y="304800"/>
            <a:ext cx="4177578" cy="31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cdn.historycommons.org/images/events/431_recruitment_video2050081722-8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50493"/>
            <a:ext cx="169511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orisrael.org/files/2013/08/al_qae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80570"/>
            <a:ext cx="2514600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Nixon--------USSR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dirty="0"/>
              <a:t>He sought friendlier ties with the </a:t>
            </a:r>
            <a:r>
              <a:rPr lang="en-US" sz="2300" b="1" i="1" dirty="0">
                <a:solidFill>
                  <a:srgbClr val="7030A0"/>
                </a:solidFill>
              </a:rPr>
              <a:t>Soviet Union</a:t>
            </a:r>
            <a:r>
              <a:rPr lang="en-US" sz="2300" dirty="0"/>
              <a:t>.</a:t>
            </a:r>
          </a:p>
          <a:p>
            <a:pPr lvl="1"/>
            <a:r>
              <a:rPr lang="en-US" sz="2000" dirty="0"/>
              <a:t>He visited the country in 1972 in an effort to promote friendlier relations and reduce tensions between the two superpowers (Détente)</a:t>
            </a:r>
          </a:p>
          <a:p>
            <a:pPr lvl="2"/>
            <a:r>
              <a:rPr lang="en-US" b="1" i="1" u="sng" dirty="0">
                <a:solidFill>
                  <a:srgbClr val="00B050"/>
                </a:solidFill>
              </a:rPr>
              <a:t>The result of Detente</a:t>
            </a:r>
            <a:r>
              <a:rPr lang="en-US" b="1" dirty="0">
                <a:solidFill>
                  <a:srgbClr val="00B05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increased trade and other contacts; the two countries signed treaties to limit nuclear weapons.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deten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290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tene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130808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30" name="Picture 6" descr="Image result for deten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16" y="3798570"/>
            <a:ext cx="3758184" cy="28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Watergate Crisis *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01752" y="1295400"/>
            <a:ext cx="8503920" cy="4803648"/>
          </a:xfrm>
        </p:spPr>
        <p:txBody>
          <a:bodyPr/>
          <a:lstStyle/>
          <a:p>
            <a:r>
              <a:rPr lang="en-US" dirty="0" smtClean="0"/>
              <a:t>1972</a:t>
            </a:r>
          </a:p>
          <a:p>
            <a:pPr lvl="1"/>
            <a:r>
              <a:rPr lang="en-US" sz="2000" dirty="0" smtClean="0"/>
              <a:t>A group working for Nixon’s re-election was caught breaking into the Democratic Party headquarters at the Watergate building in Washington D.C.</a:t>
            </a:r>
          </a:p>
          <a:p>
            <a:pPr lvl="2"/>
            <a:r>
              <a:rPr lang="en-US" sz="1800" dirty="0" smtClean="0"/>
              <a:t>President Nixon and his advisers tried to cover up the investigation.</a:t>
            </a:r>
          </a:p>
          <a:p>
            <a:pPr lvl="2"/>
            <a:r>
              <a:rPr lang="en-US" sz="1800" dirty="0" smtClean="0"/>
              <a:t>The U.S. Supreme Court ordered President Nixon to turn over secretly taped White House conversations.</a:t>
            </a:r>
          </a:p>
          <a:p>
            <a:pPr lvl="3"/>
            <a:r>
              <a:rPr lang="en-US" sz="1800" dirty="0" smtClean="0"/>
              <a:t>The tapes showed that Nixon had lied when he said he was not involved in the cover-up.</a:t>
            </a:r>
          </a:p>
          <a:p>
            <a:pPr lvl="3"/>
            <a:r>
              <a:rPr lang="en-US" sz="1800" dirty="0" smtClean="0">
                <a:solidFill>
                  <a:srgbClr val="FF0000"/>
                </a:solidFill>
              </a:rPr>
              <a:t>Threatened with impeachment, </a:t>
            </a:r>
            <a:r>
              <a:rPr lang="en-US" sz="1800" u="sng" dirty="0" smtClean="0">
                <a:solidFill>
                  <a:srgbClr val="FF0000"/>
                </a:solidFill>
              </a:rPr>
              <a:t>Nixon resigned the Presidency.</a:t>
            </a:r>
          </a:p>
        </p:txBody>
      </p:sp>
      <p:pic>
        <p:nvPicPr>
          <p:cNvPr id="2050" name="Picture 2" descr="Image result for watergate cri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48447"/>
            <a:ext cx="2286000" cy="18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ixon Watergate Scand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00150" cy="153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ixon Watergate Scand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4811214"/>
            <a:ext cx="3627120" cy="20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Conservative Surge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President Carter </a:t>
            </a:r>
            <a:r>
              <a:rPr lang="en-US" sz="2400" dirty="0" smtClean="0"/>
              <a:t>grappled with many </a:t>
            </a:r>
            <a:r>
              <a:rPr lang="en-US" sz="2400" u="sng" dirty="0" smtClean="0"/>
              <a:t>domestic and foreign problems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u="sng" dirty="0" smtClean="0">
                <a:solidFill>
                  <a:srgbClr val="FF0000"/>
                </a:solidFill>
              </a:rPr>
              <a:t>Inflation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rise in prices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u="sng" dirty="0" smtClean="0">
                <a:solidFill>
                  <a:srgbClr val="FF0000"/>
                </a:solidFill>
              </a:rPr>
              <a:t>52 American hostages (Iran)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revolutionaries seized the U.S. embassy in Iran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800" dirty="0"/>
          </a:p>
        </p:txBody>
      </p:sp>
      <p:pic>
        <p:nvPicPr>
          <p:cNvPr id="20482" name="Picture 2" descr="http://ts2.mm.bing.net/images/thumbnail.aspx?q=960853314313&amp;id=208123cf021c202297c90ecec38232aa&amp;url=http%3a%2f%2fhannity.blogs.foxnews.com%2ffiles%2f2010%2f06%2fjimmy-carter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373" y="268215"/>
            <a:ext cx="856650" cy="839517"/>
          </a:xfrm>
          <a:prstGeom prst="rect">
            <a:avLst/>
          </a:prstGeom>
          <a:noFill/>
        </p:spPr>
      </p:pic>
      <p:pic>
        <p:nvPicPr>
          <p:cNvPr id="2050" name="Picture 2" descr="http://images.sodahead.com/polls/003363381/3253710014_republican_elephant_answer_2_x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55" y="3810000"/>
            <a:ext cx="970499" cy="9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-u5Gb6ZgVj0/T3HUdVVhEkI/AAAAAAAADoA/wxtGG2lsVlQ/s400/keep+r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1" y="344506"/>
            <a:ext cx="1036884" cy="6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ran hostage situ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6" y="4952684"/>
            <a:ext cx="2274853" cy="16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ran hostage situ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5" y="152400"/>
            <a:ext cx="2358185" cy="13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ran hostage situ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45" y="3352800"/>
            <a:ext cx="4321642" cy="32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145660"/>
          </a:xfrm>
        </p:spPr>
        <p:txBody>
          <a:bodyPr>
            <a:normAutofit/>
          </a:bodyPr>
          <a:lstStyle/>
          <a:p>
            <a:r>
              <a:rPr lang="en-US" sz="2000" i="1" dirty="0"/>
              <a:t>Reagan</a:t>
            </a:r>
            <a:r>
              <a:rPr lang="en-US" sz="2000" dirty="0"/>
              <a:t> cut domestic </a:t>
            </a:r>
            <a:r>
              <a:rPr lang="en-US" sz="2000" u="sng" dirty="0"/>
              <a:t>spending and taxes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built up the military but a steep cost.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U.S. </a:t>
            </a:r>
            <a:r>
              <a:rPr lang="en-US" i="1" u="sng" dirty="0">
                <a:solidFill>
                  <a:srgbClr val="7030A0"/>
                </a:solidFill>
              </a:rPr>
              <a:t>national debt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skyrocketed</a:t>
            </a:r>
            <a:r>
              <a:rPr lang="en-US" dirty="0" smtClean="0"/>
              <a:t>)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marL="274320" lvl="1" indent="0">
              <a:buNone/>
            </a:pPr>
            <a:endParaRPr lang="en-US" sz="1800" dirty="0"/>
          </a:p>
          <a:p>
            <a:r>
              <a:rPr lang="en-US" sz="1800" b="1" i="1" dirty="0">
                <a:solidFill>
                  <a:srgbClr val="00B050"/>
                </a:solidFill>
              </a:rPr>
              <a:t>George H. Bush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promised </a:t>
            </a:r>
            <a:r>
              <a:rPr lang="en-US" sz="1800" u="sng" dirty="0"/>
              <a:t>not to raise </a:t>
            </a:r>
            <a:r>
              <a:rPr lang="en-US" sz="1800" u="sng" dirty="0" smtClean="0"/>
              <a:t>taxes </a:t>
            </a:r>
            <a:r>
              <a:rPr lang="en-US" sz="1800" b="1" dirty="0" smtClean="0"/>
              <a:t>“NO NEW TAXES”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later realized he needed to raise taxes in order to reduce the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deficit.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act (</a:t>
            </a: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failure to follow through with his promise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turned many Americans against Bush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13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http://ts2.mm.bing.net/images/thumbnail.aspx?q=958221852113&amp;id=6f467c3216ddf561838e6d70f3292f29&amp;url=http%3a%2f%2ftheuptake.org%2fwp-content%2fuploads%2f2010%2f11%2fGeorge_H._W._Bush_President_of_the_United_States_1989_official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623" y="228600"/>
            <a:ext cx="1027252" cy="1189865"/>
          </a:xfrm>
          <a:prstGeom prst="rect">
            <a:avLst/>
          </a:prstGeom>
          <a:noFill/>
        </p:spPr>
      </p:pic>
      <p:pic>
        <p:nvPicPr>
          <p:cNvPr id="5" name="Picture 4" descr="http://ts3.mm.bing.net/images/thumbnail.aspx?q=982646332898&amp;id=ed82f386f569f24cc1939d250b164a0d&amp;url=http%3a%2f%2fupload.wikimedia.org%2fwikipedia%2fcommons%2fd%2fdf%2fOfficial_Portrait_of_President_Reagan_1981-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319" y="228600"/>
            <a:ext cx="1003452" cy="1189865"/>
          </a:xfrm>
          <a:prstGeom prst="rect">
            <a:avLst/>
          </a:prstGeom>
          <a:noFill/>
        </p:spPr>
      </p:pic>
      <p:pic>
        <p:nvPicPr>
          <p:cNvPr id="3074" name="Picture 2" descr="Image result for Ronald Reagan Time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8773"/>
            <a:ext cx="4460916" cy="175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onald Reagan Time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89" y="1828800"/>
            <a:ext cx="3483112" cy="26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Occurs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98527"/>
            <a:ext cx="8503920" cy="4700521"/>
          </a:xfrm>
        </p:spPr>
        <p:txBody>
          <a:bodyPr/>
          <a:lstStyle/>
          <a:p>
            <a:r>
              <a:rPr lang="en-US" sz="1800" dirty="0"/>
              <a:t>Under </a:t>
            </a:r>
            <a:r>
              <a:rPr lang="en-US" sz="1800" i="1" dirty="0"/>
              <a:t>Bill Clinton</a:t>
            </a:r>
            <a:r>
              <a:rPr lang="en-US" sz="1800" dirty="0"/>
              <a:t>, a growing economy produced </a:t>
            </a:r>
            <a:r>
              <a:rPr lang="en-US" sz="1800" u="sng" dirty="0"/>
              <a:t>budget surpluses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Scandals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lvl="1" indent="0">
              <a:buNone/>
            </a:pPr>
            <a:endParaRPr lang="en-US" sz="1800" dirty="0" smtClean="0"/>
          </a:p>
          <a:p>
            <a:pPr marL="274320" lvl="1" indent="0">
              <a:buNone/>
            </a:pPr>
            <a:endParaRPr lang="en-US" sz="1800" dirty="0" smtClean="0"/>
          </a:p>
          <a:p>
            <a:pPr marL="27432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election of </a:t>
            </a:r>
            <a:r>
              <a:rPr lang="en-US" sz="1800" b="1" i="1" dirty="0">
                <a:solidFill>
                  <a:srgbClr val="FF0000"/>
                </a:solidFill>
              </a:rPr>
              <a:t>George W. Bush </a:t>
            </a:r>
            <a:r>
              <a:rPr lang="en-US" sz="1800" dirty="0"/>
              <a:t>in 2000 returned conservatives to power.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disputed election against Al Gore</a:t>
            </a:r>
          </a:p>
          <a:p>
            <a:pPr lvl="2"/>
            <a:r>
              <a:rPr lang="en-US" sz="1800" b="1" dirty="0" smtClean="0">
                <a:solidFill>
                  <a:srgbClr val="FF0000"/>
                </a:solidFill>
              </a:rPr>
              <a:t>Florida</a:t>
            </a:r>
          </a:p>
          <a:p>
            <a:pPr marL="594360" lvl="2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pushed through tax cuts and education reforms  (</a:t>
            </a:r>
            <a:r>
              <a:rPr lang="en-US" sz="1800" b="1" i="1" dirty="0">
                <a:solidFill>
                  <a:srgbClr val="7030A0"/>
                </a:solidFill>
              </a:rPr>
              <a:t>No Child Left Behind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8" descr="http://ts2.mm.bing.net/images/thumbnail.aspx?q=967878050521&amp;id=63a1436a2a67c5aa73e583d5a6eb0079&amp;url=http%3a%2f%2fthevirtualpresident.com%2fwp-content%2fuploads%2f2010%2f11%2fBill_Clin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285829"/>
            <a:ext cx="762000" cy="998253"/>
          </a:xfrm>
          <a:prstGeom prst="rect">
            <a:avLst/>
          </a:prstGeom>
          <a:noFill/>
        </p:spPr>
      </p:pic>
      <p:pic>
        <p:nvPicPr>
          <p:cNvPr id="5" name="Picture 10" descr="http://ts3.mm.bing.net/images/thumbnail.aspx?q=964218912842&amp;id=897e744ea8d8fe0a7bbf243a099881d8&amp;url=http%3a%2f%2f2onthebeat.files.wordpress.com%2f2010%2f10%2fgeorge-w-bush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688774" cy="870192"/>
          </a:xfrm>
          <a:prstGeom prst="rect">
            <a:avLst/>
          </a:prstGeom>
          <a:noFill/>
        </p:spPr>
      </p:pic>
      <p:pic>
        <p:nvPicPr>
          <p:cNvPr id="6" name="Picture 4" descr="http://img2.tfd.com/wiki/c/c5/Al_Gore,_Vice_President_of_the_United_States,_official_portrait_1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5778"/>
            <a:ext cx="696154" cy="8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george h bush Time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91" y="5105400"/>
            <a:ext cx="4038600" cy="16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linton scandal sbi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1942202"/>
            <a:ext cx="1338943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linton scandal sbi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15264"/>
            <a:ext cx="1406726" cy="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VS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52400" y="2971800"/>
            <a:ext cx="88392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at was the white water scan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1673</TotalTime>
  <Words>1463</Words>
  <Application>Microsoft Office PowerPoint</Application>
  <PresentationFormat>On-screen Show (4:3)</PresentationFormat>
  <Paragraphs>175</Paragraphs>
  <Slides>33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New Directions for a Nation</vt:lpstr>
      <vt:lpstr>Nixon Era</vt:lpstr>
      <vt:lpstr>PowerPoint Presentation</vt:lpstr>
      <vt:lpstr>Nixon--------USSR </vt:lpstr>
      <vt:lpstr>The Watergate Crisis *</vt:lpstr>
      <vt:lpstr>A Conservative Surge</vt:lpstr>
      <vt:lpstr>Republican Control</vt:lpstr>
      <vt:lpstr>Change Occurs</vt:lpstr>
      <vt:lpstr>PowerPoint Presentation</vt:lpstr>
      <vt:lpstr>End of the Cold War</vt:lpstr>
      <vt:lpstr>STAR WARS</vt:lpstr>
      <vt:lpstr>Collapse of Communism</vt:lpstr>
      <vt:lpstr>A New Role in the World</vt:lpstr>
      <vt:lpstr>South Africa</vt:lpstr>
      <vt:lpstr>China</vt:lpstr>
      <vt:lpstr>Cuba</vt:lpstr>
      <vt:lpstr>PowerPoint Presentation</vt:lpstr>
      <vt:lpstr>RELIGION</vt:lpstr>
      <vt:lpstr>OIL</vt:lpstr>
      <vt:lpstr>Conflict in the Middle East</vt:lpstr>
      <vt:lpstr>PowerPoint Presentation</vt:lpstr>
      <vt:lpstr>U.S. Involvement in the Middle East</vt:lpstr>
      <vt:lpstr>The Spread of Regional Conflict</vt:lpstr>
      <vt:lpstr>PowerPoint Presentation</vt:lpstr>
      <vt:lpstr>A Vital Region</vt:lpstr>
      <vt:lpstr>It’s all about OIL!!!!</vt:lpstr>
      <vt:lpstr>The Holy Land</vt:lpstr>
      <vt:lpstr>Arab-Israeli Conflict</vt:lpstr>
      <vt:lpstr>Goals of the Conservative Movement</vt:lpstr>
      <vt:lpstr>The Persian Gulf War</vt:lpstr>
      <vt:lpstr>              Terrorism</vt:lpstr>
      <vt:lpstr>Isolated No MORE!!!!!!</vt:lpstr>
      <vt:lpstr>PowerPoint Presentation</vt:lpstr>
    </vt:vector>
  </TitlesOfParts>
  <Company>Arlington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Directions for a Nation</dc:title>
  <dc:creator>smurphy</dc:creator>
  <cp:lastModifiedBy>Sean Murphy</cp:lastModifiedBy>
  <cp:revision>117</cp:revision>
  <dcterms:created xsi:type="dcterms:W3CDTF">2011-05-23T16:19:51Z</dcterms:created>
  <dcterms:modified xsi:type="dcterms:W3CDTF">2018-05-24T13:53:08Z</dcterms:modified>
</cp:coreProperties>
</file>