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2"/>
  </p:notesMasterIdLst>
  <p:sldIdLst>
    <p:sldId id="256" r:id="rId2"/>
    <p:sldId id="275" r:id="rId3"/>
    <p:sldId id="282" r:id="rId4"/>
    <p:sldId id="276" r:id="rId5"/>
    <p:sldId id="283" r:id="rId6"/>
    <p:sldId id="295" r:id="rId7"/>
    <p:sldId id="277" r:id="rId8"/>
    <p:sldId id="286" r:id="rId9"/>
    <p:sldId id="284" r:id="rId10"/>
    <p:sldId id="285" r:id="rId11"/>
    <p:sldId id="287" r:id="rId12"/>
    <p:sldId id="257" r:id="rId13"/>
    <p:sldId id="288" r:id="rId14"/>
    <p:sldId id="258" r:id="rId15"/>
    <p:sldId id="289" r:id="rId16"/>
    <p:sldId id="268" r:id="rId17"/>
    <p:sldId id="290" r:id="rId18"/>
    <p:sldId id="259" r:id="rId19"/>
    <p:sldId id="291" r:id="rId20"/>
    <p:sldId id="263" r:id="rId21"/>
    <p:sldId id="260" r:id="rId22"/>
    <p:sldId id="292" r:id="rId23"/>
    <p:sldId id="280" r:id="rId24"/>
    <p:sldId id="261" r:id="rId25"/>
    <p:sldId id="269" r:id="rId26"/>
    <p:sldId id="262" r:id="rId27"/>
    <p:sldId id="264" r:id="rId28"/>
    <p:sldId id="270" r:id="rId29"/>
    <p:sldId id="265" r:id="rId30"/>
    <p:sldId id="267" r:id="rId31"/>
    <p:sldId id="279" r:id="rId32"/>
    <p:sldId id="266" r:id="rId33"/>
    <p:sldId id="271" r:id="rId34"/>
    <p:sldId id="293" r:id="rId35"/>
    <p:sldId id="278" r:id="rId36"/>
    <p:sldId id="272" r:id="rId37"/>
    <p:sldId id="273" r:id="rId38"/>
    <p:sldId id="274" r:id="rId39"/>
    <p:sldId id="294" r:id="rId40"/>
    <p:sldId id="28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9F6AA-13A8-4FFB-8F9D-AA4C1A41975B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CAF55-E756-484F-8EE3-404597BC74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68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CAF55-E756-484F-8EE3-404597BC744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D94984C-2528-49FD-A0C6-A74D83954463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D407E87-F8A9-4A3A-82C1-8B97FF3DE8A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http://www.google.com/url?sa=i&amp;rct=j&amp;q=&amp;esrc=s&amp;source=images&amp;cd=&amp;cad=rja&amp;uact=8&amp;ved=0ahUKEwjl9MuCmafUAhXJ54MKHW9MAmIQjRwIBw&amp;url=http://blog.naver.com/PostView.nhn?blogId=rhfvm1111&amp;logNo=140201089051&amp;psig=AFQjCNG4TWGXNBx_L72WNVisDUVgGZuZRA&amp;ust=1496768915961934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hyperlink" Target="http://theenterprisereport.typepad.com/.a/6a011168586588970c0154354a58d3970c-pi" TargetMode="Externa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gif"/><Relationship Id="rId4" Type="http://schemas.openxmlformats.org/officeDocument/2006/relationships/hyperlink" Target="http://www.google.com/url?sa=i&amp;rct=j&amp;q=counterterrorism&amp;source=images&amp;cd=&amp;cad=rja&amp;docid=lCG3C80VreBC3M&amp;tbnid=funEMGN_tbttHM:&amp;ved=0CAUQjRw&amp;url=http://www.globalsecurity.org/military/library/policy/army/fm/19-10/Ch18.htm&amp;ei=iPelUbvzK-2M0QHzpYCACg&amp;bvm=bv.47008514,d.dmg&amp;psig=AFQjCNFNPuDh8KaFw9Y7LR_pjAyyK1FczA&amp;ust=1369917674021875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izjcW6mafUAhVG_4MKHbNpC-gQjRwIBw&amp;url=http://surveillancestateinfo.weebly.com/usa-patriot-act.html&amp;psig=AFQjCNF55L6unhv6skxaNx8EJ9_Sw0-4rQ&amp;ust=1496769071256762" TargetMode="External"/><Relationship Id="rId5" Type="http://schemas.openxmlformats.org/officeDocument/2006/relationships/image" Target="../media/image60.jpeg"/><Relationship Id="rId4" Type="http://schemas.openxmlformats.org/officeDocument/2006/relationships/hyperlink" Target="http://www.google.com/url?sa=i&amp;source=images&amp;cd=&amp;cad=rja&amp;docid=ep1MznmhQzMNwM&amp;tbnid=8nm1YpQ0esmo5M:&amp;ved=0CAgQjRwwAA&amp;url=http://webpages.scu.edu/ftp/lgrove/PATRIOT%20ACT.html&amp;ei=wvelUfKTEtKp4APw3YCABg&amp;psig=AFQjCNHQ3CqZQIw5zzdqQzZm2Oz0r2kZYQ&amp;ust=136991776234555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hyperlink" Target="http://www.google.com/url?sa=i&amp;rct=j&amp;q=al+Qaeda&amp;source=images&amp;cd=&amp;cad=rja&amp;docid=xFtneKEkkV6SWM&amp;tbnid=gdZo8DdYOlnlJM:&amp;ved=0CAUQjRw&amp;url=http://www.foxnews.com/politics/2012/07/31/al-qaeda-gaining-operational-capability-despite-core-losses-report-shows/&amp;ei=LPilUd_WNKvy0wG2hYGYBQ&amp;bvm=bv.47008514,d.dmg&amp;psig=AFQjCNF0NFUuTvvkEZEdjPrxC0wy6GVDZQ&amp;ust=1369917849051733" TargetMode="External"/><Relationship Id="rId4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hyperlink" Target="http://www.google.com/url?sa=i&amp;rct=j&amp;q=taliban&amp;source=images&amp;cd=&amp;cad=rja&amp;docid=FTIKODjY_jbY5M&amp;tbnid=PjvqOBl4tvN6iM:&amp;ved=0CAUQjRw&amp;url=http://www.infoplease.com/spot/taliban.html&amp;ei=gfilUZP-DdSp0AGkjIFw&amp;bvm=bv.47008514,d.dmg&amp;psig=AFQjCNHX9AD8rcFcoIFUZhjCLIHuq5PtSA&amp;ust=1369917916036249" TargetMode="Externa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0.jpeg"/><Relationship Id="rId7" Type="http://schemas.openxmlformats.org/officeDocument/2006/relationships/hyperlink" Target="https://www.google.com/url?sa=i&amp;source=images&amp;cd=&amp;cad=rja&amp;uact=8&amp;ved=2ahUKEwjrpNX7wLzbAhUMjlkKHWU1CKsQjRx6BAgBEAU&amp;url=http://slideplayer.com/slide/6620216/&amp;psig=AOvVaw1Jc0JGg_n4qkkzXPVX5t8y&amp;ust=152828749506110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gif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gif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ahUKEwj8tvS-l6fUAhWEy4MKHZW8CCMQjRwIBw&amp;url=http://www.academia.edu/20109054/The_Taliban&amp;psig=AFQjCNGWfIPoG7iuJEvBI5evxAkxEAG1eQ&amp;ust=1496768423017261" TargetMode="External"/><Relationship Id="rId13" Type="http://schemas.openxmlformats.org/officeDocument/2006/relationships/image" Target="../media/image19.jpeg"/><Relationship Id="rId18" Type="http://schemas.openxmlformats.org/officeDocument/2006/relationships/hyperlink" Target="https://www.google.com/url?sa=i&amp;rct=j&amp;q=&amp;esrc=s&amp;source=images&amp;cd=&amp;cad=rja&amp;uact=8&amp;ved=2ahUKEwj2oLjQprjdAhUEmeAKHT0iDU4QjRx6BAgBEAU&amp;url=https%3A%2F%2Fwww.fbi.gov%2Fnews%2Fstories%2F2008%2Ffebruary%2Ftradebom_022608&amp;psig=AOvVaw2Ca0Qfwe60rtrDlNQIQ3JE&amp;ust=1536939003091921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gif"/><Relationship Id="rId12" Type="http://schemas.openxmlformats.org/officeDocument/2006/relationships/hyperlink" Target="http://www.google.com/url?sa=i&amp;rct=j&amp;q=&amp;esrc=s&amp;source=images&amp;cd=&amp;cad=rja&amp;uact=8&amp;ved=0ahUKEwjn9rn5l6fUAhUH94MKHRSqA8oQjRwIBw&amp;url=http://www.cnn.com/2017/02/18/us/omar-abdel-rahman-world-trade-center-bombing-plotter-dead/index.html&amp;psig=AFQjCNGWfIPoG7iuJEvBI5evxAkxEAG1eQ&amp;ust=1496768423017261" TargetMode="External"/><Relationship Id="rId17" Type="http://schemas.openxmlformats.org/officeDocument/2006/relationships/image" Target="../media/image21.jpeg"/><Relationship Id="rId2" Type="http://schemas.openxmlformats.org/officeDocument/2006/relationships/hyperlink" Target="http://www.google.com/url?sa=i&amp;rct=j&amp;q=&amp;esrc=s&amp;source=images&amp;cd=&amp;cad=rja&amp;uact=8&amp;ved=0ahUKEwiD9p2El6fUAhUX84MKHZ4VCNsQjRwIBw&amp;url=http://www.nydailynews.com/new-york/terrorist-bomb-shakes-world-trade-center-1993-article-1.2118361&amp;psig=AFQjCNGWfIPoG7iuJEvBI5evxAkxEAG1eQ&amp;ust=1496768423017261" TargetMode="External"/><Relationship Id="rId16" Type="http://schemas.openxmlformats.org/officeDocument/2006/relationships/hyperlink" Target="https://www.google.com/url?sa=i&amp;rct=j&amp;q=&amp;esrc=s&amp;source=images&amp;cd=&amp;cad=rja&amp;uact=8&amp;ved=2ahUKEwiyraaZprjdAhVjleAKHSUqCP8QjRx6BAgBEAU&amp;url=https%3A%2F%2Fwww.cbsnews.com%2Fnews%2Fthe-1993-world-trade-center-bombers-where-are-they-now%2F&amp;psig=AOvVaw2Ca0Qfwe60rtrDlNQIQ3JE&amp;ust=153693900309192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ved=0ahUKEwiQpdOml6fUAhWF14MKHUmCBVMQjRwIBw&amp;url=http://www.skyscrapercity.com/showthread.php?t=259389&amp;psig=AFQjCNGWfIPoG7iuJEvBI5evxAkxEAG1eQ&amp;ust=1496768423017261" TargetMode="External"/><Relationship Id="rId11" Type="http://schemas.openxmlformats.org/officeDocument/2006/relationships/image" Target="../media/image18.jpeg"/><Relationship Id="rId5" Type="http://schemas.openxmlformats.org/officeDocument/2006/relationships/image" Target="../media/image15.jpeg"/><Relationship Id="rId15" Type="http://schemas.openxmlformats.org/officeDocument/2006/relationships/image" Target="../media/image20.jpeg"/><Relationship Id="rId10" Type="http://schemas.openxmlformats.org/officeDocument/2006/relationships/hyperlink" Target="http://www.google.com/url?sa=i&amp;rct=j&amp;q=&amp;esrc=s&amp;source=images&amp;cd=&amp;cad=rja&amp;uact=8&amp;ved=0ahUKEwiCzt_pl6fUAhVp3IMKHTY8CtwQjRwIBw&amp;url=http://slideplayer.com/slide/8858780/&amp;psig=AFQjCNGWfIPoG7iuJEvBI5evxAkxEAG1eQ&amp;ust=1496768423017261" TargetMode="External"/><Relationship Id="rId19" Type="http://schemas.openxmlformats.org/officeDocument/2006/relationships/image" Target="../media/image22.jpeg"/><Relationship Id="rId4" Type="http://schemas.openxmlformats.org/officeDocument/2006/relationships/hyperlink" Target="http://www.google.com/url?sa=i&amp;rct=j&amp;q=&amp;esrc=s&amp;source=images&amp;cd=&amp;cad=rja&amp;uact=8&amp;ved=0ahUKEwi9jPuLl6fUAhUl4IMKHbNDCqMQjRwIBw&amp;url=http://www.faqs.org/espionage/Vo-Z/World-Trade-Center-1993-Terrorist-Attack.html&amp;psig=AFQjCNGWfIPoG7iuJEvBI5evxAkxEAG1eQ&amp;ust=1496768423017261" TargetMode="External"/><Relationship Id="rId9" Type="http://schemas.openxmlformats.org/officeDocument/2006/relationships/image" Target="../media/image17.jpeg"/><Relationship Id="rId14" Type="http://schemas.openxmlformats.org/officeDocument/2006/relationships/hyperlink" Target="http://www.google.com/url?sa=i&amp;rct=j&amp;q=&amp;esrc=s&amp;source=images&amp;cd=&amp;cad=rja&amp;uact=8&amp;ved=2ahUKEwj0uJDxpbjdAhXLhOAKHc4tAE8QjRx6BAgBEAU&amp;url=http%3A%2F%2Finthesetimes.com%2Farticle%2F13054%2Fthe_bungled_hunt_for_9_11s_mastermind_ksm&amp;psig=AOvVaw3QnlfdI5WGg5wsHCv8zoBr&amp;ust=1536938941683486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hyperlink" Target="https://www.google.com/url?sa=i&amp;source=images&amp;cd=&amp;cad=rja&amp;uact=8&amp;ved=2ahUKEwi7rZ_Yya3bAhXis1kKHYzUDCYQjRx6BAgBEAU&amp;url=http://www.businessinsider.com/robert-oneill-the-navy-seal-who-killed-bin-laden-slams-trump-parade-2018-2&amp;psig=AOvVaw0qf-3cvqlMiJxx5fLYHjSK&amp;ust=1527774502133810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btechno.com/curiosity/2013/04/18/boston-bombing-video-leads-fbi-to-several-suspect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hyperlink" Target="https://www.google.com/url?sa=i&amp;source=images&amp;cd=&amp;cad=rja&amp;uact=8&amp;ved=2ahUKEwiPiozTyq3bAhVJnlkKHWjjA4wQjRx6BAgBEAU&amp;url=https://www.mirror.co.uk/news/real-life-stories/boston-marathon-bomb-victim-jeff-3417146&amp;psig=AOvVaw1EkAFv78TEV9hpFOXrILDm&amp;ust=1527774726879435" TargetMode="External"/><Relationship Id="rId4" Type="http://schemas.openxmlformats.org/officeDocument/2006/relationships/image" Target="../media/image11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8.jpeg"/><Relationship Id="rId7" Type="http://schemas.openxmlformats.org/officeDocument/2006/relationships/hyperlink" Target="https://www.google.com/url?sa=i&amp;source=images&amp;cd=&amp;cad=rja&amp;uact=8&amp;ved=2ahUKEwjHjoTlyq3bAhVGs1kKHTj8AxAQjRx6BAgBEAU&amp;url=http://www.masslive.com/news/index.ssf/2016/09/family_of_sean_collier_working.html&amp;psig=AOvVaw1EkAFv78TEV9hpFOXrILDm&amp;ust=1527774726879435" TargetMode="Externa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10" Type="http://schemas.openxmlformats.org/officeDocument/2006/relationships/image" Target="../media/image133.jpeg"/><Relationship Id="rId4" Type="http://schemas.openxmlformats.org/officeDocument/2006/relationships/image" Target="../media/image129.jpeg"/><Relationship Id="rId9" Type="http://schemas.openxmlformats.org/officeDocument/2006/relationships/hyperlink" Target="https://www.google.com/url?sa=i&amp;source=images&amp;cd=&amp;cad=rja&amp;uact=8&amp;ved=2ahUKEwigjLKjy63bAhWNslkKHYTUDccQjRx6BAgBEAU&amp;url=http://www.scoopnest.com/user/GMA/614027562218618880&amp;psig=AOvVaw1EkAFv78TEV9hpFOXrILDm&amp;ust=152777472687943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http://www.google.com/url?sa=i&amp;rct=j&amp;q=&amp;esrc=s&amp;source=images&amp;cd=&amp;cad=rja&amp;uact=8&amp;ved=0ahUKEwjg383ulafUAhWL34MKHXcBAk0QjRwIBw&amp;url=http://slideplayer.com/slide/8060961/&amp;psig=AFQjCNFkjRu0xUZ1C-8pRQ5xRQrViC7kFQ&amp;ust=149676803778830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jF4M_EmKfUAhUn5YMKHaLWAk0QjRwIBw&amp;url=https://www.pinterest.com/vickiejessie/oklahoma-city-bombing/&amp;psig=AFQjCNFTv4mh94w9Ga_KbP5rN3M0VckRMA&amp;ust=1496768752027461" TargetMode="External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hyperlink" Target="https://www.google.com/url?sa=i&amp;rct=j&amp;q=&amp;esrc=s&amp;source=images&amp;cd=&amp;cad=rja&amp;uact=8&amp;ved=0ahUKEwjiluOjmKfUAhUp04MKHb9tCIEQjRwIBw&amp;url=https://www.pinterest.com/explore/oklahoma-city-bombing-memorial/&amp;psig=AFQjCNFTv4mh94w9Ga_KbP5rN3M0VckRMA&amp;ust=149676875202746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nbcnews.com/news/us-news/twenty-years-later-people-oklahoma-city-bombing-n342821" TargetMode="External"/><Relationship Id="rId11" Type="http://schemas.openxmlformats.org/officeDocument/2006/relationships/image" Target="../media/image31.jpeg"/><Relationship Id="rId5" Type="http://schemas.openxmlformats.org/officeDocument/2006/relationships/image" Target="../media/image28.jpeg"/><Relationship Id="rId10" Type="http://schemas.openxmlformats.org/officeDocument/2006/relationships/hyperlink" Target="https://www.google.com/url?sa=i&amp;rct=j&amp;q=&amp;esrc=s&amp;source=images&amp;cd=&amp;cad=rja&amp;uact=8&amp;ved=0ahUKEwjh7d3ZmKfUAhUkwYMKHfmGCvkQjRwIBw&amp;url=https://www.pinterest.com/pin/390054017697378642/&amp;psig=AFQjCNFTv4mh94w9Ga_KbP5rN3M0VckRMA&amp;ust=1496768752027461" TargetMode="External"/><Relationship Id="rId4" Type="http://schemas.openxmlformats.org/officeDocument/2006/relationships/hyperlink" Target="http://www.google.com/url?sa=i&amp;rct=j&amp;q=&amp;esrc=s&amp;source=images&amp;cd=&amp;cad=rja&amp;uact=8&amp;ved=0ahUKEwiT0d6vmKfUAhWjyoMKHQ9RA_EQjRwIBw&amp;url=http://www.nydailynews.com/news/national/oklahoma-city-bombing-pain-intense-victims-kin-article-1.2190526&amp;psig=AFQjCNFTv4mh94w9Ga_KbP5rN3M0VckRMA&amp;ust=1496768752027461" TargetMode="External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2.jpeg"/><Relationship Id="rId7" Type="http://schemas.openxmlformats.org/officeDocument/2006/relationships/hyperlink" Target="https://www.google.com/url?sa=i&amp;rct=j&amp;q=&amp;esrc=s&amp;source=images&amp;cd=&amp;cad=rja&amp;uact=8&amp;ved=2ahUKEwidj9CoqLjdAhWtTd8KHZ9uAPkQjRx6BAgBEAU&amp;url=https%3A%2F%2Fwww.barnesandnoble.com%2Fw%2Famerican-terrorist-lou-michel%2F1114313930%3Ftype%3DeBook&amp;psig=AOvVaw2lyl-x6JxlSL016Oa_NOHt&amp;ust=1536939252979950" TargetMode="External"/><Relationship Id="rId2" Type="http://schemas.openxmlformats.org/officeDocument/2006/relationships/hyperlink" Target="https://www.google.com/url?sa=i&amp;rct=j&amp;q=&amp;esrc=s&amp;source=images&amp;cd=&amp;cad=rja&amp;uact=8&amp;ved=2ahUKEwiSk6qXp7jdAhVlS98KHQvAC2gQjRx6BAgBEAU&amp;url=https%3A%2F%2Fslideplayer.com%2Fslide%2F6305152%2F&amp;psig=AOvVaw2lyl-x6JxlSL016Oa_NOHt&amp;ust=153693925297995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2ahUKEwjRs-e0p7jdAhVGU98KHbUVCewQjRx6BAgBEAU&amp;url=https%3A%2F%2Fwww.slideserve.com%2Fbenny%2Foklahoma-city-bombing&amp;psig=AOvVaw2lyl-x6JxlSL016Oa_NOHt&amp;ust=1536939252979950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www.google.com/url?sa=i&amp;rct=j&amp;q=&amp;esrc=s&amp;source=images&amp;cd=&amp;cad=rja&amp;uact=8&amp;ved=2ahUKEwilpcimp7jdAhUNPN8KHQ9dBLYQjRx6BAgBEAU&amp;url=https%3A%2F%2Fslideplayer.com%2Fslide%2F6019447%2F&amp;psig=AOvVaw2lyl-x6JxlSL016Oa_NOHt&amp;ust=153693925297995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com/url?sa=i&amp;rct=j&amp;q=&amp;esrc=s&amp;source=images&amp;cd=&amp;cad=rja&amp;uact=8&amp;ved=0ahUKEwjqh7rymKfUAhUE5oMKHXdEB68QjRwIBw&amp;url=http://www.thepowerhour.com/911_analysis/steves-analysis.htm&amp;psig=AFQjCNG4TWGXNBx_L72WNVisDUVgGZuZRA&amp;ust=1496768915961934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September 11, 2001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Threat of Terrorism</a:t>
            </a:r>
            <a:endParaRPr lang="en-US" dirty="0"/>
          </a:p>
        </p:txBody>
      </p:sp>
      <p:pic>
        <p:nvPicPr>
          <p:cNvPr id="7170" name="Picture 2" descr="http://usspost.com/wp-content/uploads/2010/09/September-11-2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38400"/>
            <a:ext cx="2362200" cy="2202752"/>
          </a:xfrm>
          <a:prstGeom prst="rect">
            <a:avLst/>
          </a:prstGeom>
          <a:noFill/>
        </p:spPr>
      </p:pic>
      <p:pic>
        <p:nvPicPr>
          <p:cNvPr id="7172" name="Picture 4" descr="http://ts3.mm.bing.net/images/thumbnail.aspx?q=980331865826&amp;id=6e759868b24bc8393ef2f94306b3921d&amp;url=http%3a%2f%2fcloud.graphicleftovers.com%2f13845%2f579087%2fterrori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953000"/>
            <a:ext cx="1447800" cy="1447800"/>
          </a:xfrm>
          <a:prstGeom prst="rect">
            <a:avLst/>
          </a:prstGeom>
          <a:noFill/>
        </p:spPr>
      </p:pic>
      <p:pic>
        <p:nvPicPr>
          <p:cNvPr id="7174" name="Picture 6" descr="http://ts2.mm.bing.net/images/thumbnail.aspx?q=933162125673&amp;id=a4493b8ce59ba957c32f91c2995bf236&amp;url=http%3a%2f%2fwww.veteranstoday.com%2fwp-content%2fuploads%2f2010%2f06%2fstop-terrorism_banner_400-40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28600"/>
            <a:ext cx="1219200" cy="1219200"/>
          </a:xfrm>
          <a:prstGeom prst="rect">
            <a:avLst/>
          </a:prstGeom>
          <a:noFill/>
        </p:spPr>
      </p:pic>
      <p:pic>
        <p:nvPicPr>
          <p:cNvPr id="44034" name="Picture 2" descr="http://rcclibrary.wikispaces.com/file/view/Terrorism.jpg/209005424/Terroris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304800"/>
            <a:ext cx="1622520" cy="1076325"/>
          </a:xfrm>
          <a:prstGeom prst="rect">
            <a:avLst/>
          </a:prstGeom>
          <a:noFill/>
        </p:spPr>
      </p:pic>
      <p:pic>
        <p:nvPicPr>
          <p:cNvPr id="44036" name="Picture 4" descr="http://121contact.typepad.com/.a/6a00d83451b0ea69e2010535cd5726970c-800w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228600"/>
            <a:ext cx="1828800" cy="1124842"/>
          </a:xfrm>
          <a:prstGeom prst="rect">
            <a:avLst/>
          </a:prstGeom>
          <a:noFill/>
        </p:spPr>
      </p:pic>
      <p:pic>
        <p:nvPicPr>
          <p:cNvPr id="44038" name="Picture 6" descr="http://news.riskadvisory.net/wp-content/uploads/montage1-600x3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0" y="2743200"/>
            <a:ext cx="5715000" cy="3352800"/>
          </a:xfrm>
          <a:prstGeom prst="rect">
            <a:avLst/>
          </a:prstGeom>
          <a:noFill/>
        </p:spPr>
      </p:pic>
      <p:pic>
        <p:nvPicPr>
          <p:cNvPr id="44040" name="Picture 8" descr="http://3.bp.blogspot.com/-vlcxLP7Ovu8/TkuPWi7Vw5I/AAAAAAAAAFk/lO7l_-HnAlU/s1600/terrorism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31868" y="152400"/>
            <a:ext cx="1635932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424121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1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Shanksville</a:t>
            </a:r>
            <a:r>
              <a:rPr lang="en-US" dirty="0" smtClean="0"/>
              <a:t>, Pa.</a:t>
            </a:r>
            <a:endParaRPr lang="en-US" dirty="0"/>
          </a:p>
        </p:txBody>
      </p:sp>
      <p:pic>
        <p:nvPicPr>
          <p:cNvPr id="2052" name="Picture 4" descr="Image result for 9/11 shanksvi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29" y="1233488"/>
            <a:ext cx="3200400" cy="206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9/11 shanksvil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4288"/>
            <a:ext cx="4923678" cy="307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Image result for 9/11 shanksville"/>
          <p:cNvSpPr>
            <a:spLocks noChangeAspect="1" noChangeArrowheads="1"/>
          </p:cNvSpPr>
          <p:nvPr/>
        </p:nvSpPr>
        <p:spPr bwMode="auto">
          <a:xfrm>
            <a:off x="63500" y="-852488"/>
            <a:ext cx="238125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Image result for 9/11 shanksville"/>
          <p:cNvSpPr>
            <a:spLocks noChangeAspect="1" noChangeArrowheads="1"/>
          </p:cNvSpPr>
          <p:nvPr/>
        </p:nvSpPr>
        <p:spPr bwMode="auto">
          <a:xfrm>
            <a:off x="215900" y="-700088"/>
            <a:ext cx="238125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Image result for 9/11 shanksville"/>
          <p:cNvSpPr>
            <a:spLocks noChangeAspect="1" noChangeArrowheads="1"/>
          </p:cNvSpPr>
          <p:nvPr/>
        </p:nvSpPr>
        <p:spPr bwMode="auto">
          <a:xfrm>
            <a:off x="368300" y="-547688"/>
            <a:ext cx="238125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6" name="Picture 18" descr="Image result for map of america showing shanksville 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00" y="4572000"/>
            <a:ext cx="364807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map of america showing shanksville 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29" y="3755983"/>
            <a:ext cx="3429000" cy="244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51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Nation Reacts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The tragedy of September 11th left Americans shocked and angry.</a:t>
            </a:r>
          </a:p>
          <a:p>
            <a:pPr lvl="1"/>
            <a:r>
              <a:rPr lang="en-US" sz="1800" dirty="0" smtClean="0"/>
              <a:t>Americans around the country flew flags and took part in candlelight vigils.</a:t>
            </a:r>
          </a:p>
          <a:p>
            <a:pPr lvl="1"/>
            <a:r>
              <a:rPr lang="en-US" sz="1800" dirty="0" smtClean="0"/>
              <a:t>People around the world voiced their sympathy and support.</a:t>
            </a:r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President George W. Bush expressed the nation’s outrage.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He vowed to </a:t>
            </a:r>
            <a:r>
              <a:rPr lang="en-US" sz="1800" i="1" dirty="0" smtClean="0">
                <a:solidFill>
                  <a:srgbClr val="FF0000"/>
                </a:solidFill>
              </a:rPr>
              <a:t>“hunt down and punish those responsible.”</a:t>
            </a:r>
          </a:p>
          <a:p>
            <a:pPr lvl="2">
              <a:buNone/>
            </a:pPr>
            <a:endParaRPr lang="en-US" sz="1600" dirty="0" smtClean="0"/>
          </a:p>
          <a:p>
            <a:pPr lvl="1"/>
            <a:endParaRPr lang="en-US" sz="1300" dirty="0"/>
          </a:p>
        </p:txBody>
      </p:sp>
      <p:pic>
        <p:nvPicPr>
          <p:cNvPr id="6146" name="Picture 2" descr="http://ts4.mm.bing.net/images/thumbnail.aspx?q=957985730231&amp;id=b0c8019b4724cd072c89cf5fc12436af&amp;url=http%3a%2f%2fimages1.cpcache.com%2fproduct%2f36346861v2_480x480_Fro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37" y="133758"/>
            <a:ext cx="1180284" cy="1180284"/>
          </a:xfrm>
          <a:prstGeom prst="rect">
            <a:avLst/>
          </a:prstGeom>
          <a:noFill/>
        </p:spPr>
      </p:pic>
      <p:pic>
        <p:nvPicPr>
          <p:cNvPr id="6148" name="Picture 4" descr="http://ts3.mm.bing.net/images/thumbnail.aspx?q=966320531206&amp;id=987e73b20ddf5e61c95710907ef458e8&amp;url=http%3a%2f%2fupload.wikimedia.org%2fwikipedia%2fcommons%2f9%2f9b%2fUS_Flag_Backl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228600"/>
            <a:ext cx="1326695" cy="990600"/>
          </a:xfrm>
          <a:prstGeom prst="rect">
            <a:avLst/>
          </a:prstGeom>
          <a:noFill/>
        </p:spPr>
      </p:pic>
      <p:pic>
        <p:nvPicPr>
          <p:cNvPr id="36866" name="Picture 2" descr="TVScreenCNNBreakingNew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133" y="4338637"/>
            <a:ext cx="2481513" cy="18859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5562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9938" name="Picture 2" descr="http://www.nato.int/docu/review/2003/Interpreting-Prague/Working-Partners-fight-terrorism/files/208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4057649"/>
            <a:ext cx="3758811" cy="2447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9/11 most wanted l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4169"/>
            <a:ext cx="6781800" cy="586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Most Wanted List- Post 9/11/01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>
            <a:off x="500743" y="1085306"/>
            <a:ext cx="762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12954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Osama Bin Laden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758952"/>
          </a:xfrm>
        </p:spPr>
        <p:txBody>
          <a:bodyPr/>
          <a:lstStyle/>
          <a:p>
            <a:r>
              <a:rPr lang="en-US" dirty="0" smtClean="0"/>
              <a:t>Defending the Homeland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Bush took steps to protect the nation.</a:t>
            </a:r>
          </a:p>
          <a:p>
            <a:pPr lvl="1"/>
            <a:r>
              <a:rPr lang="en-US" sz="1800" dirty="0" smtClean="0"/>
              <a:t>He created the </a:t>
            </a:r>
            <a:r>
              <a:rPr lang="en-US" sz="1800" i="1" dirty="0" smtClean="0"/>
              <a:t>Office of Homeland Security</a:t>
            </a:r>
          </a:p>
          <a:p>
            <a:pPr lvl="2"/>
            <a:r>
              <a:rPr lang="en-US" sz="1800" dirty="0" smtClean="0"/>
              <a:t>This department </a:t>
            </a:r>
            <a:r>
              <a:rPr lang="en-US" sz="1800" dirty="0" smtClean="0">
                <a:solidFill>
                  <a:srgbClr val="FF0000"/>
                </a:solidFill>
              </a:rPr>
              <a:t>coordinates the country’s </a:t>
            </a:r>
            <a:r>
              <a:rPr lang="en-US" sz="1800" u="sng" dirty="0" smtClean="0">
                <a:solidFill>
                  <a:srgbClr val="FF0000"/>
                </a:solidFill>
              </a:rPr>
              <a:t>counterterrorism</a:t>
            </a:r>
            <a:r>
              <a:rPr lang="en-US" sz="1800" dirty="0" smtClean="0">
                <a:solidFill>
                  <a:srgbClr val="FF0000"/>
                </a:solidFill>
              </a:rPr>
              <a:t> efforts.</a:t>
            </a:r>
          </a:p>
          <a:p>
            <a:pPr lvl="3"/>
            <a:r>
              <a:rPr lang="en-US" sz="1800" b="1" dirty="0" smtClean="0"/>
              <a:t>Counterterrorism</a:t>
            </a:r>
            <a:r>
              <a:rPr lang="en-US" sz="1800" dirty="0" smtClean="0"/>
              <a:t>- action taken against terrorism</a:t>
            </a:r>
          </a:p>
          <a:p>
            <a:pPr lvl="4"/>
            <a:r>
              <a:rPr lang="en-US" sz="1600" i="1" u="sng" dirty="0" smtClean="0">
                <a:solidFill>
                  <a:srgbClr val="7030A0"/>
                </a:solidFill>
              </a:rPr>
              <a:t>Counterterrorist goals</a:t>
            </a:r>
            <a:r>
              <a:rPr lang="en-US" sz="1600" i="1" dirty="0" smtClean="0">
                <a:solidFill>
                  <a:srgbClr val="7030A0"/>
                </a:solidFill>
              </a:rPr>
              <a:t> include identifying and locating terrorists and safeguarding vital transportation, communication, and energy systems.</a:t>
            </a:r>
          </a:p>
          <a:p>
            <a:pPr lvl="1"/>
            <a:endParaRPr lang="en-US" sz="1300" dirty="0" smtClean="0"/>
          </a:p>
        </p:txBody>
      </p:sp>
      <p:pic>
        <p:nvPicPr>
          <p:cNvPr id="5126" name="Picture 6" descr="http://ts1.mm.bing.net/images/thumbnail.aspx?q=888731738812&amp;id=03778e17dacd097edca433db9cb8cfac&amp;url=http%3a%2f%2fi631.photobucket.com%2falbums%2fuu38%2fCrestwood_EMA%2fMySpace%2520Things%2fDepartmentofHomelandSecurity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304800"/>
            <a:ext cx="1295400" cy="1295400"/>
          </a:xfrm>
          <a:prstGeom prst="rect">
            <a:avLst/>
          </a:prstGeom>
          <a:noFill/>
        </p:spPr>
      </p:pic>
      <p:pic>
        <p:nvPicPr>
          <p:cNvPr id="34818" name="Picture 2" descr="http://www.globalsecurity.org/military/library/policy/army/fm/19-10/fig34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3550104"/>
            <a:ext cx="5010150" cy="2905888"/>
          </a:xfrm>
          <a:prstGeom prst="rect">
            <a:avLst/>
          </a:prstGeom>
          <a:noFill/>
        </p:spPr>
      </p:pic>
      <p:pic>
        <p:nvPicPr>
          <p:cNvPr id="4098" name="Picture 2" descr="Image result for Department of Homeland Security obhjectiv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3886200"/>
            <a:ext cx="3225801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Department of Homeland Security obhjecti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9600"/>
            <a:ext cx="6075850" cy="57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0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PATRIOT 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 smtClean="0"/>
              <a:t>In December 2001, Bush signed the </a:t>
            </a:r>
            <a:r>
              <a:rPr lang="en-US" sz="2400" u="sng" dirty="0" smtClean="0"/>
              <a:t>Patriot Act</a:t>
            </a:r>
            <a:r>
              <a:rPr lang="en-US" sz="2400" dirty="0" smtClean="0"/>
              <a:t>.</a:t>
            </a:r>
          </a:p>
          <a:p>
            <a:pPr lvl="2"/>
            <a:r>
              <a:rPr lang="en-US" sz="1800" dirty="0" smtClean="0"/>
              <a:t>This act granted authorities sweeping powers to investigate and jail people suspected of having terrorist ties.</a:t>
            </a:r>
          </a:p>
          <a:p>
            <a:pPr lvl="2">
              <a:buNone/>
            </a:pPr>
            <a:endParaRPr lang="en-US" sz="1800" dirty="0" smtClean="0"/>
          </a:p>
          <a:p>
            <a:pPr lvl="1"/>
            <a:r>
              <a:rPr lang="en-US" dirty="0" smtClean="0"/>
              <a:t>The Patriot Act was </a:t>
            </a:r>
            <a:r>
              <a:rPr lang="en-US" u="sng" dirty="0" smtClean="0"/>
              <a:t>controversial</a:t>
            </a:r>
          </a:p>
          <a:p>
            <a:pPr lvl="4"/>
            <a:r>
              <a:rPr lang="en-US" sz="1600" dirty="0" smtClean="0"/>
              <a:t>WHY?</a:t>
            </a:r>
          </a:p>
          <a:p>
            <a:pPr lvl="5"/>
            <a:r>
              <a:rPr lang="en-US" sz="1600" dirty="0" smtClean="0"/>
              <a:t>(+)  Some people felt such </a:t>
            </a:r>
            <a:r>
              <a:rPr lang="en-US" sz="1600" dirty="0" smtClean="0">
                <a:solidFill>
                  <a:srgbClr val="FF0000"/>
                </a:solidFill>
              </a:rPr>
              <a:t>strong measures were necessary for national security.</a:t>
            </a:r>
          </a:p>
          <a:p>
            <a:pPr lvl="5"/>
            <a:r>
              <a:rPr lang="en-US" sz="1600" dirty="0" smtClean="0"/>
              <a:t>(-)  Others believed the law was </a:t>
            </a:r>
            <a:r>
              <a:rPr lang="en-US" sz="1600" dirty="0" smtClean="0">
                <a:solidFill>
                  <a:srgbClr val="FF0000"/>
                </a:solidFill>
              </a:rPr>
              <a:t>a threat to the liberties guaranteed in the Bill of Rights.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Picture 4" descr="http://ts4.mm.bing.net/images/thumbnail.aspx?q=986937238311&amp;id=5769fb3e73322be07075d242b896cd1b&amp;url=http%3a%2f%2fspecialreport.blogs.foxnews.com%2ffiles%2f2009%2f10%2fpatriota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495799"/>
            <a:ext cx="1478280" cy="2053167"/>
          </a:xfrm>
          <a:prstGeom prst="rect">
            <a:avLst/>
          </a:prstGeom>
          <a:noFill/>
        </p:spPr>
      </p:pic>
      <p:pic>
        <p:nvPicPr>
          <p:cNvPr id="32770" name="Picture 2" descr="http://webpages.scu.edu/ftp/lgrove/Patriot-Act-1%5b1%5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3400" y="4495800"/>
            <a:ext cx="2667000" cy="2076276"/>
          </a:xfrm>
          <a:prstGeom prst="rect">
            <a:avLst/>
          </a:prstGeom>
          <a:noFill/>
        </p:spPr>
      </p:pic>
      <p:pic>
        <p:nvPicPr>
          <p:cNvPr id="5122" name="Picture 2" descr="Image result for patriot ac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815411"/>
            <a:ext cx="1981200" cy="175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2590800"/>
            <a:ext cx="8763000" cy="76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USA Patriot Act 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14962"/>
            <a:ext cx="5422900" cy="40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USA Patriot Act Summ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USA Patriot Act Summ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USA Patriot Act Summ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Image result for USA Patriot Act Summ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1200"/>
            <a:ext cx="299085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00700" y="205015"/>
            <a:ext cx="76200" cy="64563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War on Terror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295400"/>
            <a:ext cx="8503920" cy="48036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suspect in the September 11 attacks soon emerged.</a:t>
            </a:r>
          </a:p>
          <a:p>
            <a:pPr lvl="1"/>
            <a:r>
              <a:rPr lang="en-US" sz="2000" i="1" dirty="0" smtClean="0"/>
              <a:t>Osama Bin Laden</a:t>
            </a:r>
          </a:p>
          <a:p>
            <a:pPr lvl="2"/>
            <a:r>
              <a:rPr lang="en-US" i="1" dirty="0" smtClean="0"/>
              <a:t> </a:t>
            </a:r>
            <a:r>
              <a:rPr lang="en-US" dirty="0" smtClean="0"/>
              <a:t>He was a wealthy Saudi Arabian who ran a worldwide terrorist network called </a:t>
            </a:r>
            <a:r>
              <a:rPr lang="en-US" b="1" u="sng" dirty="0" smtClean="0">
                <a:solidFill>
                  <a:srgbClr val="FF0000"/>
                </a:solidFill>
              </a:rPr>
              <a:t>al Qaeda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://ts4.mm.bing.net/images/thumbnail.aspx?q=966061925263&amp;id=ec1de100c7ad371ee07b3a6e7ab46de3&amp;url=http%3a%2f%2fmarxistleninist.files.wordpress.com%2f2011%2f05%2fosama-bin-laden32805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352800"/>
            <a:ext cx="1143000" cy="1537668"/>
          </a:xfrm>
          <a:prstGeom prst="rect">
            <a:avLst/>
          </a:prstGeom>
          <a:noFill/>
        </p:spPr>
      </p:pic>
      <p:pic>
        <p:nvPicPr>
          <p:cNvPr id="4102" name="Picture 6" descr="http://www.sbceo.k12.ca.us/~vms/carlton/911/Middle-East-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831790"/>
            <a:ext cx="4924722" cy="3416610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2971800" y="4387695"/>
            <a:ext cx="2286000" cy="1524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 descr="http://global.fncstatic.com/static/managed/img/fn2/video/080112_an_alqaeda_64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5029200"/>
            <a:ext cx="2819400" cy="1585913"/>
          </a:xfrm>
          <a:prstGeom prst="rect">
            <a:avLst/>
          </a:prstGeom>
          <a:noFill/>
        </p:spPr>
      </p:pic>
      <p:pic>
        <p:nvPicPr>
          <p:cNvPr id="32770" name="Picture 2" descr="http://theterrorreport.com/wp-content/uploads/2013/01/terrorism-ar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381000"/>
            <a:ext cx="1257300" cy="83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osama bin ladin acts of terr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5486400" cy="60373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2" name="Right Bracket 1"/>
          <p:cNvSpPr/>
          <p:nvPr/>
        </p:nvSpPr>
        <p:spPr>
          <a:xfrm>
            <a:off x="6705600" y="3475893"/>
            <a:ext cx="304800" cy="2772507"/>
          </a:xfrm>
          <a:prstGeom prst="rightBracket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 Arrow 2"/>
          <p:cNvSpPr/>
          <p:nvPr/>
        </p:nvSpPr>
        <p:spPr>
          <a:xfrm>
            <a:off x="7138851" y="4862146"/>
            <a:ext cx="1371600" cy="243254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Terrorism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b="1" u="sng" dirty="0" smtClean="0">
                <a:solidFill>
                  <a:srgbClr val="7030A0"/>
                </a:solidFill>
              </a:rPr>
              <a:t>Terrorism</a:t>
            </a:r>
            <a:r>
              <a:rPr lang="en-US" dirty="0" smtClean="0"/>
              <a:t>:  </a:t>
            </a:r>
            <a:r>
              <a:rPr lang="en-US" sz="2000" i="1" dirty="0" smtClean="0">
                <a:solidFill>
                  <a:srgbClr val="FF0000"/>
                </a:solidFill>
              </a:rPr>
              <a:t>the use of violence, often against civilians, to force political or social change.</a:t>
            </a:r>
            <a:endParaRPr lang="en-US" sz="2000" i="1" dirty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r>
              <a:rPr lang="en-US" sz="2400" dirty="0" smtClean="0"/>
              <a:t>Middle Eastern extremists use terrorism to </a:t>
            </a:r>
            <a:r>
              <a:rPr lang="en-US" sz="2400" u="sng" dirty="0" smtClean="0">
                <a:solidFill>
                  <a:srgbClr val="FF0000"/>
                </a:solidFill>
              </a:rPr>
              <a:t>reduce Western influence.</a:t>
            </a:r>
          </a:p>
          <a:p>
            <a:pPr lvl="1"/>
            <a:r>
              <a:rPr lang="en-US" sz="1900" dirty="0" smtClean="0"/>
              <a:t>The first terrorist attacks against Americans occurred</a:t>
            </a:r>
            <a:r>
              <a:rPr lang="en-US" sz="1900" b="1" dirty="0" smtClean="0"/>
              <a:t> abroad</a:t>
            </a:r>
            <a:r>
              <a:rPr lang="en-US" sz="1900" dirty="0" smtClean="0"/>
              <a:t>.</a:t>
            </a:r>
          </a:p>
          <a:p>
            <a:pPr lvl="1"/>
            <a:r>
              <a:rPr lang="en-US" sz="1900" dirty="0" smtClean="0"/>
              <a:t>The first terrorist attack on American soil occurred in </a:t>
            </a:r>
            <a:r>
              <a:rPr lang="en-US" sz="1900" u="sng" dirty="0" smtClean="0"/>
              <a:t>1993</a:t>
            </a:r>
            <a:r>
              <a:rPr lang="en-US" sz="1900" dirty="0" smtClean="0"/>
              <a:t>.</a:t>
            </a:r>
          </a:p>
          <a:p>
            <a:pPr lvl="2"/>
            <a:r>
              <a:rPr lang="en-US" sz="1700" dirty="0" smtClean="0"/>
              <a:t>A truck bomb exploded under the World Trade Center in New York City</a:t>
            </a:r>
          </a:p>
          <a:p>
            <a:pPr lvl="3"/>
            <a:r>
              <a:rPr lang="en-US" sz="1700" dirty="0" smtClean="0"/>
              <a:t>Six people were killed</a:t>
            </a:r>
            <a:endParaRPr lang="en-US" sz="1700" dirty="0"/>
          </a:p>
        </p:txBody>
      </p:sp>
      <p:pic>
        <p:nvPicPr>
          <p:cNvPr id="1026" name="Picture 2" descr="http://1.bp.blogspot.com/_4SIzAMq0hGA/SZJP4WfbUzI/AAAAAAAAAAc/7TQjvv2hYpI/s320/wtc400_022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95041"/>
            <a:ext cx="2133600" cy="15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dailymail.co.uk/i/pix/2013/04/15/article-2309446-194EC43A000005DC-392_634x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905000" cy="205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911families.org/wp-content/uploads/1993-front-p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758" y="228600"/>
            <a:ext cx="963284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insurancejournal.com/wp-content/uploads/2011/06/terrorism-580x3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15708"/>
            <a:ext cx="2679130" cy="173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4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 MILLION DOLLAR REWARD</a:t>
            </a:r>
            <a:endParaRPr lang="en-US" dirty="0"/>
          </a:p>
        </p:txBody>
      </p:sp>
      <p:pic>
        <p:nvPicPr>
          <p:cNvPr id="4" name="Picture 4" descr="http://www.icollector.com/images/1629/18581/18581_0303_1_l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1272560"/>
            <a:ext cx="3276600" cy="5356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Invading Afghanistan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Bin Laden took refuge in </a:t>
            </a:r>
            <a:r>
              <a:rPr lang="en-US" sz="1800" u="sng" dirty="0" smtClean="0">
                <a:solidFill>
                  <a:srgbClr val="FF0000"/>
                </a:solidFill>
              </a:rPr>
              <a:t>Afghanistan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sz="1600" dirty="0" smtClean="0"/>
              <a:t>He was protected by the ruling </a:t>
            </a:r>
            <a:r>
              <a:rPr lang="en-US" sz="1600" b="1" dirty="0" smtClean="0">
                <a:solidFill>
                  <a:srgbClr val="FF0000"/>
                </a:solidFill>
              </a:rPr>
              <a:t>Taliban</a:t>
            </a:r>
            <a:r>
              <a:rPr lang="en-US" sz="1600" dirty="0" smtClean="0"/>
              <a:t>, </a:t>
            </a:r>
            <a:r>
              <a:rPr lang="en-US" sz="1600" i="1" dirty="0" smtClean="0"/>
              <a:t>a group of extremists.</a:t>
            </a:r>
          </a:p>
          <a:p>
            <a:pPr lvl="2"/>
            <a:r>
              <a:rPr lang="en-US" sz="1400" dirty="0" smtClean="0"/>
              <a:t>The Taliban refused to give up Bin Laden.</a:t>
            </a:r>
          </a:p>
          <a:p>
            <a:pPr lvl="2">
              <a:buNone/>
            </a:pPr>
            <a:endParaRPr lang="en-US" sz="1400" dirty="0" smtClean="0"/>
          </a:p>
          <a:p>
            <a:r>
              <a:rPr lang="en-US" sz="1800" dirty="0" smtClean="0"/>
              <a:t>U.S. troops then attacked Afghanistan in October 2001.</a:t>
            </a:r>
          </a:p>
          <a:p>
            <a:pPr lvl="1"/>
            <a:r>
              <a:rPr lang="en-US" sz="1600" dirty="0" smtClean="0"/>
              <a:t>The United States quickly toppled the Taliban from power and set up a new government to rebuild Afghanistan.</a:t>
            </a:r>
          </a:p>
          <a:p>
            <a:pPr lvl="2"/>
            <a:r>
              <a:rPr lang="en-US" sz="1400" dirty="0" smtClean="0"/>
              <a:t>Bin Laden </a:t>
            </a:r>
            <a:r>
              <a:rPr lang="en-US" sz="1400" u="sng" dirty="0" smtClean="0"/>
              <a:t>escaped</a:t>
            </a:r>
            <a:r>
              <a:rPr lang="en-US" sz="1400" dirty="0" smtClean="0"/>
              <a:t> capture</a:t>
            </a:r>
            <a:endParaRPr lang="en-US" sz="1400" dirty="0"/>
          </a:p>
        </p:txBody>
      </p:sp>
      <p:pic>
        <p:nvPicPr>
          <p:cNvPr id="3074" name="Picture 2" descr="http://ts3.mm.bing.net/images/thumbnail.aspx?q=819355189526&amp;id=7822c9a368c8eca3b106a65ec7601fce&amp;url=http%3a%2f%2fi.infoplease.com%2fimages%2fmafgha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917188"/>
            <a:ext cx="2590800" cy="2521712"/>
          </a:xfrm>
          <a:prstGeom prst="rect">
            <a:avLst/>
          </a:prstGeom>
          <a:noFill/>
        </p:spPr>
      </p:pic>
      <p:pic>
        <p:nvPicPr>
          <p:cNvPr id="3076" name="Picture 4" descr="http://ts4.mm.bing.net/images/thumbnail.aspx?q=893594641363&amp;id=f9761568bdeef6efb9fea7fdc93aeb21&amp;url=http%3a%2f%2fwww.biyokulule.com%2fsawiro%2fsawirada_waaweyn%2fTaliban%2520fighters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5181600"/>
            <a:ext cx="1998909" cy="1419226"/>
          </a:xfrm>
          <a:prstGeom prst="rect">
            <a:avLst/>
          </a:prstGeom>
          <a:noFill/>
        </p:spPr>
      </p:pic>
      <p:pic>
        <p:nvPicPr>
          <p:cNvPr id="26626" name="Picture 2" descr="http://i.infopls.com/images/taliba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381000"/>
            <a:ext cx="1325710" cy="1981200"/>
          </a:xfrm>
          <a:prstGeom prst="rect">
            <a:avLst/>
          </a:prstGeom>
          <a:noFill/>
        </p:spPr>
      </p:pic>
      <p:pic>
        <p:nvPicPr>
          <p:cNvPr id="28674" name="Picture 2" descr="http://img3.wikia.nocookie.net/__cb20081122023149/althistory/images/d/de/War_in_Afghanistan_President_McCain_Mai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3352800"/>
            <a:ext cx="1905000" cy="1743075"/>
          </a:xfrm>
          <a:prstGeom prst="rect">
            <a:avLst/>
          </a:prstGeom>
          <a:noFill/>
        </p:spPr>
      </p:pic>
      <p:sp>
        <p:nvSpPr>
          <p:cNvPr id="28676" name="AutoShape 4" descr="http://withfriendship.com/images/f/28211/we-kicked-out-the-taliban.jpg"/>
          <p:cNvSpPr>
            <a:spLocks noChangeAspect="1" noChangeArrowheads="1"/>
          </p:cNvSpPr>
          <p:nvPr/>
        </p:nvSpPr>
        <p:spPr bwMode="auto">
          <a:xfrm>
            <a:off x="63500" y="-1828800"/>
            <a:ext cx="5715000" cy="381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78" name="Picture 6" descr="https://www.withfriendship.com/images/f/28211/we-kicked-out-the-taliba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3429000"/>
            <a:ext cx="25146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osama bin ladin acts of terr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524000"/>
            <a:ext cx="55626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img.docstoccdn.com/thumb/orig/65016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097" y="152401"/>
            <a:ext cx="4575978" cy="6477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00200" y="304800"/>
            <a:ext cx="3810000" cy="304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1086" y="295416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Islamic Extremists </a:t>
            </a:r>
            <a:endParaRPr lang="en-US" sz="1600" b="1" dirty="0"/>
          </a:p>
        </p:txBody>
      </p:sp>
      <p:pic>
        <p:nvPicPr>
          <p:cNvPr id="9218" name="Picture 2" descr="Image result for Islamic Punishment for Wo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357313"/>
            <a:ext cx="3048000" cy="203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Sharia Law Women Circumcis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6240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758952"/>
          </a:xfrm>
        </p:spPr>
        <p:txBody>
          <a:bodyPr/>
          <a:lstStyle/>
          <a:p>
            <a:r>
              <a:rPr lang="en-US" dirty="0" smtClean="0"/>
              <a:t>War in Iraq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Bush next targeted </a:t>
            </a:r>
            <a:r>
              <a:rPr lang="en-US" sz="2000" u="sng" dirty="0" smtClean="0"/>
              <a:t>Iraq</a:t>
            </a:r>
            <a:r>
              <a:rPr lang="en-US" sz="2000" dirty="0" smtClean="0"/>
              <a:t> as a threat.</a:t>
            </a:r>
          </a:p>
          <a:p>
            <a:pPr lvl="1"/>
            <a:r>
              <a:rPr lang="en-US" sz="2000" dirty="0" smtClean="0"/>
              <a:t>Bush accused Hussein of having </a:t>
            </a:r>
            <a:r>
              <a:rPr lang="en-US" sz="2000" dirty="0" smtClean="0">
                <a:solidFill>
                  <a:srgbClr val="FF0000"/>
                </a:solidFill>
              </a:rPr>
              <a:t>ties with Bin Laden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He also claimed that Hussein was developing weapons of mass destruction (</a:t>
            </a:r>
            <a:r>
              <a:rPr lang="en-US" sz="2000" b="1" dirty="0" smtClean="0">
                <a:solidFill>
                  <a:srgbClr val="FF0000"/>
                </a:solidFill>
              </a:rPr>
              <a:t>WMDs</a:t>
            </a:r>
            <a:r>
              <a:rPr lang="en-US" sz="2000" dirty="0" smtClean="0"/>
              <a:t>), such as nuclear and chemical weapons.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In March 2003, the U.S. led a coalition of about 30 nations in an attack on Iraq.</a:t>
            </a:r>
          </a:p>
          <a:p>
            <a:pPr lvl="1"/>
            <a:r>
              <a:rPr lang="en-US" sz="2000" dirty="0" smtClean="0"/>
              <a:t>Using advanced weapons, coalition forces smashed Iraq’s defenses in six weeks.</a:t>
            </a:r>
          </a:p>
          <a:p>
            <a:pPr lvl="1"/>
            <a:r>
              <a:rPr lang="en-US" sz="2000" dirty="0" smtClean="0"/>
              <a:t>On </a:t>
            </a:r>
            <a:r>
              <a:rPr lang="en-US" sz="2000" dirty="0" smtClean="0">
                <a:solidFill>
                  <a:srgbClr val="FF0000"/>
                </a:solidFill>
              </a:rPr>
              <a:t>May 1</a:t>
            </a:r>
            <a:r>
              <a:rPr lang="en-US" sz="2000" dirty="0" smtClean="0"/>
              <a:t>, Bush announced the </a:t>
            </a:r>
            <a:r>
              <a:rPr lang="en-US" sz="2000" u="sng" dirty="0" smtClean="0"/>
              <a:t>end</a:t>
            </a:r>
            <a:r>
              <a:rPr lang="en-US" sz="2000" dirty="0" smtClean="0"/>
              <a:t> of major combat operations.</a:t>
            </a:r>
          </a:p>
        </p:txBody>
      </p:sp>
      <p:pic>
        <p:nvPicPr>
          <p:cNvPr id="2050" name="Picture 2" descr="http://ts4.mm.bing.net/images/thumbnail.aspx?q=846770409919&amp;id=6cc35563e6002eabecf08324391c3fd3&amp;url=http%3a%2f%2fwww.theinterpretersfriend.org%2findj%2fmaps%2firaq-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304799"/>
            <a:ext cx="1251290" cy="1483743"/>
          </a:xfrm>
          <a:prstGeom prst="rect">
            <a:avLst/>
          </a:prstGeom>
          <a:noFill/>
        </p:spPr>
      </p:pic>
      <p:pic>
        <p:nvPicPr>
          <p:cNvPr id="2052" name="Picture 4" descr="http://ts4.mm.bing.net/images/thumbnail.aspx?q=764722160727&amp;id=f9837143ad4848cb7045820fb2856527&amp;url=http%3a%2f%2fimage24.webshots.com%2f25%2f0%2f36%2f31%2f37503631ymrYaD_p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04799"/>
            <a:ext cx="1048512" cy="1483743"/>
          </a:xfrm>
          <a:prstGeom prst="rect">
            <a:avLst/>
          </a:prstGeom>
          <a:noFill/>
        </p:spPr>
      </p:pic>
      <p:pic>
        <p:nvPicPr>
          <p:cNvPr id="2054" name="Picture 6" descr="http://ts4.mm.bing.net/images/thumbnail.aspx?q=935751191515&amp;id=b1da252044f93a54729e41603cc39f04&amp;url=http%3a%2f%2fphotos.upi.com%2fslideshow%2ffull%2f90059be06a9d7014eb0a659af28069fb%2fSix-Years-of-War-in-Ira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28600"/>
            <a:ext cx="1752600" cy="1092455"/>
          </a:xfrm>
          <a:prstGeom prst="rect">
            <a:avLst/>
          </a:prstGeom>
          <a:noFill/>
        </p:spPr>
      </p:pic>
      <p:pic>
        <p:nvPicPr>
          <p:cNvPr id="10242" name="Picture 2" descr="Image result for war in iraq 2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09" y="5135780"/>
            <a:ext cx="2266406" cy="156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USH LINKS IRAQ TO OSAMA BIN LADEN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124894"/>
            <a:ext cx="2197072" cy="164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CHALLENGE LAYS AHEAD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sz="2400" dirty="0" smtClean="0"/>
              <a:t>Rebuilding Iraq proved </a:t>
            </a:r>
            <a:r>
              <a:rPr lang="en-US" sz="2400" u="sng" dirty="0" smtClean="0"/>
              <a:t>difficult.</a:t>
            </a:r>
          </a:p>
          <a:p>
            <a:pPr lvl="2"/>
            <a:r>
              <a:rPr lang="en-US" sz="1800" dirty="0" smtClean="0"/>
              <a:t>Militants and supporters of Hussein killed American troops and Iraqis.</a:t>
            </a:r>
          </a:p>
          <a:p>
            <a:pPr lvl="2"/>
            <a:r>
              <a:rPr lang="en-US" sz="1800" dirty="0" smtClean="0"/>
              <a:t>Attacks continued even after Hussein was captured late in 2003.</a:t>
            </a:r>
          </a:p>
          <a:p>
            <a:pPr lvl="2"/>
            <a:r>
              <a:rPr lang="en-US" sz="1800" dirty="0" smtClean="0"/>
              <a:t>Meanwhile, no</a:t>
            </a:r>
            <a:r>
              <a:rPr lang="en-US" sz="1800" b="1" dirty="0" smtClean="0"/>
              <a:t> WMDs </a:t>
            </a:r>
            <a:r>
              <a:rPr lang="en-US" sz="1800" dirty="0" smtClean="0"/>
              <a:t>were found, nor was any link to </a:t>
            </a:r>
            <a:r>
              <a:rPr lang="en-US" sz="1800" i="1" dirty="0" smtClean="0"/>
              <a:t>Bin Laden </a:t>
            </a:r>
            <a:r>
              <a:rPr lang="en-US" sz="1800" dirty="0" smtClean="0"/>
              <a:t>proved.</a:t>
            </a:r>
          </a:p>
          <a:p>
            <a:endParaRPr lang="en-US" sz="1800" dirty="0"/>
          </a:p>
        </p:txBody>
      </p:sp>
      <p:pic>
        <p:nvPicPr>
          <p:cNvPr id="4098" name="Picture 2" descr="http://www.nato.int/docu/review/2003/Wake-Iraq/Rebuilding-relationships/files/2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407229"/>
            <a:ext cx="3276600" cy="2457451"/>
          </a:xfrm>
          <a:prstGeom prst="rect">
            <a:avLst/>
          </a:prstGeom>
          <a:noFill/>
        </p:spPr>
      </p:pic>
      <p:sp>
        <p:nvSpPr>
          <p:cNvPr id="22530" name="AutoShape 2" descr="http://kingshamus.files.wordpress.com/2010/09/hung-saddam.jpg"/>
          <p:cNvSpPr>
            <a:spLocks noChangeAspect="1" noChangeArrowheads="1"/>
          </p:cNvSpPr>
          <p:nvPr/>
        </p:nvSpPr>
        <p:spPr bwMode="auto">
          <a:xfrm>
            <a:off x="63500" y="-1455738"/>
            <a:ext cx="44577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2" name="Picture 4" descr="https://kingshamus.files.wordpress.com/2010/09/hung-sadd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724400"/>
            <a:ext cx="2110071" cy="1438275"/>
          </a:xfrm>
          <a:prstGeom prst="rect">
            <a:avLst/>
          </a:prstGeom>
          <a:noFill/>
        </p:spPr>
      </p:pic>
      <p:pic>
        <p:nvPicPr>
          <p:cNvPr id="22534" name="Picture 6" descr="http://upload.wikimedia.org/wikipedia/commons/c/c6/SaddamSpiderHo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048000"/>
            <a:ext cx="2057400" cy="1543050"/>
          </a:xfrm>
          <a:prstGeom prst="rect">
            <a:avLst/>
          </a:prstGeom>
          <a:noFill/>
        </p:spPr>
      </p:pic>
      <p:pic>
        <p:nvPicPr>
          <p:cNvPr id="22536" name="Picture 8" descr="http://babybuttprints.com/items/wmd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152400"/>
            <a:ext cx="1104900" cy="110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Americans Divided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Most Americans </a:t>
            </a:r>
            <a:r>
              <a:rPr lang="en-US" sz="1800" u="sng" dirty="0" smtClean="0"/>
              <a:t>supported</a:t>
            </a:r>
            <a:r>
              <a:rPr lang="en-US" sz="1800" dirty="0" smtClean="0"/>
              <a:t> the Iraq War.</a:t>
            </a:r>
          </a:p>
          <a:p>
            <a:pPr lvl="1"/>
            <a:r>
              <a:rPr lang="en-US" sz="1600" dirty="0" smtClean="0"/>
              <a:t>Bush’s strong actions, they said, toppled a brutal dictator and promoted democracy.</a:t>
            </a:r>
          </a:p>
          <a:p>
            <a:pPr lvl="1"/>
            <a:r>
              <a:rPr lang="en-US" sz="1600" dirty="0" smtClean="0"/>
              <a:t>They hoped that free elections in </a:t>
            </a:r>
            <a:r>
              <a:rPr lang="en-US" sz="1600" dirty="0" smtClean="0">
                <a:solidFill>
                  <a:srgbClr val="FF0000"/>
                </a:solidFill>
              </a:rPr>
              <a:t>2005 would stabilize Iraq and provide a model for other Middle Eastern nations</a:t>
            </a:r>
            <a:r>
              <a:rPr lang="en-US" sz="1600" dirty="0" smtClean="0"/>
              <a:t>.</a:t>
            </a:r>
          </a:p>
          <a:p>
            <a:pPr lvl="1"/>
            <a:endParaRPr lang="en-US" sz="1300" dirty="0" smtClean="0"/>
          </a:p>
          <a:p>
            <a:r>
              <a:rPr lang="en-US" sz="1800" dirty="0" smtClean="0"/>
              <a:t>An outspoken minority </a:t>
            </a:r>
            <a:r>
              <a:rPr lang="en-US" sz="1800" u="sng" dirty="0" smtClean="0"/>
              <a:t>criticized</a:t>
            </a:r>
            <a:r>
              <a:rPr lang="en-US" sz="1800" dirty="0" smtClean="0"/>
              <a:t> Bush’s actions.</a:t>
            </a:r>
          </a:p>
          <a:p>
            <a:pPr lvl="1"/>
            <a:r>
              <a:rPr lang="en-US" sz="1600" dirty="0" smtClean="0"/>
              <a:t>They felt Iraq had </a:t>
            </a:r>
            <a:r>
              <a:rPr lang="en-US" sz="1600" u="sng" dirty="0" smtClean="0"/>
              <a:t>not </a:t>
            </a:r>
            <a:r>
              <a:rPr lang="en-US" sz="1600" dirty="0" smtClean="0"/>
              <a:t>posed an immediate threat.</a:t>
            </a:r>
          </a:p>
          <a:p>
            <a:pPr lvl="1"/>
            <a:r>
              <a:rPr lang="en-US" sz="1600" dirty="0" smtClean="0"/>
              <a:t>Some even accused Bush of the war consuming money, supplies, and troops that were needed to pursue Bin Laden and combat terrorism.</a:t>
            </a:r>
            <a:endParaRPr lang="en-US" sz="1600" dirty="0"/>
          </a:p>
        </p:txBody>
      </p:sp>
      <p:pic>
        <p:nvPicPr>
          <p:cNvPr id="1026" name="Picture 2" descr="http://ts1.mm.bing.net/images/thumbnail.aspx?q=912611082284&amp;id=c9969e97a165bd41935ae9aee5770275&amp;url=http%3a%2f%2fwww.mfso.org%2fimg%2foriginal%2fMFSOMN%2520Sep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136553"/>
            <a:ext cx="1752600" cy="2266293"/>
          </a:xfrm>
          <a:prstGeom prst="rect">
            <a:avLst/>
          </a:prstGeom>
          <a:noFill/>
        </p:spPr>
      </p:pic>
      <p:pic>
        <p:nvPicPr>
          <p:cNvPr id="1028" name="Picture 4" descr="http://ts3.mm.bing.net/images/thumbnail.aspx?q=719804761094&amp;id=d0a9f12e97453fec836e090237a2a791&amp;url=http%3a%2f%2fblog.syracuse.com%2fvoices%2f2008%2f04%2flarge_0418LMNgpe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442385"/>
            <a:ext cx="1973263" cy="1907046"/>
          </a:xfrm>
          <a:prstGeom prst="rect">
            <a:avLst/>
          </a:prstGeom>
          <a:noFill/>
        </p:spPr>
      </p:pic>
      <p:pic>
        <p:nvPicPr>
          <p:cNvPr id="11266" name="Picture 2" descr="Image result for american division during iraq w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301894"/>
            <a:ext cx="2644327" cy="198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 LADEN IS DEAD!!!!!!!</a:t>
            </a:r>
            <a:endParaRPr lang="en-US" dirty="0"/>
          </a:p>
        </p:txBody>
      </p:sp>
      <p:pic>
        <p:nvPicPr>
          <p:cNvPr id="1026" name="Picture 2" descr="http://static2.todanoticia.com/tn2/uploads/news_image/2011/05/05/times-osama-bin-laden-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676400"/>
            <a:ext cx="3200400" cy="4267201"/>
          </a:xfrm>
          <a:prstGeom prst="rect">
            <a:avLst/>
          </a:prstGeom>
          <a:noFill/>
        </p:spPr>
      </p:pic>
      <p:pic>
        <p:nvPicPr>
          <p:cNvPr id="1028" name="Picture 4" descr="http://ts2.mm.bing.net/images/thumbnail.aspx?q=4876197188471001&amp;id=71c61da37d56b035fa9793833b887089&amp;url=http%3a%2f%2fwww.midwestsportsfans.com%2fwp-content%2fuploads%2f2011%2f05%2fosama-bin-laden-de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209800"/>
            <a:ext cx="2762250" cy="2857500"/>
          </a:xfrm>
          <a:prstGeom prst="rect">
            <a:avLst/>
          </a:prstGeom>
          <a:noFill/>
        </p:spPr>
      </p:pic>
      <p:pic>
        <p:nvPicPr>
          <p:cNvPr id="1030" name="Picture 6" descr="http://ts1.mm.bing.net/images/thumbnail.aspx?q=4932899343565192&amp;id=2ff64a5f900eee74c9da9338ec70c9f5&amp;url=http%3a%2f%2fwww-hollywoodlife-com.vimg.net%2fwp-content%2fuploads%2f2011%2f05%2f050211_osama_bin_laden_dead_in_hell_5441105022118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438400"/>
            <a:ext cx="2124075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3.bp.blogspot.com/-N6uxuvRN7a8/Tky7YscKkgI/AAAAAAAACB0/P9VaVsjYerg/s400/pakistan-Political-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599" y="641642"/>
            <a:ext cx="3818075" cy="2863558"/>
          </a:xfrm>
          <a:prstGeom prst="rect">
            <a:avLst/>
          </a:prstGeom>
          <a:noFill/>
        </p:spPr>
      </p:pic>
      <p:pic>
        <p:nvPicPr>
          <p:cNvPr id="12290" name="Picture 2" descr="Image result for world map pakist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1642"/>
            <a:ext cx="4800600" cy="28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abbotabad pakistan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0"/>
            <a:ext cx="2857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abbotabad pakistan ma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93" y="3810000"/>
            <a:ext cx="4324350" cy="25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dirty="0" smtClean="0"/>
              <a:t>ABBOTTABAD COMPOUND</a:t>
            </a:r>
            <a:endParaRPr lang="en-US" dirty="0"/>
          </a:p>
        </p:txBody>
      </p:sp>
      <p:pic>
        <p:nvPicPr>
          <p:cNvPr id="22530" name="Picture 2" descr="http://img.ibtimes.com/spanish/data/images/full/2011/05/02/9342-c-mo-capturaron-a-osama-bin-lad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6554813" cy="4695826"/>
          </a:xfrm>
          <a:prstGeom prst="rect">
            <a:avLst/>
          </a:prstGeom>
          <a:noFill/>
        </p:spPr>
      </p:pic>
      <p:pic>
        <p:nvPicPr>
          <p:cNvPr id="22532" name="Picture 4" descr="http://ts2.mm.bing.net/images/thumbnail.aspx?q=4594627727131665&amp;id=9dcf658946dfa3fb13dba4ae2f76b0e9&amp;url=http%3a%2f%2fdesignapplause.com%2fwp-content%2fxG58hlz9%2f2011%2f05%2fbin-laden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914400"/>
            <a:ext cx="1676400" cy="1050545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flipV="1">
            <a:off x="4114800" y="1600200"/>
            <a:ext cx="3733800" cy="2514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62800" y="44196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http://www.youtube.com/watch?v=yYP-A15PknA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1993 terror attack NYC tower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6" y="1764025"/>
            <a:ext cx="156661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1993 terror attack NYC tower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589" y="2667000"/>
            <a:ext cx="244347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1993 terror attack NYC tower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87" y="457200"/>
            <a:ext cx="3474462" cy="19430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2058" name="Picture 10" descr="Related image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3" y="4098476"/>
            <a:ext cx="1524000" cy="235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1993 terror attack NYC towers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249" y="2667000"/>
            <a:ext cx="3352800" cy="251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1993 terror attack NYC towers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18141"/>
            <a:ext cx="2303058" cy="12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4600" y="4800600"/>
            <a:ext cx="2290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Omar Abdel-</a:t>
            </a:r>
            <a:r>
              <a:rPr lang="en-US" sz="1200" b="1" dirty="0" err="1"/>
              <a:t>Rahman</a:t>
            </a:r>
            <a:endParaRPr lang="en-US" sz="1200" b="1" dirty="0"/>
          </a:p>
        </p:txBody>
      </p:sp>
      <p:pic>
        <p:nvPicPr>
          <p:cNvPr id="1026" name="Picture 2" descr="Image result for KSM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" y="381000"/>
            <a:ext cx="2289146" cy="121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ruck bomb world trade center facts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27" y="457200"/>
            <a:ext cx="257175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ruck bomb world trade center facts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78938"/>
            <a:ext cx="1484792" cy="128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23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media.independentmail.com/media/img/photos/2011/05/02/binladencompoundmap_t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599" y="74694"/>
            <a:ext cx="6400801" cy="62742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315200" y="685800"/>
            <a:ext cx="1676400" cy="1676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15200" y="685800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May 1</a:t>
            </a:r>
            <a:r>
              <a:rPr lang="en-US" b="1" u="sng" baseline="30000" dirty="0" smtClean="0"/>
              <a:t>st</a:t>
            </a:r>
            <a:r>
              <a:rPr lang="en-US" b="1" u="sng" dirty="0" smtClean="0"/>
              <a:t>, 2011</a:t>
            </a:r>
          </a:p>
          <a:p>
            <a:endParaRPr lang="en-US" dirty="0" smtClean="0"/>
          </a:p>
          <a:p>
            <a:r>
              <a:rPr lang="en-US" sz="1400" dirty="0" smtClean="0">
                <a:solidFill>
                  <a:srgbClr val="FF0000"/>
                </a:solidFill>
              </a:rPr>
              <a:t>Osama Bin Laden was killed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 result for osama bin laden kill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34" y="4038600"/>
            <a:ext cx="1533525" cy="115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26234" y="5334000"/>
            <a:ext cx="153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Ryan O’Neill</a:t>
            </a:r>
          </a:p>
          <a:p>
            <a:pPr algn="ctr"/>
            <a:r>
              <a:rPr lang="en-US" sz="1200" dirty="0" smtClean="0"/>
              <a:t>US Navy SEAL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5.mshcdn.com/wp-content/uploads/2011/05/bin-laden-time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8582025" cy="5184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ts4.mm.bing.net/images/thumbnail.aspx?q=4511477161132419&amp;id=da41621cef01f9df9b6e3cc012b83f7b&amp;url=http%3a%2f%2f1.bp.blogspot.com%2f-exCXCy7zAL0%2fTcPrXXPJiwI%2fAAAAAAAAAK4%2fSMektmA8-i0%2fs1600%2fH-60_Blackhawk_highly_modified_version_secretly_developed_stealth_helicopter_used_during_raid_against_Osama_bin_Laden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2857500" cy="1771651"/>
          </a:xfrm>
          <a:prstGeom prst="rect">
            <a:avLst/>
          </a:prstGeom>
          <a:noFill/>
        </p:spPr>
      </p:pic>
      <p:pic>
        <p:nvPicPr>
          <p:cNvPr id="23558" name="Picture 6" descr="http://jbournesblog.files.wordpress.com/2011/07/seal-team-si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81000"/>
            <a:ext cx="4724400" cy="3541836"/>
          </a:xfrm>
          <a:prstGeom prst="rect">
            <a:avLst/>
          </a:prstGeom>
          <a:noFill/>
        </p:spPr>
      </p:pic>
      <p:pic>
        <p:nvPicPr>
          <p:cNvPr id="23560" name="Picture 8" descr="http://ts1.mm.bing.net/images/thumbnail.aspx?q=4990481958634176&amp;id=e22b6b7bb16664b88eb352e986e45231&amp;url=http%3a%2f%2fimage.spreadshirt.com%2fimage-server%2fimage%2fproduct%2f18239087%2fview%2f1%2ftype%2fpng%2fwidth%2f378%2fheight%2f378%2fseal-team-six-bla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209800"/>
            <a:ext cx="2057400" cy="2057401"/>
          </a:xfrm>
          <a:prstGeom prst="rect">
            <a:avLst/>
          </a:prstGeom>
          <a:noFill/>
        </p:spPr>
      </p:pic>
      <p:pic>
        <p:nvPicPr>
          <p:cNvPr id="23562" name="Picture 10" descr="http://sealteamsix.files.wordpress.com/2011/05/seal-team-six-blacked-out-bw-300ppi-watermar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4191000"/>
            <a:ext cx="3124200" cy="2443832"/>
          </a:xfrm>
          <a:prstGeom prst="rect">
            <a:avLst/>
          </a:prstGeom>
          <a:noFill/>
        </p:spPr>
      </p:pic>
      <p:pic>
        <p:nvPicPr>
          <p:cNvPr id="23564" name="Picture 12" descr="http://ts3.mm.bing.net/images/thumbnail.aspx?q=4779118040908710&amp;id=ae17e15ca3a63c6d168c0382bb552286&amp;url=http%3a%2f%2fusspost.com%2fwp-content%2fuploads%2f2011%2f08%2fSEAL-Team-Si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0" y="4572000"/>
            <a:ext cx="1933575" cy="1943101"/>
          </a:xfrm>
          <a:prstGeom prst="rect">
            <a:avLst/>
          </a:prstGeom>
          <a:noFill/>
        </p:spPr>
      </p:pic>
      <p:pic>
        <p:nvPicPr>
          <p:cNvPr id="23566" name="Picture 14" descr="http://ts1.mm.bing.net/images/thumbnail.aspx?q=4788515420177396&amp;id=ef38e7fcbac45d02426d0ebcf921e64f&amp;url=http%3a%2f%2fimages.askmen.com%2fcelebs%2fmen%2fsports%2fseal-team-six%2findex-1052728-large_image-1052728-large_ima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2514600"/>
            <a:ext cx="1295400" cy="1689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btechno.com/wp-content/uploads/2013/04/Boston-Bombing-Vide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990600"/>
            <a:ext cx="3733800" cy="2960241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dirty="0" smtClean="0"/>
              <a:t>Boston Marathon Bombing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15200" y="4038600"/>
            <a:ext cx="1676400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4038600"/>
            <a:ext cx="1600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 smtClean="0"/>
              <a:t>FACTS</a:t>
            </a:r>
          </a:p>
          <a:p>
            <a:pPr algn="ctr"/>
            <a:endParaRPr lang="en-US" sz="1200" b="1" u="sng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April 15</a:t>
            </a:r>
            <a:r>
              <a:rPr lang="en-US" sz="1200" baseline="30000" dirty="0" smtClean="0"/>
              <a:t>th</a:t>
            </a:r>
            <a:r>
              <a:rPr lang="en-US" sz="1200" dirty="0" smtClean="0"/>
              <a:t>, 2013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2:49pm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3 killed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264 injured</a:t>
            </a:r>
          </a:p>
          <a:p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err="1" smtClean="0"/>
              <a:t>Tamerlan</a:t>
            </a:r>
            <a:r>
              <a:rPr lang="en-US" sz="1200" dirty="0" smtClean="0"/>
              <a:t> </a:t>
            </a:r>
            <a:r>
              <a:rPr lang="en-US" sz="1200" dirty="0" err="1" smtClean="0"/>
              <a:t>Tsarnaev</a:t>
            </a:r>
            <a:r>
              <a:rPr lang="en-US" sz="1200" dirty="0" smtClean="0"/>
              <a:t> &amp; </a:t>
            </a:r>
            <a:r>
              <a:rPr lang="en-US" sz="1200" dirty="0" err="1" smtClean="0"/>
              <a:t>Dzhokhar</a:t>
            </a:r>
            <a:r>
              <a:rPr lang="en-US" sz="1200" dirty="0" smtClean="0"/>
              <a:t> </a:t>
            </a:r>
            <a:r>
              <a:rPr lang="en-US" sz="1200" dirty="0" err="1" smtClean="0"/>
              <a:t>Tsarnaev</a:t>
            </a:r>
            <a:r>
              <a:rPr lang="en-US" sz="1200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524000"/>
            <a:ext cx="1295400" cy="11695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Terrorism strikes home again, this time in Boston, Mass.</a:t>
            </a:r>
            <a:endParaRPr lang="en-US" sz="1400" dirty="0"/>
          </a:p>
        </p:txBody>
      </p:sp>
      <p:pic>
        <p:nvPicPr>
          <p:cNvPr id="3074" name="Picture 2" descr="Image result for pictures of those killed at the boston marathon bomb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4495800" cy="26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Boston Marathon Bombing Victim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41" y="1371600"/>
            <a:ext cx="2929059" cy="164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oston marathon bomb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0"/>
            <a:ext cx="4038600" cy="267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oston marathon bomb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17553"/>
            <a:ext cx="4800600" cy="31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ewspaper wrongfully identified suspect boston marathon bomb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73" y="304800"/>
            <a:ext cx="323751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boston marathon bomber now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60558"/>
            <a:ext cx="3359876" cy="223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98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st Boston Marathon blast seen from 2nd floor and a half block aw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191921" cy="580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f05cff0b8dde4b14dcbb-39ae6c0e90f9ab066a65187af475ed6d.r73.cf2.rackcdn.com/wp-content/uploads/2013/04/boston-marathon-bombing-suspects-2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4495800" cy="2979217"/>
          </a:xfrm>
          <a:prstGeom prst="rect">
            <a:avLst/>
          </a:prstGeom>
          <a:noFill/>
        </p:spPr>
      </p:pic>
      <p:pic>
        <p:nvPicPr>
          <p:cNvPr id="48132" name="Picture 4" descr="http://www.miwim.fr/blog/wp-content/uploads/2013/04/boston_bomb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124200"/>
            <a:ext cx="4067175" cy="3423274"/>
          </a:xfrm>
          <a:prstGeom prst="rect">
            <a:avLst/>
          </a:prstGeom>
          <a:noFill/>
        </p:spPr>
      </p:pic>
      <p:pic>
        <p:nvPicPr>
          <p:cNvPr id="48134" name="Picture 6" descr="http://s3files.core77.com/blog/images/2013/04/boston-bombing-photo-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048000"/>
            <a:ext cx="4531995" cy="34861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181600" y="838200"/>
            <a:ext cx="3352800" cy="1219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57800" y="8382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Motive</a:t>
            </a:r>
            <a:r>
              <a:rPr lang="en-US" dirty="0" smtClean="0"/>
              <a:t>:  </a:t>
            </a:r>
            <a:r>
              <a:rPr lang="en-US" dirty="0" smtClean="0">
                <a:solidFill>
                  <a:srgbClr val="FF0000"/>
                </a:solidFill>
              </a:rPr>
              <a:t>Extremist Islamic beliefs, including reaction to U.S. wars in Muslim countries.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286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http://www.youtube.com/watch?v=-xiXroQp8t4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i.dailymail.co.uk/i/pix/2013/04/16/article-2309563-19507F2B000005DC-216_634x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52400"/>
            <a:ext cx="3695072" cy="2476981"/>
          </a:xfrm>
          <a:prstGeom prst="rect">
            <a:avLst/>
          </a:prstGeom>
          <a:noFill/>
        </p:spPr>
      </p:pic>
      <p:pic>
        <p:nvPicPr>
          <p:cNvPr id="50180" name="Picture 4" descr="http://resources0.news.com.au/images/2013/04/16/1226621/430212-boston-bom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"/>
            <a:ext cx="4800600" cy="2703108"/>
          </a:xfrm>
          <a:prstGeom prst="rect">
            <a:avLst/>
          </a:prstGeom>
          <a:noFill/>
        </p:spPr>
      </p:pic>
      <p:pic>
        <p:nvPicPr>
          <p:cNvPr id="50182" name="Picture 6" descr="http://willyloman.files.wordpress.com/2013/04/boston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895600"/>
            <a:ext cx="4876799" cy="3657600"/>
          </a:xfrm>
          <a:prstGeom prst="rect">
            <a:avLst/>
          </a:prstGeom>
          <a:noFill/>
        </p:spPr>
      </p:pic>
      <p:sp>
        <p:nvSpPr>
          <p:cNvPr id="5" name="Left Arrow Callout 4"/>
          <p:cNvSpPr/>
          <p:nvPr/>
        </p:nvSpPr>
        <p:spPr>
          <a:xfrm>
            <a:off x="5486400" y="3733800"/>
            <a:ext cx="3200400" cy="1524000"/>
          </a:xfrm>
          <a:prstGeom prst="left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934200" y="37338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of the injured lost limbs from the explosions.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ages.thenews.com.pk/updates_pics/boston-us-bombing_4-21-2013_97720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4457700" cy="2686051"/>
          </a:xfrm>
          <a:prstGeom prst="rect">
            <a:avLst/>
          </a:prstGeom>
          <a:noFill/>
        </p:spPr>
      </p:pic>
      <p:pic>
        <p:nvPicPr>
          <p:cNvPr id="52228" name="Picture 4" descr="http://hamodia.com/hamod-uploads/2013/04/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05200"/>
            <a:ext cx="4343400" cy="288428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181600" y="2209800"/>
            <a:ext cx="3352800" cy="434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81600" y="1371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1600" y="2209800"/>
            <a:ext cx="335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few days after the bombing the FBI disclosed pictures of the two suspects.  Later that evening the terrorists were spotted in the vicinity of MIT University.  The terrorists killed a campus PO and wounded a local PO in a daring attempt to escape apprehension.  </a:t>
            </a:r>
            <a:r>
              <a:rPr lang="en-US" dirty="0" smtClean="0">
                <a:solidFill>
                  <a:srgbClr val="FF0000"/>
                </a:solidFill>
              </a:rPr>
              <a:t>One brother was killed in a police shootout and the other was captured the following day hiding out in a boat.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 descr="Image result for newspaper wrongfully identified suspect boston marathon bomb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767" y="228600"/>
            <a:ext cx="2548466" cy="17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boston bombing suspect sentenc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2111"/>
            <a:ext cx="2743200" cy="167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boston bombing suspect sentenc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65661"/>
            <a:ext cx="3141482" cy="157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zhokhar Tsarnaev vwerdi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2111"/>
            <a:ext cx="3124200" cy="483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boston stro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63336"/>
            <a:ext cx="990600" cy="80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boston stro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04032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boston marathon bomber now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795331"/>
            <a:ext cx="1966921" cy="246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272111"/>
            <a:ext cx="1585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MIT Officer</a:t>
            </a:r>
          </a:p>
          <a:p>
            <a:r>
              <a:rPr lang="en-US" sz="1400" dirty="0" smtClean="0"/>
              <a:t>Sean Collier</a:t>
            </a:r>
            <a:endParaRPr lang="en-US" sz="1400" dirty="0"/>
          </a:p>
        </p:txBody>
      </p:sp>
      <p:pic>
        <p:nvPicPr>
          <p:cNvPr id="3076" name="Picture 4" descr="Image result for boston marathon bomber now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43171"/>
            <a:ext cx="5043442" cy="252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Terror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In 1995, a truck bomb exploded near a federal office building in Oklahoma City</a:t>
            </a:r>
          </a:p>
          <a:p>
            <a:pPr lvl="1"/>
            <a:r>
              <a:rPr lang="en-US" sz="1500" dirty="0" smtClean="0"/>
              <a:t>168 people were killed</a:t>
            </a:r>
          </a:p>
          <a:p>
            <a:endParaRPr lang="en-US" sz="2000" dirty="0"/>
          </a:p>
          <a:p>
            <a:r>
              <a:rPr lang="en-US" sz="2000" dirty="0" smtClean="0"/>
              <a:t>The terrorists in this attack were two young American men who resented the federal government.</a:t>
            </a:r>
            <a:endParaRPr lang="en-US" sz="2000" dirty="0"/>
          </a:p>
        </p:txBody>
      </p:sp>
      <p:pic>
        <p:nvPicPr>
          <p:cNvPr id="2052" name="Picture 4" descr="http://padresteve.files.wordpress.com/2013/04/1995-oklahoma-city-bombing-timothy-mcveig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36069"/>
            <a:ext cx="2362200" cy="106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dn.thedailybeast.com/content/dailybeast/articles/2012/04/18/oklahoma-city-bombing-s-unanswered-questions-in-new-book/_jcr_content/body/inlineimage.img.503.jpg/1337256000000.cach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387576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kwtv.images.worldnow.com/images/22001049_BG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3" y="3843337"/>
            <a:ext cx="3928534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http://i1.ytimg.com/vi/vHtxyvQR_Ns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228600"/>
            <a:ext cx="1447800" cy="1085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39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islamic extremist attacks in americ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4876800" cy="366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isis terror attacks time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87450"/>
            <a:ext cx="24860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16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oklahoma bomb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09" y="1983550"/>
            <a:ext cx="4876800" cy="466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oklahoma bombi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38" y="3352800"/>
            <a:ext cx="232211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oklahoma bombi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1077"/>
            <a:ext cx="12954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oklahoma bombi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"/>
            <a:ext cx="35337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oklahoma bombi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09" y="533400"/>
            <a:ext cx="1932998" cy="129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1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im mcvey reasons for bombing build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41529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tim mcvey reasons for bombing buildi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7" y="3474244"/>
            <a:ext cx="4113263" cy="308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Image result for tim mcvey reasons for bombing building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55575" y="-1493838"/>
            <a:ext cx="4152900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Image result for tim mcvey reasons for bombing buildi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90600"/>
            <a:ext cx="3070910" cy="49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37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9/11/2001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On September 11, 2001, </a:t>
            </a:r>
            <a:r>
              <a:rPr lang="en-US" sz="2400" dirty="0" smtClean="0">
                <a:solidFill>
                  <a:srgbClr val="FF0000"/>
                </a:solidFill>
              </a:rPr>
              <a:t>Arab terrorists hijacked four passenger jets.</a:t>
            </a:r>
          </a:p>
          <a:p>
            <a:pPr lvl="1"/>
            <a:r>
              <a:rPr lang="en-US" sz="1900" dirty="0" smtClean="0"/>
              <a:t>The terrorists crashed two of the planes into the World Trade Center in New York City.</a:t>
            </a:r>
          </a:p>
          <a:p>
            <a:pPr lvl="2"/>
            <a:r>
              <a:rPr lang="en-US" sz="1700" dirty="0" smtClean="0"/>
              <a:t>Both towers of the WTC collapsed.</a:t>
            </a:r>
          </a:p>
          <a:p>
            <a:pPr lvl="1"/>
            <a:r>
              <a:rPr lang="en-US" sz="1900" dirty="0" smtClean="0"/>
              <a:t>They crashed a third plane into the Pentagon in Washington, D.C. </a:t>
            </a:r>
          </a:p>
          <a:p>
            <a:pPr lvl="1"/>
            <a:r>
              <a:rPr lang="en-US" sz="1900" dirty="0" smtClean="0"/>
              <a:t>The fourth jet crashed into a field in Pennsylvania.</a:t>
            </a:r>
          </a:p>
          <a:p>
            <a:pPr lvl="1"/>
            <a:r>
              <a:rPr lang="en-US" sz="1900" dirty="0" smtClean="0"/>
              <a:t>Nearly 3,000 people were killed in New York, at the Pentagon, or on the airplanes.</a:t>
            </a:r>
            <a:endParaRPr lang="en-US" sz="1900" dirty="0"/>
          </a:p>
        </p:txBody>
      </p:sp>
      <p:pic>
        <p:nvPicPr>
          <p:cNvPr id="3074" name="Picture 2" descr="http://ts2.mm.bing.net/th?id=JN.J9ZjKhejLfdNVLh%2bpot8Ug&amp;pid=15.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19600"/>
            <a:ext cx="1940052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oneplusonejournal.co.uk/wp-content/uploads/2012/11/WTC-9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452257"/>
            <a:ext cx="2590800" cy="206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o-copy.typepad.com/no_copy/9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821245" cy="126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1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9/11/2001</a:t>
            </a:r>
            <a:endParaRPr lang="en-US" dirty="0"/>
          </a:p>
        </p:txBody>
      </p:sp>
      <p:pic>
        <p:nvPicPr>
          <p:cNvPr id="1026" name="Picture 2" descr="Image result for 9/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94" y="1600200"/>
            <a:ext cx="2182706" cy="319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9/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34" y="2362200"/>
            <a:ext cx="174574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9/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3978"/>
            <a:ext cx="1776062" cy="213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9/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24" y="4916231"/>
            <a:ext cx="2474675" cy="151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9 11 New York Skyline Terror Atta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61776"/>
            <a:ext cx="3113314" cy="17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9 11 New York first pla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94460"/>
            <a:ext cx="5791200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69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attack on the pentago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33004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78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850</TotalTime>
  <Words>882</Words>
  <Application>Microsoft Office PowerPoint</Application>
  <PresentationFormat>On-screen Show (4:3)</PresentationFormat>
  <Paragraphs>129</Paragraphs>
  <Slides>40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Civic</vt:lpstr>
      <vt:lpstr>The Threat of Terrorism</vt:lpstr>
      <vt:lpstr>Terrorism</vt:lpstr>
      <vt:lpstr>PowerPoint Presentation</vt:lpstr>
      <vt:lpstr>Terror at HOME</vt:lpstr>
      <vt:lpstr>PowerPoint Presentation</vt:lpstr>
      <vt:lpstr>PowerPoint Presentation</vt:lpstr>
      <vt:lpstr>9/11/2001</vt:lpstr>
      <vt:lpstr>9/11/2001</vt:lpstr>
      <vt:lpstr>PowerPoint Presentation</vt:lpstr>
      <vt:lpstr>PowerPoint Presentation</vt:lpstr>
      <vt:lpstr>Shanksville, Pa.</vt:lpstr>
      <vt:lpstr>The Nation Reacts</vt:lpstr>
      <vt:lpstr>Most Wanted List- Post 9/11/01</vt:lpstr>
      <vt:lpstr>Defending the Homeland</vt:lpstr>
      <vt:lpstr>PowerPoint Presentation</vt:lpstr>
      <vt:lpstr>PATRIOT ACT</vt:lpstr>
      <vt:lpstr>PowerPoint Presentation</vt:lpstr>
      <vt:lpstr>The War on Terror</vt:lpstr>
      <vt:lpstr>PowerPoint Presentation</vt:lpstr>
      <vt:lpstr>25 MILLION DOLLAR REWARD</vt:lpstr>
      <vt:lpstr>Invading Afghanistan</vt:lpstr>
      <vt:lpstr>PowerPoint Presentation</vt:lpstr>
      <vt:lpstr>PowerPoint Presentation</vt:lpstr>
      <vt:lpstr>War in Iraq</vt:lpstr>
      <vt:lpstr>A CHALLENGE LAYS AHEAD</vt:lpstr>
      <vt:lpstr>Americans Divided</vt:lpstr>
      <vt:lpstr>BIN LADEN IS DEAD!!!!!!!</vt:lpstr>
      <vt:lpstr>PowerPoint Presentation</vt:lpstr>
      <vt:lpstr>ABBOTTABAD COMPOUND</vt:lpstr>
      <vt:lpstr>PowerPoint Presentation</vt:lpstr>
      <vt:lpstr>PowerPoint Presentation</vt:lpstr>
      <vt:lpstr>PowerPoint Presentation</vt:lpstr>
      <vt:lpstr>Boston Marathon Bombing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Arlington Central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Threat of Terrorism</dc:title>
  <dc:creator>smurphy</dc:creator>
  <cp:lastModifiedBy>Amanda Clemenza</cp:lastModifiedBy>
  <cp:revision>58</cp:revision>
  <dcterms:created xsi:type="dcterms:W3CDTF">2011-05-26T13:26:19Z</dcterms:created>
  <dcterms:modified xsi:type="dcterms:W3CDTF">2018-09-13T15:40:27Z</dcterms:modified>
</cp:coreProperties>
</file>