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BA128F0-9215-4107-B58F-EE57D06A8F1F}" type="datetimeFigureOut">
              <a:rPr lang="en-US" smtClean="0"/>
              <a:t>9/10/2015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33F0F58-28B9-4665-B84E-995450D73460}"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128F0-9215-4107-B58F-EE57D06A8F1F}" type="datetimeFigureOut">
              <a:rPr lang="en-US" smtClean="0"/>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128F0-9215-4107-B58F-EE57D06A8F1F}" type="datetimeFigureOut">
              <a:rPr lang="en-US" smtClean="0"/>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128F0-9215-4107-B58F-EE57D06A8F1F}" type="datetimeFigureOut">
              <a:rPr lang="en-US" smtClean="0"/>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A128F0-9215-4107-B58F-EE57D06A8F1F}" type="datetimeFigureOut">
              <a:rPr lang="en-US" smtClean="0"/>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33F0F58-28B9-4665-B84E-995450D7346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A128F0-9215-4107-B58F-EE57D06A8F1F}" type="datetimeFigureOut">
              <a:rPr lang="en-US" smtClean="0"/>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A128F0-9215-4107-B58F-EE57D06A8F1F}" type="datetimeFigureOut">
              <a:rPr lang="en-US" smtClean="0"/>
              <a:t>9/10/2015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A128F0-9215-4107-B58F-EE57D06A8F1F}" type="datetimeFigureOut">
              <a:rPr lang="en-US" smtClean="0"/>
              <a:t>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128F0-9215-4107-B58F-EE57D06A8F1F}" type="datetimeFigureOut">
              <a:rPr lang="en-US" smtClean="0"/>
              <a:t>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A128F0-9215-4107-B58F-EE57D06A8F1F}" type="datetimeFigureOut">
              <a:rPr lang="en-US" smtClean="0"/>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A128F0-9215-4107-B58F-EE57D06A8F1F}" type="datetimeFigureOut">
              <a:rPr lang="en-US" smtClean="0"/>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F0F58-28B9-4665-B84E-995450D7346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BA128F0-9215-4107-B58F-EE57D06A8F1F}" type="datetimeFigureOut">
              <a:rPr lang="en-US" smtClean="0"/>
              <a:t>9/10/2015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33F0F58-28B9-4665-B84E-995450D7346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Mechanics</a:t>
            </a:r>
            <a:endParaRPr lang="en-US" dirty="0"/>
          </a:p>
        </p:txBody>
      </p:sp>
      <p:sp>
        <p:nvSpPr>
          <p:cNvPr id="3" name="Subtitle 2"/>
          <p:cNvSpPr>
            <a:spLocks noGrp="1"/>
          </p:cNvSpPr>
          <p:nvPr>
            <p:ph type="subTitle" idx="1"/>
          </p:nvPr>
        </p:nvSpPr>
        <p:spPr>
          <a:xfrm>
            <a:off x="1371600" y="3886200"/>
            <a:ext cx="6400800" cy="2286000"/>
          </a:xfrm>
        </p:spPr>
        <p:txBody>
          <a:bodyPr>
            <a:noAutofit/>
          </a:bodyPr>
          <a:lstStyle/>
          <a:p>
            <a:r>
              <a:rPr lang="en-US" sz="2400" dirty="0" smtClean="0"/>
              <a:t>Semicolon</a:t>
            </a:r>
          </a:p>
          <a:p>
            <a:r>
              <a:rPr lang="en-US" sz="2400" dirty="0" smtClean="0"/>
              <a:t>Colon</a:t>
            </a:r>
          </a:p>
          <a:p>
            <a:r>
              <a:rPr lang="en-US" sz="2400" dirty="0" smtClean="0"/>
              <a:t>Parentheses</a:t>
            </a:r>
          </a:p>
          <a:p>
            <a:r>
              <a:rPr lang="en-US" sz="2400" dirty="0" smtClean="0"/>
              <a:t>Dash</a:t>
            </a:r>
          </a:p>
          <a:p>
            <a:r>
              <a:rPr lang="en-US" sz="2400" dirty="0" smtClean="0"/>
              <a:t>Ellipsis</a:t>
            </a:r>
          </a:p>
        </p:txBody>
      </p:sp>
    </p:spTree>
    <p:extLst>
      <p:ext uri="{BB962C8B-B14F-4D97-AF65-F5344CB8AC3E}">
        <p14:creationId xmlns:p14="http://schemas.microsoft.com/office/powerpoint/2010/main" val="3444200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Dash</a:t>
            </a:r>
            <a:endParaRPr lang="en-US" dirty="0"/>
          </a:p>
        </p:txBody>
      </p:sp>
      <p:sp>
        <p:nvSpPr>
          <p:cNvPr id="3" name="Content Placeholder 2"/>
          <p:cNvSpPr>
            <a:spLocks noGrp="1"/>
          </p:cNvSpPr>
          <p:nvPr>
            <p:ph idx="1"/>
          </p:nvPr>
        </p:nvSpPr>
        <p:spPr/>
        <p:txBody>
          <a:bodyPr>
            <a:normAutofit/>
          </a:bodyPr>
          <a:lstStyle/>
          <a:p>
            <a:r>
              <a:rPr lang="en-US" dirty="0" smtClean="0"/>
              <a:t>Dashes emphasize certain material within a sentence. They are typed as two dashes with no space in the middle. Your computer will likely change this to one longer line, which is correct. But, when handwriting, use the two shorter dashes.</a:t>
            </a:r>
          </a:p>
          <a:p>
            <a:endParaRPr lang="en-US" dirty="0"/>
          </a:p>
          <a:p>
            <a:r>
              <a:rPr lang="en-US" dirty="0" smtClean="0"/>
              <a:t>Ex.) Three members of the Board of Regents – even the newly appointed member – voted to reduce the education budget.</a:t>
            </a:r>
            <a:endParaRPr lang="en-US" dirty="0"/>
          </a:p>
        </p:txBody>
      </p:sp>
    </p:spTree>
    <p:extLst>
      <p:ext uri="{BB962C8B-B14F-4D97-AF65-F5344CB8AC3E}">
        <p14:creationId xmlns:p14="http://schemas.microsoft.com/office/powerpoint/2010/main" val="1238830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Ellipsis (1 of 2)</a:t>
            </a:r>
            <a:endParaRPr lang="en-US" dirty="0"/>
          </a:p>
        </p:txBody>
      </p:sp>
      <p:sp>
        <p:nvSpPr>
          <p:cNvPr id="3" name="Content Placeholder 2"/>
          <p:cNvSpPr>
            <a:spLocks noGrp="1"/>
          </p:cNvSpPr>
          <p:nvPr>
            <p:ph idx="1"/>
          </p:nvPr>
        </p:nvSpPr>
        <p:spPr/>
        <p:txBody>
          <a:bodyPr/>
          <a:lstStyle/>
          <a:p>
            <a:r>
              <a:rPr lang="en-US" dirty="0" smtClean="0"/>
              <a:t>Technically an ellipsis is used to denote something missing, prompting the reader to think; sometimes this is used as a means to foreshadow something to come.</a:t>
            </a:r>
          </a:p>
          <a:p>
            <a:endParaRPr lang="en-US" dirty="0"/>
          </a:p>
          <a:p>
            <a:r>
              <a:rPr lang="en-US" dirty="0" smtClean="0"/>
              <a:t>Ex.) The student was caught cheating and sent to the principal’s office…</a:t>
            </a:r>
            <a:endParaRPr lang="en-US" dirty="0"/>
          </a:p>
        </p:txBody>
      </p:sp>
    </p:spTree>
    <p:extLst>
      <p:ext uri="{BB962C8B-B14F-4D97-AF65-F5344CB8AC3E}">
        <p14:creationId xmlns:p14="http://schemas.microsoft.com/office/powerpoint/2010/main" val="1570982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Ellipsis (2 of 2)</a:t>
            </a:r>
            <a:endParaRPr lang="en-US" dirty="0"/>
          </a:p>
        </p:txBody>
      </p:sp>
      <p:sp>
        <p:nvSpPr>
          <p:cNvPr id="3" name="Content Placeholder 2"/>
          <p:cNvSpPr>
            <a:spLocks noGrp="1"/>
          </p:cNvSpPr>
          <p:nvPr>
            <p:ph idx="1"/>
          </p:nvPr>
        </p:nvSpPr>
        <p:spPr/>
        <p:txBody>
          <a:bodyPr/>
          <a:lstStyle/>
          <a:p>
            <a:r>
              <a:rPr lang="en-US" dirty="0" smtClean="0"/>
              <a:t>More often than not, an ellipsis is used to create a pause in a sentence in order to allow the reader to think and then the writer completes the sentence. </a:t>
            </a:r>
          </a:p>
          <a:p>
            <a:endParaRPr lang="en-US" dirty="0"/>
          </a:p>
          <a:p>
            <a:r>
              <a:rPr lang="en-US" dirty="0" smtClean="0"/>
              <a:t>Ex.) Do you really want to make that move… I didn’t think so.</a:t>
            </a:r>
            <a:endParaRPr lang="en-US" dirty="0"/>
          </a:p>
        </p:txBody>
      </p:sp>
    </p:spTree>
    <p:extLst>
      <p:ext uri="{BB962C8B-B14F-4D97-AF65-F5344CB8AC3E}">
        <p14:creationId xmlns:p14="http://schemas.microsoft.com/office/powerpoint/2010/main" val="1015566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Semicolon (1 of 3)</a:t>
            </a:r>
            <a:endParaRPr lang="en-US" dirty="0"/>
          </a:p>
        </p:txBody>
      </p:sp>
      <p:sp>
        <p:nvSpPr>
          <p:cNvPr id="3" name="Content Placeholder 2"/>
          <p:cNvSpPr>
            <a:spLocks noGrp="1"/>
          </p:cNvSpPr>
          <p:nvPr>
            <p:ph idx="1"/>
          </p:nvPr>
        </p:nvSpPr>
        <p:spPr/>
        <p:txBody>
          <a:bodyPr>
            <a:normAutofit/>
          </a:bodyPr>
          <a:lstStyle/>
          <a:p>
            <a:r>
              <a:rPr lang="en-US" sz="2800" dirty="0" smtClean="0"/>
              <a:t>Joins related independent clauses when a coordinating conjunction is not used</a:t>
            </a:r>
          </a:p>
          <a:p>
            <a:pPr marL="0" indent="0">
              <a:buNone/>
            </a:pPr>
            <a:endParaRPr lang="en-US" sz="2800" dirty="0"/>
          </a:p>
          <a:p>
            <a:pPr marL="0" indent="0">
              <a:buNone/>
            </a:pPr>
            <a:r>
              <a:rPr lang="en-US" sz="2800" dirty="0" smtClean="0"/>
              <a:t>Ex.) I will not paint the house; you can’t make me.</a:t>
            </a:r>
          </a:p>
          <a:p>
            <a:pPr marL="0" indent="0">
              <a:buNone/>
            </a:pPr>
            <a:endParaRPr lang="en-US" sz="2800" dirty="0"/>
          </a:p>
          <a:p>
            <a:pPr marL="0" indent="0">
              <a:buNone/>
            </a:pPr>
            <a:r>
              <a:rPr lang="en-US" sz="2800" dirty="0" smtClean="0"/>
              <a:t>Ex.) Sally built a tree house; she painted it blue.</a:t>
            </a:r>
            <a:endParaRPr lang="en-US" sz="2800" dirty="0"/>
          </a:p>
        </p:txBody>
      </p:sp>
    </p:spTree>
    <p:extLst>
      <p:ext uri="{BB962C8B-B14F-4D97-AF65-F5344CB8AC3E}">
        <p14:creationId xmlns:p14="http://schemas.microsoft.com/office/powerpoint/2010/main" val="1775300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Semicolon (2 of 3)</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sz="2400" dirty="0" smtClean="0"/>
          </a:p>
          <a:p>
            <a:r>
              <a:rPr lang="en-US" sz="2400" dirty="0" smtClean="0"/>
              <a:t>A conjunctive adverb connects two parts of a sentence and modifies a verb.</a:t>
            </a:r>
          </a:p>
          <a:p>
            <a:pPr lvl="1"/>
            <a:r>
              <a:rPr lang="en-US" sz="2000" dirty="0" smtClean="0"/>
              <a:t>Accordingly, besides, otherwise, afterwards, consequently, moreover, furthermore, nevertheless</a:t>
            </a:r>
          </a:p>
          <a:p>
            <a:endParaRPr lang="en-US" sz="2400" dirty="0"/>
          </a:p>
          <a:p>
            <a:r>
              <a:rPr lang="en-US" sz="2400" dirty="0" smtClean="0"/>
              <a:t>Ex.) I would like to go to the museum with you; however, I must visit my dentist instead.</a:t>
            </a:r>
          </a:p>
          <a:p>
            <a:endParaRPr lang="en-US" sz="2400" dirty="0" smtClean="0"/>
          </a:p>
          <a:p>
            <a:r>
              <a:rPr lang="en-US" sz="2400" dirty="0" smtClean="0"/>
              <a:t>Ex.) Jim had given much thought to his future; therefore, it came as no surprise when he returned to school.</a:t>
            </a:r>
          </a:p>
          <a:p>
            <a:pPr marL="0" indent="0">
              <a:buNone/>
            </a:pPr>
            <a:endParaRPr lang="en-US" sz="2800" dirty="0"/>
          </a:p>
        </p:txBody>
      </p:sp>
    </p:spTree>
    <p:extLst>
      <p:ext uri="{BB962C8B-B14F-4D97-AF65-F5344CB8AC3E}">
        <p14:creationId xmlns:p14="http://schemas.microsoft.com/office/powerpoint/2010/main" val="2455789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Semicolon (3 of 3)</a:t>
            </a:r>
            <a:endParaRPr lang="en-US" dirty="0"/>
          </a:p>
        </p:txBody>
      </p:sp>
      <p:sp>
        <p:nvSpPr>
          <p:cNvPr id="3" name="Content Placeholder 2"/>
          <p:cNvSpPr>
            <a:spLocks noGrp="1"/>
          </p:cNvSpPr>
          <p:nvPr>
            <p:ph idx="1"/>
          </p:nvPr>
        </p:nvSpPr>
        <p:spPr/>
        <p:txBody>
          <a:bodyPr>
            <a:normAutofit/>
          </a:bodyPr>
          <a:lstStyle/>
          <a:p>
            <a:r>
              <a:rPr lang="en-US" dirty="0" smtClean="0"/>
              <a:t>Separates items in a list that contain commas</a:t>
            </a:r>
          </a:p>
          <a:p>
            <a:endParaRPr lang="en-US" dirty="0"/>
          </a:p>
          <a:p>
            <a:r>
              <a:rPr lang="en-US" dirty="0" smtClean="0"/>
              <a:t>Ex.) I packed my suitcase with old, comfortable jeans; rugged, warm sweaters; and new, freshly starched shirts.</a:t>
            </a:r>
          </a:p>
          <a:p>
            <a:r>
              <a:rPr lang="en-US" dirty="0" smtClean="0"/>
              <a:t>Ex.) I visited many places this summer, including Rockville, Maryland; Newark, New Jersey; and Chico, California.</a:t>
            </a:r>
            <a:endParaRPr lang="en-US" dirty="0"/>
          </a:p>
        </p:txBody>
      </p:sp>
    </p:spTree>
    <p:extLst>
      <p:ext uri="{BB962C8B-B14F-4D97-AF65-F5344CB8AC3E}">
        <p14:creationId xmlns:p14="http://schemas.microsoft.com/office/powerpoint/2010/main" val="3789477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Colon ( 1 of 4)</a:t>
            </a:r>
            <a:endParaRPr lang="en-US" dirty="0"/>
          </a:p>
        </p:txBody>
      </p:sp>
      <p:sp>
        <p:nvSpPr>
          <p:cNvPr id="3" name="Content Placeholder 2"/>
          <p:cNvSpPr>
            <a:spLocks noGrp="1"/>
          </p:cNvSpPr>
          <p:nvPr>
            <p:ph idx="1"/>
          </p:nvPr>
        </p:nvSpPr>
        <p:spPr/>
        <p:txBody>
          <a:bodyPr/>
          <a:lstStyle/>
          <a:p>
            <a:r>
              <a:rPr lang="en-US" dirty="0" smtClean="0"/>
              <a:t>Introduce a list, following a noun</a:t>
            </a:r>
          </a:p>
          <a:p>
            <a:endParaRPr lang="en-US" dirty="0"/>
          </a:p>
          <a:p>
            <a:r>
              <a:rPr lang="en-US" dirty="0" smtClean="0"/>
              <a:t>Ex.) Frank plays many sports: baseball, basketball, football, and soccer.</a:t>
            </a:r>
            <a:endParaRPr lang="en-US" dirty="0"/>
          </a:p>
        </p:txBody>
      </p:sp>
    </p:spTree>
    <p:extLst>
      <p:ext uri="{BB962C8B-B14F-4D97-AF65-F5344CB8AC3E}">
        <p14:creationId xmlns:p14="http://schemas.microsoft.com/office/powerpoint/2010/main" val="68161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Colon (2 of 4)</a:t>
            </a:r>
            <a:endParaRPr lang="en-US" dirty="0"/>
          </a:p>
        </p:txBody>
      </p:sp>
      <p:sp>
        <p:nvSpPr>
          <p:cNvPr id="3" name="Content Placeholder 2"/>
          <p:cNvSpPr>
            <a:spLocks noGrp="1"/>
          </p:cNvSpPr>
          <p:nvPr>
            <p:ph idx="1"/>
          </p:nvPr>
        </p:nvSpPr>
        <p:spPr/>
        <p:txBody>
          <a:bodyPr/>
          <a:lstStyle/>
          <a:p>
            <a:r>
              <a:rPr lang="en-US" dirty="0" smtClean="0"/>
              <a:t>Join independent clauses when the second modifies the first</a:t>
            </a:r>
          </a:p>
          <a:p>
            <a:endParaRPr lang="en-US" dirty="0"/>
          </a:p>
          <a:p>
            <a:r>
              <a:rPr lang="en-US" dirty="0" smtClean="0"/>
              <a:t>Ex.) Mike learned a serious lesson about aquarium maintenance: Do not over-feed fish, as this causes water to cloud.</a:t>
            </a:r>
            <a:endParaRPr lang="en-US" dirty="0"/>
          </a:p>
        </p:txBody>
      </p:sp>
    </p:spTree>
    <p:extLst>
      <p:ext uri="{BB962C8B-B14F-4D97-AF65-F5344CB8AC3E}">
        <p14:creationId xmlns:p14="http://schemas.microsoft.com/office/powerpoint/2010/main" val="616311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Colon (3 of 4)</a:t>
            </a:r>
            <a:endParaRPr lang="en-US" dirty="0"/>
          </a:p>
        </p:txBody>
      </p:sp>
      <p:sp>
        <p:nvSpPr>
          <p:cNvPr id="3" name="Content Placeholder 2"/>
          <p:cNvSpPr>
            <a:spLocks noGrp="1"/>
          </p:cNvSpPr>
          <p:nvPr>
            <p:ph idx="1"/>
          </p:nvPr>
        </p:nvSpPr>
        <p:spPr/>
        <p:txBody>
          <a:bodyPr/>
          <a:lstStyle/>
          <a:p>
            <a:r>
              <a:rPr lang="en-US" dirty="0" smtClean="0"/>
              <a:t>Introduce a quotation</a:t>
            </a:r>
          </a:p>
          <a:p>
            <a:endParaRPr lang="en-US" dirty="0"/>
          </a:p>
          <a:p>
            <a:r>
              <a:rPr lang="en-US" dirty="0" smtClean="0"/>
              <a:t>Ex.) Atticus stated: “You do not really know a person until you stand in his shoes.”</a:t>
            </a:r>
            <a:endParaRPr lang="en-US" dirty="0"/>
          </a:p>
        </p:txBody>
      </p:sp>
    </p:spTree>
    <p:extLst>
      <p:ext uri="{BB962C8B-B14F-4D97-AF65-F5344CB8AC3E}">
        <p14:creationId xmlns:p14="http://schemas.microsoft.com/office/powerpoint/2010/main" val="3868930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Colon (4 of 4)</a:t>
            </a:r>
            <a:br>
              <a:rPr lang="en-US" dirty="0" smtClean="0"/>
            </a:br>
            <a:endParaRPr lang="en-US" dirty="0"/>
          </a:p>
        </p:txBody>
      </p:sp>
      <p:sp>
        <p:nvSpPr>
          <p:cNvPr id="3" name="Content Placeholder 2"/>
          <p:cNvSpPr>
            <a:spLocks noGrp="1"/>
          </p:cNvSpPr>
          <p:nvPr>
            <p:ph idx="1"/>
          </p:nvPr>
        </p:nvSpPr>
        <p:spPr/>
        <p:txBody>
          <a:bodyPr/>
          <a:lstStyle/>
          <a:p>
            <a:r>
              <a:rPr lang="en-US" dirty="0" smtClean="0"/>
              <a:t>Business letter salutation</a:t>
            </a:r>
          </a:p>
          <a:p>
            <a:endParaRPr lang="en-US" dirty="0"/>
          </a:p>
          <a:p>
            <a:r>
              <a:rPr lang="en-US" dirty="0" smtClean="0"/>
              <a:t>Ex.) Dear Sir or Madam:</a:t>
            </a:r>
          </a:p>
          <a:p>
            <a:endParaRPr lang="en-US" dirty="0"/>
          </a:p>
          <a:p>
            <a:r>
              <a:rPr lang="en-US" dirty="0" smtClean="0"/>
              <a:t>Ex.) Dear Ms. Lee:</a:t>
            </a:r>
            <a:endParaRPr lang="en-US" dirty="0"/>
          </a:p>
        </p:txBody>
      </p:sp>
    </p:spTree>
    <p:extLst>
      <p:ext uri="{BB962C8B-B14F-4D97-AF65-F5344CB8AC3E}">
        <p14:creationId xmlns:p14="http://schemas.microsoft.com/office/powerpoint/2010/main" val="356636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Parentheses</a:t>
            </a:r>
            <a:endParaRPr lang="en-US" dirty="0"/>
          </a:p>
        </p:txBody>
      </p:sp>
      <p:sp>
        <p:nvSpPr>
          <p:cNvPr id="3" name="Content Placeholder 2"/>
          <p:cNvSpPr>
            <a:spLocks noGrp="1"/>
          </p:cNvSpPr>
          <p:nvPr>
            <p:ph idx="1"/>
          </p:nvPr>
        </p:nvSpPr>
        <p:spPr/>
        <p:txBody>
          <a:bodyPr/>
          <a:lstStyle/>
          <a:p>
            <a:r>
              <a:rPr lang="en-US" dirty="0" smtClean="0"/>
              <a:t>Encloses supplemental information that is not necessary to the meaning of the sentence</a:t>
            </a:r>
          </a:p>
          <a:p>
            <a:endParaRPr lang="en-US" dirty="0"/>
          </a:p>
          <a:p>
            <a:r>
              <a:rPr lang="en-US" dirty="0" smtClean="0"/>
              <a:t>Ex.) Derek Jeter (a generous philanthropist) will undoubtedly go to the Hall of Fame.</a:t>
            </a:r>
            <a:endParaRPr lang="en-US" dirty="0"/>
          </a:p>
        </p:txBody>
      </p:sp>
    </p:spTree>
    <p:extLst>
      <p:ext uri="{BB962C8B-B14F-4D97-AF65-F5344CB8AC3E}">
        <p14:creationId xmlns:p14="http://schemas.microsoft.com/office/powerpoint/2010/main" val="3602197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TotalTime>
  <Words>518</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Mechanics</vt:lpstr>
      <vt:lpstr>Semicolon (1 of 3)</vt:lpstr>
      <vt:lpstr>Semicolon (2 of 3)</vt:lpstr>
      <vt:lpstr>Semicolon (3 of 3)</vt:lpstr>
      <vt:lpstr>Colon ( 1 of 4)</vt:lpstr>
      <vt:lpstr>Colon (2 of 4)</vt:lpstr>
      <vt:lpstr>Colon (3 of 4)</vt:lpstr>
      <vt:lpstr>Colon (4 of 4) </vt:lpstr>
      <vt:lpstr>Parentheses</vt:lpstr>
      <vt:lpstr>Dash</vt:lpstr>
      <vt:lpstr>Ellipsis (1 of 2)</vt:lpstr>
      <vt:lpstr>Ellipsis (2 of 2)</vt:lpstr>
    </vt:vector>
  </TitlesOfParts>
  <Company>Arlington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Mechanics</dc:title>
  <dc:creator>dpitt</dc:creator>
  <cp:lastModifiedBy>dpitt</cp:lastModifiedBy>
  <cp:revision>5</cp:revision>
  <dcterms:created xsi:type="dcterms:W3CDTF">2015-09-10T15:20:45Z</dcterms:created>
  <dcterms:modified xsi:type="dcterms:W3CDTF">2015-09-10T16:41:42Z</dcterms:modified>
</cp:coreProperties>
</file>