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7" r:id="rId9"/>
    <p:sldId id="270" r:id="rId10"/>
    <p:sldId id="273" r:id="rId11"/>
    <p:sldId id="269" r:id="rId12"/>
    <p:sldId id="266" r:id="rId13"/>
    <p:sldId id="264" r:id="rId14"/>
    <p:sldId id="262" r:id="rId15"/>
    <p:sldId id="263" r:id="rId16"/>
    <p:sldId id="265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2" autoAdjust="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41540-6434-480F-ADAB-501D2C434D7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529A6-0A42-4F59-9BEC-9FEF5F28B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2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529A6-0A42-4F59-9BEC-9FEF5F28B9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1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0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4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2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5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8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2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4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9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8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2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8E3E0-2244-4DE9-8462-498124CF72FD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6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type </a:t>
            </a:r>
            <a:r>
              <a:rPr lang="en-US" sz="6000" dirty="0"/>
              <a:t>of </a:t>
            </a:r>
            <a:r>
              <a:rPr lang="en-US" sz="6000" dirty="0" smtClean="0"/>
              <a:t>literature, such as fiction, non-fiction, poetry, play, short story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959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of View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limited—the </a:t>
            </a:r>
            <a:r>
              <a:rPr lang="en-US" sz="4400" dirty="0"/>
              <a:t>narrator only </a:t>
            </a:r>
            <a:r>
              <a:rPr lang="en-US" sz="4400" dirty="0" smtClean="0"/>
              <a:t>knows </a:t>
            </a:r>
            <a:r>
              <a:rPr lang="en-US" sz="4400" dirty="0"/>
              <a:t>what one character </a:t>
            </a:r>
            <a:r>
              <a:rPr lang="en-US" sz="4400" dirty="0" smtClean="0"/>
              <a:t>knows.  This character may or may not personally tell the story.</a:t>
            </a:r>
          </a:p>
          <a:p>
            <a:pPr marL="0" indent="0">
              <a:buNone/>
            </a:pPr>
            <a:endParaRPr lang="en-US" sz="4400" dirty="0"/>
          </a:p>
          <a:p>
            <a:r>
              <a:rPr lang="en-US" sz="4400" dirty="0" smtClean="0"/>
              <a:t>omniscient—the </a:t>
            </a:r>
            <a:r>
              <a:rPr lang="en-US" sz="4400" dirty="0"/>
              <a:t>narrator is all knowing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4508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 smtClean="0"/>
              <a:t>the general locale, historical time, and social circumstances in which the action of a narrative work occurs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8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anything which signifies something else</a:t>
            </a:r>
          </a:p>
          <a:p>
            <a:pPr mar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5820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d</a:t>
            </a:r>
            <a:r>
              <a:rPr lang="en-US" sz="6000" dirty="0" smtClean="0"/>
              <a:t>escriptive language used in literature to re-create sensory experiences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788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Foreshadowing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arranging events in such a way that later events are hinted at beforehand</a:t>
            </a:r>
          </a:p>
          <a:p>
            <a:pPr mar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5432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6000" dirty="0" smtClean="0"/>
              <a:t>scenes interspersed in the narrative that happened before the time the work opened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8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dirty="0" smtClean="0"/>
              <a:t>irony—techniques that involve surprising, interesting, or amusing contradictions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Dramatic irony—there is a contradiction between what a character thinks and what the reader or audience knows to be true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2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Metaphor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 smtClean="0"/>
              <a:t>a figure of speech in which one thing is spoken of as though it were something else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dirty="0"/>
              <a:t>Simile</a:t>
            </a:r>
          </a:p>
          <a:p>
            <a:pPr marL="0" indent="0">
              <a:buNone/>
            </a:pPr>
            <a:r>
              <a:rPr lang="en-US" sz="4000" dirty="0"/>
              <a:t>a direct comparison between two subjects using the words “like” or “as”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8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300" dirty="0" smtClean="0"/>
              <a:t>the establishment of distinctive moral, intellectual, and emotional qualities in a person represented in a narrative work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Direct—an author states or describes the character’s traits</a:t>
            </a:r>
          </a:p>
          <a:p>
            <a:r>
              <a:rPr lang="en-US" dirty="0" smtClean="0"/>
              <a:t>Indirect—an author shows a character’s personality through his or her actions, thoughts, feelings, words, and appearance, or through another character’s observations and reactions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9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Protagonist—the chief character in a plot on whom our interest centers, the hero</a:t>
            </a:r>
          </a:p>
          <a:p>
            <a:endParaRPr lang="en-US" dirty="0" smtClean="0"/>
          </a:p>
          <a:p>
            <a:r>
              <a:rPr lang="en-US" dirty="0" smtClean="0"/>
              <a:t>Antagonist—an important opponent of the hero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20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 Characters—are complicated and exhibit numerous qualities or traits</a:t>
            </a:r>
          </a:p>
          <a:p>
            <a:endParaRPr lang="en-US" dirty="0"/>
          </a:p>
          <a:p>
            <a:r>
              <a:rPr lang="en-US" dirty="0" smtClean="0"/>
              <a:t>Flat Characters—have only one or two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0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/>
              <a:t>the events and actions of a narrative work which are ordered toward achieving a particular artistic and emotional effect.</a:t>
            </a:r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8801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exposition—a revelation of essential prior matters</a:t>
            </a:r>
          </a:p>
          <a:p>
            <a:r>
              <a:rPr lang="en-US" dirty="0" smtClean="0"/>
              <a:t> rising action—the development of a conflict</a:t>
            </a:r>
          </a:p>
          <a:p>
            <a:r>
              <a:rPr lang="en-US" dirty="0" smtClean="0"/>
              <a:t> climax—the point at which a protagonist has a crisis, a turning point of fortune</a:t>
            </a:r>
          </a:p>
          <a:p>
            <a:r>
              <a:rPr lang="en-US" dirty="0" smtClean="0"/>
              <a:t> falling action—the events played out after the turning point</a:t>
            </a:r>
          </a:p>
          <a:p>
            <a:r>
              <a:rPr lang="en-US" dirty="0" smtClean="0"/>
              <a:t> resolution—the outcome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5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 smtClean="0"/>
              <a:t>a struggle between </a:t>
            </a:r>
            <a:r>
              <a:rPr lang="en-US" sz="4800" smtClean="0"/>
              <a:t>opposing forces</a:t>
            </a:r>
            <a:endParaRPr lang="en-US" sz="4800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Internal (person vs. self)</a:t>
            </a:r>
          </a:p>
          <a:p>
            <a:r>
              <a:rPr lang="en-US" dirty="0" smtClean="0"/>
              <a:t>External (person vs. person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 person vs. society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 person vs. nature)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3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dirty="0" smtClean="0"/>
              <a:t>a general concept which an imaginative work is designed to make persuasive to the reader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0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of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the perspective, or vantage point, from which a story </a:t>
            </a:r>
            <a:r>
              <a:rPr lang="en-US" sz="4800" dirty="0"/>
              <a:t>i</a:t>
            </a:r>
            <a:r>
              <a:rPr lang="en-US" sz="4800" dirty="0" smtClean="0"/>
              <a:t>s told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person (“I” “my” “me”)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person (“you”)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person (“he” “she”)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3342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377</Words>
  <Application>Microsoft Office PowerPoint</Application>
  <PresentationFormat>On-screen Show (4:3)</PresentationFormat>
  <Paragraphs>63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Genre</vt:lpstr>
      <vt:lpstr>Characterization</vt:lpstr>
      <vt:lpstr>Characterization Continued</vt:lpstr>
      <vt:lpstr>Characterization Continued</vt:lpstr>
      <vt:lpstr>Plot</vt:lpstr>
      <vt:lpstr>Plot Continued</vt:lpstr>
      <vt:lpstr>Conflict</vt:lpstr>
      <vt:lpstr>Theme</vt:lpstr>
      <vt:lpstr>Point of View</vt:lpstr>
      <vt:lpstr>Point of View Continued</vt:lpstr>
      <vt:lpstr>Setting</vt:lpstr>
      <vt:lpstr>Symbol</vt:lpstr>
      <vt:lpstr>Imagery</vt:lpstr>
      <vt:lpstr>Foreshadowing</vt:lpstr>
      <vt:lpstr>Flashback</vt:lpstr>
      <vt:lpstr>Irony</vt:lpstr>
      <vt:lpstr>Metaphor</vt:lpstr>
    </vt:vector>
  </TitlesOfParts>
  <Company>Arlington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Genre</dc:title>
  <dc:creator>Jenna Filor</dc:creator>
  <cp:lastModifiedBy>Jenna Filor</cp:lastModifiedBy>
  <cp:revision>13</cp:revision>
  <dcterms:created xsi:type="dcterms:W3CDTF">2014-09-09T16:34:31Z</dcterms:created>
  <dcterms:modified xsi:type="dcterms:W3CDTF">2018-09-14T14:56:12Z</dcterms:modified>
</cp:coreProperties>
</file>