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0" r:id="rId3"/>
    <p:sldId id="257" r:id="rId4"/>
    <p:sldId id="258" r:id="rId5"/>
    <p:sldId id="264" r:id="rId6"/>
    <p:sldId id="263" r:id="rId7"/>
    <p:sldId id="259" r:id="rId8"/>
    <p:sldId id="262"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007480-245E-43E4-8998-8322131033CC}" type="datetimeFigureOut">
              <a:rPr lang="en-US" smtClean="0"/>
              <a:pPr/>
              <a:t>3/18/2014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B3652C-844E-4BC1-B7FA-E3807E672A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B3652C-844E-4BC1-B7FA-E3807E672A6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B3652C-844E-4BC1-B7FA-E3807E672A6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B3652C-844E-4BC1-B7FA-E3807E672A6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B3652C-844E-4BC1-B7FA-E3807E672A6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B3652C-844E-4BC1-B7FA-E3807E672A68}"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B3652C-844E-4BC1-B7FA-E3807E672A68}"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B3652C-844E-4BC1-B7FA-E3807E672A68}"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B3652C-844E-4BC1-B7FA-E3807E672A6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A8251F7-D1BA-4074-9D3C-06FABA4CEAE7}" type="datetimeFigureOut">
              <a:rPr lang="en-US" smtClean="0"/>
              <a:pPr/>
              <a:t>3/18/2014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C43A42C-7430-4C9D-9CDE-5050A4C7D0E7}"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8251F7-D1BA-4074-9D3C-06FABA4CEAE7}" type="datetimeFigureOut">
              <a:rPr lang="en-US" smtClean="0"/>
              <a:pPr/>
              <a:t>3/18/2014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3A42C-7430-4C9D-9CDE-5050A4C7D0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8251F7-D1BA-4074-9D3C-06FABA4CEAE7}" type="datetimeFigureOut">
              <a:rPr lang="en-US" smtClean="0"/>
              <a:pPr/>
              <a:t>3/18/2014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3A42C-7430-4C9D-9CDE-5050A4C7D0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A8251F7-D1BA-4074-9D3C-06FABA4CEAE7}" type="datetimeFigureOut">
              <a:rPr lang="en-US" smtClean="0"/>
              <a:pPr/>
              <a:t>3/18/2014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3A42C-7430-4C9D-9CDE-5050A4C7D0E7}"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A8251F7-D1BA-4074-9D3C-06FABA4CEAE7}" type="datetimeFigureOut">
              <a:rPr lang="en-US" smtClean="0"/>
              <a:pPr/>
              <a:t>3/18/2014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C43A42C-7430-4C9D-9CDE-5050A4C7D0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A8251F7-D1BA-4074-9D3C-06FABA4CEAE7}" type="datetimeFigureOut">
              <a:rPr lang="en-US" smtClean="0"/>
              <a:pPr/>
              <a:t>3/18/2014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3A42C-7430-4C9D-9CDE-5050A4C7D0E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A8251F7-D1BA-4074-9D3C-06FABA4CEAE7}" type="datetimeFigureOut">
              <a:rPr lang="en-US" smtClean="0"/>
              <a:pPr/>
              <a:t>3/18/2014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43A42C-7430-4C9D-9CDE-5050A4C7D0E7}"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8251F7-D1BA-4074-9D3C-06FABA4CEAE7}" type="datetimeFigureOut">
              <a:rPr lang="en-US" smtClean="0"/>
              <a:pPr/>
              <a:t>3/18/2014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43A42C-7430-4C9D-9CDE-5050A4C7D0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251F7-D1BA-4074-9D3C-06FABA4CEAE7}" type="datetimeFigureOut">
              <a:rPr lang="en-US" smtClean="0"/>
              <a:pPr/>
              <a:t>3/18/2014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43A42C-7430-4C9D-9CDE-5050A4C7D0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8251F7-D1BA-4074-9D3C-06FABA4CEAE7}" type="datetimeFigureOut">
              <a:rPr lang="en-US" smtClean="0"/>
              <a:pPr/>
              <a:t>3/18/2014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3A42C-7430-4C9D-9CDE-5050A4C7D0E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8251F7-D1BA-4074-9D3C-06FABA4CEAE7}" type="datetimeFigureOut">
              <a:rPr lang="en-US" smtClean="0"/>
              <a:pPr/>
              <a:t>3/18/2014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C43A42C-7430-4C9D-9CDE-5050A4C7D0E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A8251F7-D1BA-4074-9D3C-06FABA4CEAE7}" type="datetimeFigureOut">
              <a:rPr lang="en-US" smtClean="0"/>
              <a:pPr/>
              <a:t>3/18/2014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C43A42C-7430-4C9D-9CDE-5050A4C7D0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hyperlink" Target="http://www.valiant-ny.com/wp-content/uploads/2012/01/dust_bowl_1-1thrqe5.jp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685800"/>
          </a:xfrm>
        </p:spPr>
        <p:txBody>
          <a:bodyPr/>
          <a:lstStyle/>
          <a:p>
            <a:r>
              <a:rPr lang="en-US" smtClean="0"/>
              <a:t>23-3</a:t>
            </a:r>
            <a:endParaRPr lang="en-US" dirty="0"/>
          </a:p>
        </p:txBody>
      </p:sp>
      <p:sp>
        <p:nvSpPr>
          <p:cNvPr id="2" name="Title 1"/>
          <p:cNvSpPr>
            <a:spLocks noGrp="1"/>
          </p:cNvSpPr>
          <p:nvPr>
            <p:ph type="ctrTitle"/>
          </p:nvPr>
        </p:nvSpPr>
        <p:spPr/>
        <p:txBody>
          <a:bodyPr/>
          <a:lstStyle/>
          <a:p>
            <a:r>
              <a:rPr lang="en-US" b="1" dirty="0" smtClean="0">
                <a:latin typeface="Lucida Calligraphy" pitchFamily="66" charset="0"/>
              </a:rPr>
              <a:t>THE DUST BOWL</a:t>
            </a:r>
            <a:endParaRPr lang="en-US" b="1" dirty="0">
              <a:latin typeface="Lucida Calligraphy" pitchFamily="66" charset="0"/>
            </a:endParaRPr>
          </a:p>
        </p:txBody>
      </p:sp>
      <p:pic>
        <p:nvPicPr>
          <p:cNvPr id="18434" name="Picture 2" descr="dustbowlmap.gif (14174 bytes)"/>
          <p:cNvPicPr>
            <a:picLocks noChangeAspect="1" noChangeArrowheads="1"/>
          </p:cNvPicPr>
          <p:nvPr/>
        </p:nvPicPr>
        <p:blipFill>
          <a:blip r:embed="rId3" cstate="print"/>
          <a:srcRect/>
          <a:stretch>
            <a:fillRect/>
          </a:stretch>
        </p:blipFill>
        <p:spPr bwMode="auto">
          <a:xfrm>
            <a:off x="2514600" y="3886200"/>
            <a:ext cx="3848100" cy="271462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stellar" pitchFamily="18" charset="0"/>
              </a:rPr>
              <a:t>What were the causes of the Dust Bowl?</a:t>
            </a:r>
            <a:endParaRPr lang="en-US" dirty="0">
              <a:latin typeface="Castellar" pitchFamily="18" charset="0"/>
            </a:endParaRPr>
          </a:p>
        </p:txBody>
      </p:sp>
      <p:sp>
        <p:nvSpPr>
          <p:cNvPr id="3" name="Content Placeholder 2"/>
          <p:cNvSpPr>
            <a:spLocks noGrp="1"/>
          </p:cNvSpPr>
          <p:nvPr>
            <p:ph sz="quarter" idx="1"/>
          </p:nvPr>
        </p:nvSpPr>
        <p:spPr/>
        <p:txBody>
          <a:bodyPr/>
          <a:lstStyle/>
          <a:p>
            <a:endParaRPr lang="en-US" dirty="0"/>
          </a:p>
        </p:txBody>
      </p:sp>
      <p:pic>
        <p:nvPicPr>
          <p:cNvPr id="2054" name="Picture 6" descr="http://www.google.com/url?source=imglanding&amp;ct=img&amp;q=http://www.fasttrackteaching.com/burns/Unit_9_1930s/Unit9_map_Dust_Bowl_904p.gif&amp;sa=X&amp;ei=DcI7T8CeLanL0QGs_uyqCw&amp;ved=0CAwQ8wc4ggE&amp;usg=AFQjCNGgWoIfe8Q0__kuyFg_MTGWAgFB1A"/>
          <p:cNvPicPr>
            <a:picLocks noChangeAspect="1" noChangeArrowheads="1"/>
          </p:cNvPicPr>
          <p:nvPr/>
        </p:nvPicPr>
        <p:blipFill>
          <a:blip r:embed="rId3" cstate="print"/>
          <a:srcRect/>
          <a:stretch>
            <a:fillRect/>
          </a:stretch>
        </p:blipFill>
        <p:spPr bwMode="auto">
          <a:xfrm>
            <a:off x="1168718" y="1447800"/>
            <a:ext cx="6603682" cy="496051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stellar" pitchFamily="18" charset="0"/>
              </a:rPr>
              <a:t>THE DROUGHT</a:t>
            </a:r>
            <a:endParaRPr lang="en-US" dirty="0">
              <a:latin typeface="Castellar" pitchFamily="18" charset="0"/>
            </a:endParaRPr>
          </a:p>
        </p:txBody>
      </p:sp>
      <p:sp>
        <p:nvSpPr>
          <p:cNvPr id="3" name="Content Placeholder 2"/>
          <p:cNvSpPr>
            <a:spLocks noGrp="1"/>
          </p:cNvSpPr>
          <p:nvPr>
            <p:ph sz="quarter" idx="1"/>
          </p:nvPr>
        </p:nvSpPr>
        <p:spPr/>
        <p:txBody>
          <a:bodyPr/>
          <a:lstStyle/>
          <a:p>
            <a:r>
              <a:rPr lang="en-US" dirty="0" smtClean="0"/>
              <a:t>In 1930, very little rain fell on the </a:t>
            </a:r>
            <a:r>
              <a:rPr lang="en-US" i="1" dirty="0" smtClean="0"/>
              <a:t>southwestern plains</a:t>
            </a:r>
            <a:r>
              <a:rPr lang="en-US" dirty="0" smtClean="0"/>
              <a:t>.</a:t>
            </a:r>
          </a:p>
          <a:p>
            <a:pPr lvl="1"/>
            <a:r>
              <a:rPr lang="en-US" dirty="0" smtClean="0"/>
              <a:t>The resulting </a:t>
            </a:r>
            <a:r>
              <a:rPr lang="en-US" u="sng" dirty="0" smtClean="0"/>
              <a:t>drought</a:t>
            </a:r>
            <a:r>
              <a:rPr lang="en-US" dirty="0" smtClean="0"/>
              <a:t> caused widespread </a:t>
            </a:r>
            <a:r>
              <a:rPr lang="en-US" dirty="0" smtClean="0">
                <a:solidFill>
                  <a:srgbClr val="FF0000"/>
                </a:solidFill>
              </a:rPr>
              <a:t>crop failure </a:t>
            </a:r>
            <a:r>
              <a:rPr lang="en-US" dirty="0" smtClean="0"/>
              <a:t>and sent storms of dust swirling across the land.</a:t>
            </a:r>
          </a:p>
          <a:p>
            <a:pPr lvl="2"/>
            <a:r>
              <a:rPr lang="en-US" dirty="0" smtClean="0"/>
              <a:t>These massive dust storms lasted for five years, turning 100 million acres of rich farmland into a wasteland known as the </a:t>
            </a:r>
            <a:r>
              <a:rPr lang="en-US" b="1" dirty="0" smtClean="0">
                <a:solidFill>
                  <a:srgbClr val="FF0000"/>
                </a:solidFill>
              </a:rPr>
              <a:t>Dust Bowl</a:t>
            </a:r>
            <a:r>
              <a:rPr lang="en-US" dirty="0" smtClean="0"/>
              <a:t>.</a:t>
            </a:r>
            <a:endParaRPr lang="en-US" dirty="0"/>
          </a:p>
        </p:txBody>
      </p:sp>
      <p:pic>
        <p:nvPicPr>
          <p:cNvPr id="4" name="Picture 2" descr="dust1.gif (68720 bytes)"/>
          <p:cNvPicPr>
            <a:picLocks noChangeAspect="1" noChangeArrowheads="1"/>
          </p:cNvPicPr>
          <p:nvPr/>
        </p:nvPicPr>
        <p:blipFill>
          <a:blip r:embed="rId3" cstate="print"/>
          <a:srcRect/>
          <a:stretch>
            <a:fillRect/>
          </a:stretch>
        </p:blipFill>
        <p:spPr bwMode="auto">
          <a:xfrm>
            <a:off x="609600" y="4038600"/>
            <a:ext cx="3486150" cy="1905000"/>
          </a:xfrm>
          <a:prstGeom prst="rect">
            <a:avLst/>
          </a:prstGeom>
          <a:noFill/>
        </p:spPr>
      </p:pic>
      <p:pic>
        <p:nvPicPr>
          <p:cNvPr id="5" name="Picture 4" descr="dust2.gif (64061 bytes)"/>
          <p:cNvPicPr>
            <a:picLocks noChangeAspect="1" noChangeArrowheads="1"/>
          </p:cNvPicPr>
          <p:nvPr/>
        </p:nvPicPr>
        <p:blipFill>
          <a:blip r:embed="rId4" cstate="print"/>
          <a:srcRect/>
          <a:stretch>
            <a:fillRect/>
          </a:stretch>
        </p:blipFill>
        <p:spPr bwMode="auto">
          <a:xfrm>
            <a:off x="4800600" y="4038600"/>
            <a:ext cx="3505200" cy="18859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stellar" pitchFamily="18" charset="0"/>
              </a:rPr>
              <a:t>BLACK BLIZZARDS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Modern farming methods contributed to the Dust Bowl.</a:t>
            </a:r>
          </a:p>
          <a:p>
            <a:pPr lvl="1"/>
            <a:r>
              <a:rPr lang="en-US" u="sng" dirty="0" smtClean="0"/>
              <a:t>Mechanical farming equipment</a:t>
            </a:r>
            <a:r>
              <a:rPr lang="en-US" dirty="0" smtClean="0"/>
              <a:t>, which had made farming easier, encouraged farmers to clear huge plots of land.</a:t>
            </a:r>
          </a:p>
          <a:p>
            <a:pPr lvl="2"/>
            <a:r>
              <a:rPr lang="en-US" dirty="0" smtClean="0"/>
              <a:t>With the </a:t>
            </a:r>
            <a:r>
              <a:rPr lang="en-US" b="1" dirty="0" smtClean="0"/>
              <a:t>sod</a:t>
            </a:r>
            <a:r>
              <a:rPr lang="en-US" dirty="0" smtClean="0"/>
              <a:t> removed, the rootless soil blew away like powder.</a:t>
            </a:r>
          </a:p>
          <a:p>
            <a:pPr lvl="3"/>
            <a:r>
              <a:rPr lang="en-US" dirty="0" smtClean="0"/>
              <a:t>What is </a:t>
            </a:r>
            <a:r>
              <a:rPr lang="en-US" b="1" dirty="0" smtClean="0"/>
              <a:t>sod</a:t>
            </a:r>
            <a:r>
              <a:rPr lang="en-US" dirty="0" smtClean="0"/>
              <a:t>?</a:t>
            </a:r>
          </a:p>
          <a:p>
            <a:pPr lvl="2"/>
            <a:r>
              <a:rPr lang="en-US" b="1" u="sng" dirty="0" smtClean="0">
                <a:solidFill>
                  <a:srgbClr val="FF0000"/>
                </a:solidFill>
              </a:rPr>
              <a:t>Black blizzards</a:t>
            </a:r>
            <a:r>
              <a:rPr lang="en-US" dirty="0" smtClean="0">
                <a:solidFill>
                  <a:srgbClr val="FF0000"/>
                </a:solidFill>
              </a:rPr>
              <a:t> </a:t>
            </a:r>
            <a:r>
              <a:rPr lang="en-US" dirty="0" smtClean="0"/>
              <a:t>made noon seem like midnight.</a:t>
            </a:r>
          </a:p>
          <a:p>
            <a:pPr lvl="3"/>
            <a:r>
              <a:rPr lang="en-US" dirty="0" smtClean="0"/>
              <a:t>These dust storms buried fences, seeped into houses, and killed people and animals.</a:t>
            </a:r>
            <a:endParaRPr lang="en-US" dirty="0"/>
          </a:p>
        </p:txBody>
      </p:sp>
      <p:pic>
        <p:nvPicPr>
          <p:cNvPr id="16386" name="Picture 2" descr="Dust Bowl 1"/>
          <p:cNvPicPr>
            <a:picLocks noChangeAspect="1" noChangeArrowheads="1"/>
          </p:cNvPicPr>
          <p:nvPr/>
        </p:nvPicPr>
        <p:blipFill>
          <a:blip r:embed="rId3" cstate="print"/>
          <a:srcRect/>
          <a:stretch>
            <a:fillRect/>
          </a:stretch>
        </p:blipFill>
        <p:spPr bwMode="auto">
          <a:xfrm>
            <a:off x="4114800" y="4356506"/>
            <a:ext cx="3886200" cy="2277314"/>
          </a:xfrm>
          <a:prstGeom prst="rect">
            <a:avLst/>
          </a:prstGeom>
          <a:noFill/>
        </p:spPr>
      </p:pic>
      <p:pic>
        <p:nvPicPr>
          <p:cNvPr id="16388" name="Picture 4" descr="dust_bowl_1-1thrqe5">
            <a:hlinkClick r:id="rId4" tooltip="dust_bowl_1-1thrqe5"/>
          </p:cNvPr>
          <p:cNvPicPr>
            <a:picLocks noChangeAspect="1" noChangeArrowheads="1"/>
          </p:cNvPicPr>
          <p:nvPr/>
        </p:nvPicPr>
        <p:blipFill>
          <a:blip r:embed="rId5" cstate="print"/>
          <a:srcRect/>
          <a:stretch>
            <a:fillRect/>
          </a:stretch>
        </p:blipFill>
        <p:spPr bwMode="auto">
          <a:xfrm>
            <a:off x="533400" y="4498974"/>
            <a:ext cx="2667000" cy="2178051"/>
          </a:xfrm>
          <a:prstGeom prst="rect">
            <a:avLst/>
          </a:prstGeom>
          <a:noFill/>
        </p:spPr>
      </p:pic>
      <p:pic>
        <p:nvPicPr>
          <p:cNvPr id="16390" name="Picture 6" descr="http://t2.gstatic.com/images?q=tbn:ANd9GcTMYL5p_iPzVCFKvNqIVYsoDf3btkYAbp-SaAhYMxrilegdop-RTw"/>
          <p:cNvPicPr>
            <a:picLocks noChangeAspect="1" noChangeArrowheads="1"/>
          </p:cNvPicPr>
          <p:nvPr/>
        </p:nvPicPr>
        <p:blipFill>
          <a:blip r:embed="rId6" cstate="print"/>
          <a:srcRect/>
          <a:stretch>
            <a:fillRect/>
          </a:stretch>
        </p:blipFill>
        <p:spPr bwMode="auto">
          <a:xfrm>
            <a:off x="7086600" y="152400"/>
            <a:ext cx="1614569" cy="9810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Tough Life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In 1935, residents in parts of Texas, Kansas, and Oklahoma went 6 weeks without seeing the clear sky for a full day because of dust storms.</a:t>
            </a:r>
          </a:p>
          <a:p>
            <a:r>
              <a:rPr lang="en-US" dirty="0" smtClean="0"/>
              <a:t>That year, there were 40 dust storms that reduced visibility to less than a mile.</a:t>
            </a:r>
          </a:p>
          <a:p>
            <a:r>
              <a:rPr lang="en-US" dirty="0" smtClean="0"/>
              <a:t>In the following 3 years, there were a total of 201 such storms.</a:t>
            </a:r>
          </a:p>
          <a:p>
            <a:r>
              <a:rPr lang="en-US" dirty="0" smtClean="0"/>
              <a:t>For families caught in them, the storms could be terrifying.</a:t>
            </a:r>
          </a:p>
          <a:p>
            <a:r>
              <a:rPr lang="en-US" dirty="0" smtClean="0"/>
              <a:t>A Kansas woman recorded in her journal the experience of seeing a dust storm.</a:t>
            </a:r>
          </a:p>
          <a:p>
            <a:pPr lvl="1"/>
            <a:r>
              <a:rPr lang="en-US" dirty="0" smtClean="0"/>
              <a:t>“</a:t>
            </a:r>
            <a:r>
              <a:rPr lang="en-US" i="1" dirty="0" smtClean="0"/>
              <a:t>The doors and windows were all tightly shut, yet those tiny particles seemed to seep through the very walls… Our faces were dirty as if we had rolled in the dirt; our hair was gray and stiff and we ground dirt between our teeth</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latin typeface="Castellar" pitchFamily="18" charset="0"/>
              </a:rPr>
              <a:t>What newspaper headline attracts your attention the most?  Why?</a:t>
            </a:r>
            <a:endParaRPr lang="en-US" sz="2800" b="1" dirty="0">
              <a:latin typeface="Castellar" pitchFamily="18" charset="0"/>
            </a:endParaRPr>
          </a:p>
        </p:txBody>
      </p:sp>
      <p:sp>
        <p:nvSpPr>
          <p:cNvPr id="3" name="Content Placeholder 2"/>
          <p:cNvSpPr>
            <a:spLocks noGrp="1"/>
          </p:cNvSpPr>
          <p:nvPr>
            <p:ph sz="quarter" idx="1"/>
          </p:nvPr>
        </p:nvSpPr>
        <p:spPr/>
        <p:txBody>
          <a:bodyPr/>
          <a:lstStyle/>
          <a:p>
            <a:endParaRPr lang="en-US" dirty="0"/>
          </a:p>
        </p:txBody>
      </p:sp>
      <p:pic>
        <p:nvPicPr>
          <p:cNvPr id="20482" name="Picture 2" descr="http://www.google.com/url?source=imglanding&amp;ct=img&amp;q=http://american-business.org/uploads/posts/2011-01/1295527662_dust-bowl.jpg&amp;sa=X&amp;ei=YsI7T_WSNOnh0QGUxOimCw&amp;ved=0CAsQ8wc4Ow&amp;usg=AFQjCNEtflItiHjdFtwAXRadl3l21HPBWA"/>
          <p:cNvPicPr>
            <a:picLocks noChangeAspect="1" noChangeArrowheads="1"/>
          </p:cNvPicPr>
          <p:nvPr/>
        </p:nvPicPr>
        <p:blipFill>
          <a:blip r:embed="rId3" cstate="print"/>
          <a:srcRect/>
          <a:stretch>
            <a:fillRect/>
          </a:stretch>
        </p:blipFill>
        <p:spPr bwMode="auto">
          <a:xfrm>
            <a:off x="685800" y="1447800"/>
            <a:ext cx="7864879" cy="50292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stellar" pitchFamily="18" charset="0"/>
              </a:rPr>
              <a:t>OKIES HEAD WEST</a:t>
            </a:r>
            <a:endParaRPr lang="en-US" dirty="0">
              <a:latin typeface="Castellar" pitchFamily="18" charset="0"/>
            </a:endParaRPr>
          </a:p>
        </p:txBody>
      </p:sp>
      <p:sp>
        <p:nvSpPr>
          <p:cNvPr id="3" name="Content Placeholder 2"/>
          <p:cNvSpPr>
            <a:spLocks noGrp="1"/>
          </p:cNvSpPr>
          <p:nvPr>
            <p:ph sz="quarter" idx="1"/>
          </p:nvPr>
        </p:nvSpPr>
        <p:spPr/>
        <p:txBody>
          <a:bodyPr/>
          <a:lstStyle/>
          <a:p>
            <a:r>
              <a:rPr lang="en-US" dirty="0" smtClean="0"/>
              <a:t>By the thousands, ruined farm families abandoned their dusty homes to seek work elsewhere.	</a:t>
            </a:r>
          </a:p>
          <a:p>
            <a:pPr lvl="1"/>
            <a:r>
              <a:rPr lang="en-US" sz="2000" dirty="0" smtClean="0"/>
              <a:t>Many headed west to the rich farmlands of California.</a:t>
            </a:r>
          </a:p>
          <a:p>
            <a:pPr lvl="2"/>
            <a:r>
              <a:rPr lang="en-US" sz="1800" i="1" dirty="0" smtClean="0">
                <a:solidFill>
                  <a:srgbClr val="0070C0"/>
                </a:solidFill>
              </a:rPr>
              <a:t>Why do you think people living in California were not welcoming to the new arrivals?</a:t>
            </a:r>
          </a:p>
          <a:p>
            <a:pPr lvl="2"/>
            <a:endParaRPr lang="en-US" dirty="0" smtClean="0"/>
          </a:p>
          <a:p>
            <a:pPr lvl="1"/>
            <a:r>
              <a:rPr lang="en-US" sz="2000" dirty="0" smtClean="0"/>
              <a:t>California residents labeled these migrants “</a:t>
            </a:r>
            <a:r>
              <a:rPr lang="en-US" sz="2000" dirty="0" err="1" smtClean="0">
                <a:solidFill>
                  <a:srgbClr val="FF0000"/>
                </a:solidFill>
              </a:rPr>
              <a:t>Okies</a:t>
            </a:r>
            <a:r>
              <a:rPr lang="en-US" sz="2000" dirty="0" smtClean="0"/>
              <a:t>.”</a:t>
            </a:r>
          </a:p>
          <a:p>
            <a:pPr lvl="2"/>
            <a:r>
              <a:rPr lang="en-US" sz="1800" dirty="0" smtClean="0"/>
              <a:t>They were called “</a:t>
            </a:r>
            <a:r>
              <a:rPr lang="en-US" sz="1800" dirty="0" err="1" smtClean="0">
                <a:solidFill>
                  <a:srgbClr val="FF0000"/>
                </a:solidFill>
              </a:rPr>
              <a:t>Okies</a:t>
            </a:r>
            <a:r>
              <a:rPr lang="en-US" sz="1800" dirty="0" smtClean="0"/>
              <a:t>” because </a:t>
            </a:r>
            <a:r>
              <a:rPr lang="en-US" sz="1800" b="1" i="1" dirty="0" smtClean="0">
                <a:solidFill>
                  <a:srgbClr val="7030A0"/>
                </a:solidFill>
              </a:rPr>
              <a:t>many of them came from the state of Oklahoma.</a:t>
            </a:r>
          </a:p>
          <a:p>
            <a:pPr lvl="3"/>
            <a:r>
              <a:rPr lang="en-US" sz="1600" dirty="0" smtClean="0"/>
              <a:t>The migratory agricultural workers found conditions in California almost as miserable as the ones they had just left.</a:t>
            </a:r>
            <a:endParaRPr lang="en-US" sz="1600" dirty="0"/>
          </a:p>
        </p:txBody>
      </p:sp>
      <p:pic>
        <p:nvPicPr>
          <p:cNvPr id="15362" name="Picture 2" descr="http://www.google.com/url?source=imglanding&amp;ct=img&amp;q=http://dingo.care2.com/pictures/c2c/share/90/909/997/909976_370.jpg&amp;sa=X&amp;ei=QMA7T6S0NKbb0QGjgI3MCw&amp;ved=0CAsQ8wc&amp;usg=AFQjCNGrVVUBINvIAje6pm_xBnaT6B5NBQ"/>
          <p:cNvPicPr>
            <a:picLocks noChangeAspect="1" noChangeArrowheads="1"/>
          </p:cNvPicPr>
          <p:nvPr/>
        </p:nvPicPr>
        <p:blipFill>
          <a:blip r:embed="rId3" cstate="print"/>
          <a:srcRect/>
          <a:stretch>
            <a:fillRect/>
          </a:stretch>
        </p:blipFill>
        <p:spPr bwMode="auto">
          <a:xfrm>
            <a:off x="6248400" y="4953000"/>
            <a:ext cx="2315936" cy="17526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google.com/url?source=imglanding&amp;ct=img&amp;q=http://mcclungsworld.com/files/2010/05/USAdustM.JPG&amp;sa=X&amp;ei=KcE7T5KdKtK10AGcz-HYCw&amp;ved=0CA0Q8wc4Ow&amp;usg=AFQjCNFlOTJWplDKcvPr2a1qt3Jw6YB-MQ"/>
          <p:cNvPicPr>
            <a:picLocks noChangeAspect="1" noChangeArrowheads="1"/>
          </p:cNvPicPr>
          <p:nvPr/>
        </p:nvPicPr>
        <p:blipFill>
          <a:blip r:embed="rId3" cstate="print"/>
          <a:srcRect/>
          <a:stretch>
            <a:fillRect/>
          </a:stretch>
        </p:blipFill>
        <p:spPr bwMode="auto">
          <a:xfrm>
            <a:off x="1981200" y="1905000"/>
            <a:ext cx="5539334" cy="4095751"/>
          </a:xfrm>
          <a:prstGeom prst="rect">
            <a:avLst/>
          </a:prstGeom>
          <a:noFill/>
        </p:spPr>
      </p:pic>
      <p:sp>
        <p:nvSpPr>
          <p:cNvPr id="5" name="Title 4"/>
          <p:cNvSpPr>
            <a:spLocks noGrp="1"/>
          </p:cNvSpPr>
          <p:nvPr>
            <p:ph type="title"/>
          </p:nvPr>
        </p:nvSpPr>
        <p:spPr/>
        <p:txBody>
          <a:bodyPr>
            <a:normAutofit/>
          </a:bodyPr>
          <a:lstStyle/>
          <a:p>
            <a:r>
              <a:rPr lang="en-US" sz="2800" dirty="0" smtClean="0">
                <a:latin typeface="Castellar" pitchFamily="18" charset="0"/>
              </a:rPr>
              <a:t>How many states were affected by the heart of the dust bowl?</a:t>
            </a:r>
            <a:endParaRPr lang="en-US" sz="2800" dirty="0">
              <a:latin typeface="Castellar"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google.com/url?source=imglanding&amp;ct=img&amp;q=http://www.socialwelfarehistory.com/wp/wp-content/uploads/2011/01/Okies-small.jpg&amp;sa=X&amp;ei=z787T9jBFciK0QGYwbTHCw&amp;ved=0CAwQ8wc&amp;usg=AFQjCNFBQQvpymEZNInEomX6FHURsse4Cg"/>
          <p:cNvPicPr>
            <a:picLocks noChangeAspect="1" noChangeArrowheads="1"/>
          </p:cNvPicPr>
          <p:nvPr/>
        </p:nvPicPr>
        <p:blipFill>
          <a:blip r:embed="rId3" cstate="print"/>
          <a:srcRect/>
          <a:stretch>
            <a:fillRect/>
          </a:stretch>
        </p:blipFill>
        <p:spPr bwMode="auto">
          <a:xfrm>
            <a:off x="2133600" y="838200"/>
            <a:ext cx="4803556" cy="4953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150</TotalTime>
  <Words>332</Words>
  <Application>Microsoft Office PowerPoint</Application>
  <PresentationFormat>On-screen Show (4:3)</PresentationFormat>
  <Paragraphs>39</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THE DUST BOWL</vt:lpstr>
      <vt:lpstr>What were the causes of the Dust Bowl?</vt:lpstr>
      <vt:lpstr>THE DROUGHT</vt:lpstr>
      <vt:lpstr>BLACK BLIZZARDS </vt:lpstr>
      <vt:lpstr>A Tough Life</vt:lpstr>
      <vt:lpstr>What newspaper headline attracts your attention the most?  Why?</vt:lpstr>
      <vt:lpstr>OKIES HEAD WEST</vt:lpstr>
      <vt:lpstr>How many states were affected by the heart of the dust bowl?</vt:lpstr>
      <vt:lpstr>Slide 9</vt:lpstr>
    </vt:vector>
  </TitlesOfParts>
  <Company>Arlington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DUST BOWL</dc:title>
  <dc:creator>sean murphy</dc:creator>
  <cp:lastModifiedBy>sean murphy</cp:lastModifiedBy>
  <cp:revision>6</cp:revision>
  <dcterms:created xsi:type="dcterms:W3CDTF">2012-02-15T14:08:35Z</dcterms:created>
  <dcterms:modified xsi:type="dcterms:W3CDTF">2014-03-18T11:25:05Z</dcterms:modified>
</cp:coreProperties>
</file>