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 id="2147483661" r:id="rId2"/>
    <p:sldMasterId id="2147483697" r:id="rId3"/>
  </p:sldMasterIdLst>
  <p:notesMasterIdLst>
    <p:notesMasterId r:id="rId85"/>
  </p:notesMasterIdLst>
  <p:sldIdLst>
    <p:sldId id="256" r:id="rId4"/>
    <p:sldId id="257" r:id="rId5"/>
    <p:sldId id="258" r:id="rId6"/>
    <p:sldId id="334" r:id="rId7"/>
    <p:sldId id="259" r:id="rId8"/>
    <p:sldId id="260" r:id="rId9"/>
    <p:sldId id="333" r:id="rId10"/>
    <p:sldId id="335" r:id="rId11"/>
    <p:sldId id="337" r:id="rId12"/>
    <p:sldId id="339" r:id="rId13"/>
    <p:sldId id="261" r:id="rId14"/>
    <p:sldId id="332" r:id="rId15"/>
    <p:sldId id="262" r:id="rId16"/>
    <p:sldId id="340" r:id="rId17"/>
    <p:sldId id="263" r:id="rId18"/>
    <p:sldId id="341" r:id="rId19"/>
    <p:sldId id="343" r:id="rId20"/>
    <p:sldId id="264" r:id="rId21"/>
    <p:sldId id="342" r:id="rId22"/>
    <p:sldId id="265" r:id="rId23"/>
    <p:sldId id="275" r:id="rId24"/>
    <p:sldId id="276" r:id="rId25"/>
    <p:sldId id="277" r:id="rId26"/>
    <p:sldId id="278" r:id="rId27"/>
    <p:sldId id="279" r:id="rId28"/>
    <p:sldId id="280" r:id="rId29"/>
    <p:sldId id="281" r:id="rId30"/>
    <p:sldId id="321" r:id="rId31"/>
    <p:sldId id="322" r:id="rId32"/>
    <p:sldId id="323" r:id="rId33"/>
    <p:sldId id="324" r:id="rId34"/>
    <p:sldId id="325" r:id="rId35"/>
    <p:sldId id="266" r:id="rId36"/>
    <p:sldId id="282" r:id="rId37"/>
    <p:sldId id="283" r:id="rId38"/>
    <p:sldId id="267" r:id="rId39"/>
    <p:sldId id="284" r:id="rId40"/>
    <p:sldId id="285" r:id="rId41"/>
    <p:sldId id="286" r:id="rId42"/>
    <p:sldId id="287" r:id="rId43"/>
    <p:sldId id="288" r:id="rId44"/>
    <p:sldId id="289" r:id="rId45"/>
    <p:sldId id="302" r:id="rId46"/>
    <p:sldId id="290" r:id="rId47"/>
    <p:sldId id="291" r:id="rId48"/>
    <p:sldId id="292" r:id="rId49"/>
    <p:sldId id="293" r:id="rId50"/>
    <p:sldId id="294" r:id="rId51"/>
    <p:sldId id="295" r:id="rId52"/>
    <p:sldId id="296" r:id="rId53"/>
    <p:sldId id="268" r:id="rId54"/>
    <p:sldId id="269" r:id="rId55"/>
    <p:sldId id="298" r:id="rId56"/>
    <p:sldId id="299" r:id="rId57"/>
    <p:sldId id="300" r:id="rId58"/>
    <p:sldId id="270" r:id="rId59"/>
    <p:sldId id="303" r:id="rId60"/>
    <p:sldId id="304" r:id="rId61"/>
    <p:sldId id="271" r:id="rId62"/>
    <p:sldId id="305" r:id="rId63"/>
    <p:sldId id="306" r:id="rId64"/>
    <p:sldId id="309" r:id="rId65"/>
    <p:sldId id="310" r:id="rId66"/>
    <p:sldId id="311" r:id="rId67"/>
    <p:sldId id="326" r:id="rId68"/>
    <p:sldId id="327" r:id="rId69"/>
    <p:sldId id="328" r:id="rId70"/>
    <p:sldId id="329" r:id="rId71"/>
    <p:sldId id="331" r:id="rId72"/>
    <p:sldId id="273" r:id="rId73"/>
    <p:sldId id="274" r:id="rId74"/>
    <p:sldId id="312" r:id="rId75"/>
    <p:sldId id="308" r:id="rId76"/>
    <p:sldId id="313" r:id="rId77"/>
    <p:sldId id="314" r:id="rId78"/>
    <p:sldId id="315" r:id="rId79"/>
    <p:sldId id="316" r:id="rId80"/>
    <p:sldId id="317" r:id="rId81"/>
    <p:sldId id="318" r:id="rId82"/>
    <p:sldId id="319" r:id="rId83"/>
    <p:sldId id="320" r:id="rId8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74" d="100"/>
          <a:sy n="74" d="100"/>
        </p:scale>
        <p:origin x="-72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3251"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32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3253"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54"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3255"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FE1B6C06-7936-43EA-A77A-A218B5329674}" type="slidenum">
              <a:rPr lang="en-US"/>
              <a:pPr/>
              <a:t>‹#›</a:t>
            </a:fld>
            <a:endParaRPr lang="en-US"/>
          </a:p>
        </p:txBody>
      </p:sp>
    </p:spTree>
    <p:extLst>
      <p:ext uri="{BB962C8B-B14F-4D97-AF65-F5344CB8AC3E}">
        <p14:creationId xmlns:p14="http://schemas.microsoft.com/office/powerpoint/2010/main" val="26390902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1EE9889-FA45-41B9-8492-A6ED0CED7C2E}" type="slidenum">
              <a:rPr lang="en-US"/>
              <a:pPr/>
              <a:t>1</a:t>
            </a:fld>
            <a:endParaRPr lang="en-US"/>
          </a:p>
        </p:txBody>
      </p:sp>
      <p:sp>
        <p:nvSpPr>
          <p:cNvPr id="54274" name="Rectangle 1026"/>
          <p:cNvSpPr>
            <a:spLocks noGrp="1" noRot="1" noChangeAspect="1" noChangeArrowheads="1" noTextEdit="1"/>
          </p:cNvSpPr>
          <p:nvPr>
            <p:ph type="sldImg"/>
          </p:nvPr>
        </p:nvSpPr>
        <p:spPr>
          <a:ln/>
        </p:spPr>
      </p:sp>
      <p:sp>
        <p:nvSpPr>
          <p:cNvPr id="5427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257D22F-56DC-4D5B-9BDE-CF1F1B94BC55}" type="slidenum">
              <a:rPr lang="en-US"/>
              <a:pPr/>
              <a:t>10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F6B56A-4BF9-4D61-9BC4-1DD8DAC3C4D8}" type="slidenum">
              <a:rPr lang="en-US"/>
              <a:pPr/>
              <a:t>11</a:t>
            </a:fld>
            <a:endParaRPr lang="en-US"/>
          </a:p>
        </p:txBody>
      </p:sp>
      <p:sp>
        <p:nvSpPr>
          <p:cNvPr id="59394" name="Rectangle 1026"/>
          <p:cNvSpPr>
            <a:spLocks noGrp="1" noRot="1" noChangeAspect="1" noChangeArrowheads="1" noTextEdit="1"/>
          </p:cNvSpPr>
          <p:nvPr>
            <p:ph type="sldImg"/>
          </p:nvPr>
        </p:nvSpPr>
        <p:spPr>
          <a:ln/>
        </p:spPr>
      </p:sp>
      <p:sp>
        <p:nvSpPr>
          <p:cNvPr id="593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A13AA66-8738-47E8-8E1F-8AF25108894E}" type="slidenum">
              <a:rPr lang="en-US"/>
              <a:pPr/>
              <a:t>12</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127AB53-0DF3-4A2E-86D3-E4DCBEC268D8}" type="slidenum">
              <a:rPr lang="en-US"/>
              <a:pPr/>
              <a:t>13</a:t>
            </a:fld>
            <a:endParaRPr lang="en-US"/>
          </a:p>
        </p:txBody>
      </p:sp>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ABF999F-F1B5-40FD-9579-8FE9D894B065}" type="slidenum">
              <a:rPr lang="en-US"/>
              <a:pPr/>
              <a:t>14</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026DED3-D2DA-421F-9908-C7558C1E9C2E}" type="slidenum">
              <a:rPr lang="en-US"/>
              <a:pPr/>
              <a:t>15</a:t>
            </a:fld>
            <a:endParaRPr lang="en-US"/>
          </a:p>
        </p:txBody>
      </p:sp>
      <p:sp>
        <p:nvSpPr>
          <p:cNvPr id="61442" name="Rectangle 1026"/>
          <p:cNvSpPr>
            <a:spLocks noGrp="1" noRot="1" noChangeAspect="1" noChangeArrowheads="1" noTextEdit="1"/>
          </p:cNvSpPr>
          <p:nvPr>
            <p:ph type="sldImg"/>
          </p:nvPr>
        </p:nvSpPr>
        <p:spPr>
          <a:ln/>
        </p:spPr>
      </p:sp>
      <p:sp>
        <p:nvSpPr>
          <p:cNvPr id="614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034D26D-018A-4E07-B1AA-AB069FEA146D}" type="slidenum">
              <a:rPr lang="en-US"/>
              <a:pPr/>
              <a:t>16</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3E3BBB-4A99-4304-8D0C-B06E423127A4}" type="slidenum">
              <a:rPr lang="en-US"/>
              <a:pPr/>
              <a:t>17</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5C6810-34EA-40BF-80E0-B3B51A65EBA7}" type="slidenum">
              <a:rPr lang="en-US"/>
              <a:pPr/>
              <a:t>18</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114027A-4415-47A4-88DB-2BF864B3318E}" type="slidenum">
              <a:rPr lang="en-US"/>
              <a:pPr/>
              <a:t>19</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B37ED24-FF15-4A30-BF0C-6ED1FB1918DB}" type="slidenum">
              <a:rPr lang="en-US"/>
              <a:pPr/>
              <a:t>2</a:t>
            </a:fld>
            <a:endParaRPr lang="en-US"/>
          </a:p>
        </p:txBody>
      </p:sp>
      <p:sp>
        <p:nvSpPr>
          <p:cNvPr id="55298" name="Rectangle 1026"/>
          <p:cNvSpPr>
            <a:spLocks noGrp="1" noRot="1" noChangeAspect="1" noChangeArrowheads="1" noTextEdit="1"/>
          </p:cNvSpPr>
          <p:nvPr>
            <p:ph type="sldImg"/>
          </p:nvPr>
        </p:nvSpPr>
        <p:spPr>
          <a:ln/>
        </p:spPr>
      </p:sp>
      <p:sp>
        <p:nvSpPr>
          <p:cNvPr id="552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F9ED8C7-FE9E-41CF-939C-2E87D6092C59}" type="slidenum">
              <a:rPr lang="en-US"/>
              <a:pPr/>
              <a:t>20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C15EC63-8334-4B94-B79F-48B2E48E7B69}" type="slidenum">
              <a:rPr lang="en-US"/>
              <a:pPr/>
              <a:t>21</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76DC060-BF14-4561-8CD4-2E153E144DAC}" type="slidenum">
              <a:rPr lang="en-US"/>
              <a:pPr/>
              <a:t>22</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DCD243E-FCEE-4984-AE69-CF47EFE707A5}" type="slidenum">
              <a:rPr lang="en-US"/>
              <a:pPr/>
              <a:t>23</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8CBBD6-8A6C-47D4-8AE5-F64D8E55D32A}" type="slidenum">
              <a:rPr lang="en-US"/>
              <a:pPr/>
              <a:t>24</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FCB49E0-4B1C-4E82-A82C-2B8142B2BECC}" type="slidenum">
              <a:rPr lang="en-US"/>
              <a:pPr/>
              <a:t>25</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31014AC-BABD-4021-A260-7B82AAB2C534}" type="slidenum">
              <a:rPr lang="en-US"/>
              <a:pPr/>
              <a:t>26</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A78C779-3C62-4096-8255-3F177BB135C1}" type="slidenum">
              <a:rPr lang="en-US"/>
              <a:pPr/>
              <a:t>27</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DE940E0-5C47-4D3B-AE35-A7CBB9512A57}" type="slidenum">
              <a:rPr lang="en-US"/>
              <a:pPr/>
              <a:t>28</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D46FB2F-73C9-4B24-8519-8686CF789B37}" type="slidenum">
              <a:rPr lang="en-US"/>
              <a:pPr/>
              <a:t>29</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11EA33F-E481-4D1E-8E47-423DF522E434}" type="slidenum">
              <a:rPr lang="en-US"/>
              <a:pPr/>
              <a:t>3</a:t>
            </a:fld>
            <a:endParaRPr lang="en-US"/>
          </a:p>
        </p:txBody>
      </p:sp>
      <p:sp>
        <p:nvSpPr>
          <p:cNvPr id="56322" name="Rectangle 1026"/>
          <p:cNvSpPr>
            <a:spLocks noGrp="1" noRot="1" noChangeAspect="1" noChangeArrowheads="1" noTextEdit="1"/>
          </p:cNvSpPr>
          <p:nvPr>
            <p:ph type="sldImg"/>
          </p:nvPr>
        </p:nvSpPr>
        <p:spPr>
          <a:ln/>
        </p:spPr>
      </p:sp>
      <p:sp>
        <p:nvSpPr>
          <p:cNvPr id="5632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080FDB-3F81-4161-8BAD-38E59FBABC82}" type="slidenum">
              <a:rPr lang="en-US"/>
              <a:pPr/>
              <a:t>30</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B09FFF6-3E99-4A65-A4D8-42175E474B00}" type="slidenum">
              <a:rPr lang="en-US"/>
              <a:pPr/>
              <a:t>31</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8DEB1E-47BB-427B-AAEF-DFE252FD8FE5}" type="slidenum">
              <a:rPr lang="en-US"/>
              <a:pPr/>
              <a:t>32</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607D00-0B04-451A-A588-789AB75F4E56}" type="slidenum">
              <a:rPr lang="en-US"/>
              <a:pPr/>
              <a:t>33</a:t>
            </a:fld>
            <a:endParaRPr lang="en-US"/>
          </a:p>
        </p:txBody>
      </p:sp>
      <p:sp>
        <p:nvSpPr>
          <p:cNvPr id="71682" name="Rectangle 1026"/>
          <p:cNvSpPr>
            <a:spLocks noGrp="1" noRot="1" noChangeAspect="1" noChangeArrowheads="1" noTextEdit="1"/>
          </p:cNvSpPr>
          <p:nvPr>
            <p:ph type="sldImg"/>
          </p:nvPr>
        </p:nvSpPr>
        <p:spPr>
          <a:ln/>
        </p:spPr>
      </p:sp>
      <p:sp>
        <p:nvSpPr>
          <p:cNvPr id="7168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5C0B180-40FC-4C49-8C66-1307BAAC3FA1}" type="slidenum">
              <a:rPr lang="en-US"/>
              <a:pPr/>
              <a:t>34</a:t>
            </a:fld>
            <a:endParaRPr 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7D595F1-5248-450A-9E73-301F70524853}" type="slidenum">
              <a:rPr lang="en-US"/>
              <a:pPr/>
              <a:t>35</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9759AF-52E0-47A8-A97F-1FE70776EB05}" type="slidenum">
              <a:rPr lang="en-US"/>
              <a:pPr/>
              <a:t>36</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FFBB7F7-7C0D-4913-BBB6-D3224F1AFB4A}" type="slidenum">
              <a:rPr lang="en-US"/>
              <a:pPr/>
              <a:t>37</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A836DDF-1F38-412F-915E-DA9A932E6F6C}" type="slidenum">
              <a:rPr lang="en-US"/>
              <a:pPr/>
              <a:t>38</a:t>
            </a:fld>
            <a:endParaRPr lang="en-US"/>
          </a:p>
        </p:txBody>
      </p:sp>
      <p:sp>
        <p:nvSpPr>
          <p:cNvPr id="76802" name="Rectangle 1026"/>
          <p:cNvSpPr>
            <a:spLocks noGrp="1" noRot="1" noChangeAspect="1" noChangeArrowheads="1" noTextEdit="1"/>
          </p:cNvSpPr>
          <p:nvPr>
            <p:ph type="sldImg"/>
          </p:nvPr>
        </p:nvSpPr>
        <p:spPr>
          <a:ln/>
        </p:spPr>
      </p:sp>
      <p:sp>
        <p:nvSpPr>
          <p:cNvPr id="7680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53EBFD-9A3D-4761-88A5-D7B3787530B5}" type="slidenum">
              <a:rPr lang="en-US"/>
              <a:pPr/>
              <a:t>39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3E46F8B-84A0-4C9A-B6B3-FE49B31A42B0}" type="slidenum">
              <a:rPr lang="en-US"/>
              <a:pPr/>
              <a:t>4</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5FC8742-3CA4-4F9B-BCF4-F10AFDCF192A}" type="slidenum">
              <a:rPr lang="en-US"/>
              <a:pPr/>
              <a:t>40</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CE24A3-6380-4224-82A1-66FA8EB9983D}" type="slidenum">
              <a:rPr lang="en-US"/>
              <a:pPr/>
              <a:t>41</a:t>
            </a:fld>
            <a:endParaRPr lang="en-US"/>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D15278F-2C1A-41D8-BB13-F67C7EF2C79F}" type="slidenum">
              <a:rPr lang="en-US"/>
              <a:pPr/>
              <a:t>42</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4794E85-F67D-4C85-ABCF-861F44748051}" type="slidenum">
              <a:rPr lang="en-US"/>
              <a:pPr/>
              <a:t>43</a:t>
            </a:fld>
            <a:endParaRPr lang="en-US"/>
          </a:p>
        </p:txBody>
      </p:sp>
      <p:sp>
        <p:nvSpPr>
          <p:cNvPr id="156674" name="Rectangle 1026"/>
          <p:cNvSpPr>
            <a:spLocks noGrp="1" noRot="1" noChangeAspect="1" noChangeArrowheads="1" noTextEdit="1"/>
          </p:cNvSpPr>
          <p:nvPr>
            <p:ph type="sldImg"/>
          </p:nvPr>
        </p:nvSpPr>
        <p:spPr>
          <a:ln/>
        </p:spPr>
      </p:sp>
      <p:sp>
        <p:nvSpPr>
          <p:cNvPr id="15667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814C905-9BC4-46D3-B367-443A736AD8FA}" type="slidenum">
              <a:rPr lang="en-US"/>
              <a:pPr/>
              <a:t>44</a:t>
            </a:fld>
            <a:endParaRPr lang="en-US"/>
          </a:p>
        </p:txBody>
      </p:sp>
      <p:sp>
        <p:nvSpPr>
          <p:cNvPr id="157698" name="Rectangle 1026"/>
          <p:cNvSpPr>
            <a:spLocks noGrp="1" noRot="1" noChangeAspect="1" noChangeArrowheads="1" noTextEdit="1"/>
          </p:cNvSpPr>
          <p:nvPr>
            <p:ph type="sldImg"/>
          </p:nvPr>
        </p:nvSpPr>
        <p:spPr>
          <a:ln/>
        </p:spPr>
      </p:sp>
      <p:sp>
        <p:nvSpPr>
          <p:cNvPr id="1576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B21FAFB-104F-4852-92D5-A1CE59CFD897}" type="slidenum">
              <a:rPr lang="en-US"/>
              <a:pPr/>
              <a:t>45</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1081213-B736-4246-94F5-2787280C416F}" type="slidenum">
              <a:rPr lang="en-US"/>
              <a:pPr/>
              <a:t>46</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10412F0-7914-45EF-8C41-25F01CD0D095}" type="slidenum">
              <a:rPr lang="en-US"/>
              <a:pPr/>
              <a:t>47</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F868B0D-B3C1-4392-8561-4C3355AF0784}" type="slidenum">
              <a:rPr lang="en-US"/>
              <a:pPr/>
              <a:t>48</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DC03412-7A15-4424-9427-2B948DB8C568}" type="slidenum">
              <a:rPr lang="en-US"/>
              <a:pPr/>
              <a:t>49</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2312DC4-394D-46E8-9C6C-78FAD1FCEDB0}" type="slidenum">
              <a:rPr lang="en-US"/>
              <a:pPr/>
              <a:t>5</a:t>
            </a:fld>
            <a:endParaRPr lang="en-US"/>
          </a:p>
        </p:txBody>
      </p:sp>
      <p:sp>
        <p:nvSpPr>
          <p:cNvPr id="57346" name="Rectangle 1026"/>
          <p:cNvSpPr>
            <a:spLocks noGrp="1" noRot="1" noChangeAspect="1" noChangeArrowheads="1" noTextEdit="1"/>
          </p:cNvSpPr>
          <p:nvPr>
            <p:ph type="sldImg"/>
          </p:nvPr>
        </p:nvSpPr>
        <p:spPr>
          <a:ln/>
        </p:spPr>
      </p:sp>
      <p:sp>
        <p:nvSpPr>
          <p:cNvPr id="573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D04DBD4-3FFD-4F0F-A481-2FFEAB81D47D}" type="slidenum">
              <a:rPr lang="en-US"/>
              <a:pPr/>
              <a:t>50</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2846846-441F-4119-9A09-FD13EAB50BB0}" type="slidenum">
              <a:rPr lang="en-US"/>
              <a:pPr/>
              <a:t>51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D5A01F6-8E50-46C7-B625-A903FF5A8214}" type="slidenum">
              <a:rPr lang="en-US"/>
              <a:pPr/>
              <a:t>52</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A5832E9-737B-4AE4-AEC7-8DE9B6FC0919}" type="slidenum">
              <a:rPr lang="en-US"/>
              <a:pPr/>
              <a:t>53</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57DAF18-27DA-44A6-A807-C8B68BFA4F35}" type="slidenum">
              <a:rPr lang="en-US"/>
              <a:pPr/>
              <a:t>54</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77EC18B-37E0-4969-AAE2-82F883B68D06}" type="slidenum">
              <a:rPr lang="en-US"/>
              <a:pPr/>
              <a:t>55</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C26D4C6-7BA0-4405-A5B6-9A8D92E69F1C}" type="slidenum">
              <a:rPr lang="en-US"/>
              <a:pPr/>
              <a:t>56</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0CF6E84-06DF-4F97-A62D-80224C586815}" type="slidenum">
              <a:rPr lang="en-US"/>
              <a:pPr/>
              <a:t>57</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98F9A31-71AC-4386-819C-939261C6A9A5}" type="slidenum">
              <a:rPr lang="en-US"/>
              <a:pPr/>
              <a:t>58</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2D88C44-A98D-4693-B867-8C649C2CB110}" type="slidenum">
              <a:rPr lang="en-US"/>
              <a:pPr/>
              <a:t>59</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D1B35DE-9191-457B-B729-B9C2FD3ACD33}" type="slidenum">
              <a:rPr lang="en-US"/>
              <a:pPr/>
              <a:t>6</a:t>
            </a:fld>
            <a:endParaRPr lang="en-US"/>
          </a:p>
        </p:txBody>
      </p:sp>
      <p:sp>
        <p:nvSpPr>
          <p:cNvPr id="58370" name="Rectangle 1026"/>
          <p:cNvSpPr>
            <a:spLocks noGrp="1" noRot="1" noChangeAspect="1" noChangeArrowheads="1" noTextEdit="1"/>
          </p:cNvSpPr>
          <p:nvPr>
            <p:ph type="sldImg"/>
          </p:nvPr>
        </p:nvSpPr>
        <p:spPr>
          <a:ln/>
        </p:spPr>
      </p:sp>
      <p:sp>
        <p:nvSpPr>
          <p:cNvPr id="583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4A1EFC9-C072-43C8-872F-67CC60F96FA0}" type="slidenum">
              <a:rPr lang="en-US"/>
              <a:pPr/>
              <a:t>60</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18C32F5-145B-4B39-BB1B-42678539C4BB}" type="slidenum">
              <a:rPr lang="en-US"/>
              <a:pPr/>
              <a:t>61</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F4116E-F86F-4EB2-9AC2-29A75D6831AA}" type="slidenum">
              <a:rPr lang="en-US"/>
              <a:pPr/>
              <a:t>62</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CC14CA1-5452-4B0E-B8FA-1CD55A86E05A}" type="slidenum">
              <a:rPr lang="en-US"/>
              <a:pPr/>
              <a:t>63</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E7E70FE-2FAA-4587-A705-5407BBDA5A47}" type="slidenum">
              <a:rPr lang="en-US"/>
              <a:pPr/>
              <a:t>64</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D4F43D9-1982-436C-9D85-6DE703034AAE}" type="slidenum">
              <a:rPr lang="en-US"/>
              <a:pPr/>
              <a:t>65</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4F536EE-F65E-4179-8A34-3D69F27CA2DA}" type="slidenum">
              <a:rPr lang="en-US"/>
              <a:pPr/>
              <a:t>66</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2449DC7-37BA-40B4-9311-6BE973AB4E94}" type="slidenum">
              <a:rPr lang="en-US"/>
              <a:pPr/>
              <a:t>67</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48C39D5-B107-4572-B977-230E96E00872}" type="slidenum">
              <a:rPr lang="en-US"/>
              <a:pPr/>
              <a:t>68</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5AE00D6-E407-4591-99AD-D4CEAE126DFA}" type="slidenum">
              <a:rPr lang="en-US"/>
              <a:pPr/>
              <a:t>69</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DFB691A-89BF-4387-8C9F-48C8CC43450B}" type="slidenum">
              <a:rPr lang="en-US"/>
              <a:pPr/>
              <a:t>7</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323636-77B8-4804-8F0E-BF2806617615}" type="slidenum">
              <a:rPr lang="en-US"/>
              <a:pPr/>
              <a:t>70</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EB45749-84D6-40E7-A302-328AC786A9AF}" type="slidenum">
              <a:rPr lang="en-US"/>
              <a:pPr/>
              <a:t>71</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27068D7-9541-48A9-BB01-6D7742A70F5E}" type="slidenum">
              <a:rPr lang="en-US"/>
              <a:pPr/>
              <a:t>72</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B97C1E-2F99-4694-B5CF-825E78EBA3AD}" type="slidenum">
              <a:rPr lang="en-US"/>
              <a:pPr/>
              <a:t>73</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7E81D1F-7F83-47EF-9726-24C01B956F01}" type="slidenum">
              <a:rPr lang="en-US"/>
              <a:pPr/>
              <a:t>74</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3E97DE2-287E-4165-BB66-1C1D40C668E8}" type="slidenum">
              <a:rPr lang="en-US"/>
              <a:pPr/>
              <a:t>75</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00A6828-5773-4687-9394-A803574E9E07}" type="slidenum">
              <a:rPr lang="en-US"/>
              <a:pPr/>
              <a:t>76</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6E27CB7-D7BF-4B4A-916A-361E3D9E6EE6}" type="slidenum">
              <a:rPr lang="en-US"/>
              <a:pPr/>
              <a:t>77</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93FF19C-5529-4AAD-BD77-B375B88827C1}" type="slidenum">
              <a:rPr lang="en-US"/>
              <a:pPr/>
              <a:t>78</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3C6DB3-E082-45BE-8494-4D325E9140FA}" type="slidenum">
              <a:rPr lang="en-US"/>
              <a:pPr/>
              <a:t>79</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EBDB191-00BC-4F48-B606-723682A959B4}" type="slidenum">
              <a:rPr lang="en-US"/>
              <a:pPr/>
              <a:t>8</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7B66ED9-2057-4B7F-B46F-CD331DC0BD46}" type="slidenum">
              <a:rPr lang="en-US"/>
              <a:pPr/>
              <a:t>80</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1397349-6355-4F8D-9C98-662FB4E59270}" type="slidenum">
              <a:rPr lang="en-US"/>
              <a:pPr/>
              <a:t>81</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8688EF-30E8-4242-B635-2BE70325B7CE}" type="slidenum">
              <a:rPr lang="en-US"/>
              <a:pPr/>
              <a:t>9</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8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48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34820" name="Rectangle 1028"/>
          <p:cNvSpPr>
            <a:spLocks noGrp="1" noChangeArrowheads="1"/>
          </p:cNvSpPr>
          <p:nvPr>
            <p:ph type="dt" sz="half" idx="2"/>
          </p:nvPr>
        </p:nvSpPr>
        <p:spPr/>
        <p:txBody>
          <a:bodyPr/>
          <a:lstStyle>
            <a:lvl1pPr>
              <a:defRPr/>
            </a:lvl1pPr>
          </a:lstStyle>
          <a:p>
            <a:endParaRPr lang="en-US"/>
          </a:p>
        </p:txBody>
      </p:sp>
      <p:sp>
        <p:nvSpPr>
          <p:cNvPr id="34821" name="Rectangle 1029"/>
          <p:cNvSpPr>
            <a:spLocks noGrp="1" noChangeArrowheads="1"/>
          </p:cNvSpPr>
          <p:nvPr>
            <p:ph type="ftr" sz="quarter" idx="3"/>
          </p:nvPr>
        </p:nvSpPr>
        <p:spPr/>
        <p:txBody>
          <a:bodyPr/>
          <a:lstStyle>
            <a:lvl1pPr>
              <a:defRPr/>
            </a:lvl1pPr>
          </a:lstStyle>
          <a:p>
            <a:endParaRPr lang="en-US"/>
          </a:p>
        </p:txBody>
      </p:sp>
      <p:sp>
        <p:nvSpPr>
          <p:cNvPr id="34822" name="Rectangle 1030"/>
          <p:cNvSpPr>
            <a:spLocks noGrp="1" noChangeArrowheads="1"/>
          </p:cNvSpPr>
          <p:nvPr>
            <p:ph type="sldNum" sz="quarter" idx="4"/>
          </p:nvPr>
        </p:nvSpPr>
        <p:spPr/>
        <p:txBody>
          <a:bodyPr/>
          <a:lstStyle>
            <a:lvl1pPr>
              <a:defRPr/>
            </a:lvl1pPr>
          </a:lstStyle>
          <a:p>
            <a:fld id="{6F6AA312-EC29-495B-BEE5-6948364E5D1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29A740-0E27-4503-89AE-82FB00B405E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D2ACF4-2ACE-4ED4-9AFE-2034C68FE6E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75BBB9A-C0B3-4DBF-8940-A590AB8DF46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9512653-59C1-49BB-8209-9B50A29FEE3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7218" name="Rectangle 1026"/>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7219" name="Rectangle 1027"/>
          <p:cNvSpPr>
            <a:spLocks noGrp="1" noChangeArrowheads="1"/>
          </p:cNvSpPr>
          <p:nvPr>
            <p:ph type="subTitle" idx="1"/>
          </p:nvPr>
        </p:nvSpPr>
        <p:spPr>
          <a:xfrm>
            <a:off x="3276600" y="3505200"/>
            <a:ext cx="4419600" cy="2286000"/>
          </a:xfrm>
        </p:spPr>
        <p:txBody>
          <a:bodyPr/>
          <a:lstStyle>
            <a:lvl1pPr marL="0" indent="0" algn="r">
              <a:buFont typeface="Monotype Sorts" pitchFamily="84" charset="2"/>
              <a:buNone/>
              <a:defRPr sz="2800"/>
            </a:lvl1pPr>
          </a:lstStyle>
          <a:p>
            <a:r>
              <a:rPr lang="en-US"/>
              <a:t>Click to edit Master subtitle style</a:t>
            </a:r>
          </a:p>
        </p:txBody>
      </p:sp>
      <p:sp>
        <p:nvSpPr>
          <p:cNvPr id="137220" name="Rectangle 1028"/>
          <p:cNvSpPr>
            <a:spLocks noGrp="1" noChangeArrowheads="1"/>
          </p:cNvSpPr>
          <p:nvPr>
            <p:ph type="dt" sz="half" idx="2"/>
          </p:nvPr>
        </p:nvSpPr>
        <p:spPr/>
        <p:txBody>
          <a:bodyPr/>
          <a:lstStyle>
            <a:lvl1pPr>
              <a:defRPr/>
            </a:lvl1pPr>
          </a:lstStyle>
          <a:p>
            <a:endParaRPr lang="en-US"/>
          </a:p>
        </p:txBody>
      </p:sp>
      <p:sp>
        <p:nvSpPr>
          <p:cNvPr id="137221" name="Rectangle 1029"/>
          <p:cNvSpPr>
            <a:spLocks noGrp="1" noChangeArrowheads="1"/>
          </p:cNvSpPr>
          <p:nvPr>
            <p:ph type="ftr" sz="quarter" idx="3"/>
          </p:nvPr>
        </p:nvSpPr>
        <p:spPr/>
        <p:txBody>
          <a:bodyPr/>
          <a:lstStyle>
            <a:lvl1pPr>
              <a:defRPr/>
            </a:lvl1pPr>
          </a:lstStyle>
          <a:p>
            <a:endParaRPr lang="en-US"/>
          </a:p>
        </p:txBody>
      </p:sp>
      <p:sp>
        <p:nvSpPr>
          <p:cNvPr id="137222" name="Rectangle 1030"/>
          <p:cNvSpPr>
            <a:spLocks noGrp="1" noChangeArrowheads="1"/>
          </p:cNvSpPr>
          <p:nvPr>
            <p:ph type="sldNum" sz="quarter" idx="4"/>
          </p:nvPr>
        </p:nvSpPr>
        <p:spPr/>
        <p:txBody>
          <a:bodyPr/>
          <a:lstStyle>
            <a:lvl1pPr>
              <a:defRPr/>
            </a:lvl1pPr>
          </a:lstStyle>
          <a:p>
            <a:fld id="{FD49EFD0-4E7E-4CA9-AE11-E17EB222FA0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26304C-5D22-461B-B1D5-A425B6C0E8B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F9510A-4E08-4EB9-B804-9E6F4606339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3E8F6BB-38A7-4778-8F82-675E5968E61A}"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3820845-2A1A-4F14-B91F-EC087CB49405}"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2687BDB-91AE-4BD4-9278-04E9344583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9C6A24-7E63-4C3F-A945-7FF56A69CB5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0D5C21D-78F1-45FB-95D3-143BCC60BDC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C63319-0097-420D-8FC1-7174A372ADE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43114F-8DE7-4EF7-B893-E8F2BA12D09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6A9F8C-5169-45A6-85B3-685FA0F41BB4}"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8A4E16-8AB7-4A37-AA02-A5251804BCCE}"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62A13-1670-4244-B0A4-8ADED4B4A9A5}" type="slidenum">
              <a:rPr lang="en-US" smtClean="0"/>
              <a:pPr/>
              <a:t>‹#›</a:t>
            </a:fld>
            <a:endParaRPr lang="en-US"/>
          </a:p>
        </p:txBody>
      </p:sp>
    </p:spTree>
    <p:extLst>
      <p:ext uri="{BB962C8B-B14F-4D97-AF65-F5344CB8AC3E}">
        <p14:creationId xmlns:p14="http://schemas.microsoft.com/office/powerpoint/2010/main" val="457878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10D31-D5A3-49D2-8D0F-A7040CD6BBCE}" type="slidenum">
              <a:rPr lang="en-US" smtClean="0"/>
              <a:pPr/>
              <a:t>‹#›</a:t>
            </a:fld>
            <a:endParaRPr lang="en-US"/>
          </a:p>
        </p:txBody>
      </p:sp>
    </p:spTree>
    <p:extLst>
      <p:ext uri="{BB962C8B-B14F-4D97-AF65-F5344CB8AC3E}">
        <p14:creationId xmlns:p14="http://schemas.microsoft.com/office/powerpoint/2010/main" val="433685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1BE43-0DB5-4DEC-9AF0-47FCCAF2CDE1}" type="slidenum">
              <a:rPr lang="en-US" smtClean="0"/>
              <a:pPr/>
              <a:t>‹#›</a:t>
            </a:fld>
            <a:endParaRPr lang="en-US"/>
          </a:p>
        </p:txBody>
      </p:sp>
    </p:spTree>
    <p:extLst>
      <p:ext uri="{BB962C8B-B14F-4D97-AF65-F5344CB8AC3E}">
        <p14:creationId xmlns:p14="http://schemas.microsoft.com/office/powerpoint/2010/main" val="1570594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838AC-E583-4C55-9BDB-5C4A767EC7A5}" type="slidenum">
              <a:rPr lang="en-US" smtClean="0"/>
              <a:pPr/>
              <a:t>‹#›</a:t>
            </a:fld>
            <a:endParaRPr lang="en-US"/>
          </a:p>
        </p:txBody>
      </p:sp>
    </p:spTree>
    <p:extLst>
      <p:ext uri="{BB962C8B-B14F-4D97-AF65-F5344CB8AC3E}">
        <p14:creationId xmlns:p14="http://schemas.microsoft.com/office/powerpoint/2010/main" val="2061685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C0D6F1-9E4C-4AFA-AAA0-5E24499101FB}" type="slidenum">
              <a:rPr lang="en-US" smtClean="0"/>
              <a:pPr/>
              <a:t>‹#›</a:t>
            </a:fld>
            <a:endParaRPr lang="en-US"/>
          </a:p>
        </p:txBody>
      </p:sp>
    </p:spTree>
    <p:extLst>
      <p:ext uri="{BB962C8B-B14F-4D97-AF65-F5344CB8AC3E}">
        <p14:creationId xmlns:p14="http://schemas.microsoft.com/office/powerpoint/2010/main" val="135748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7E4AFA-963E-4F5B-866D-E50172A076F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D261C-0FCC-4E98-A75E-AE23A2D4934F}" type="slidenum">
              <a:rPr lang="en-US" smtClean="0"/>
              <a:pPr/>
              <a:t>‹#›</a:t>
            </a:fld>
            <a:endParaRPr lang="en-US"/>
          </a:p>
        </p:txBody>
      </p:sp>
    </p:spTree>
    <p:extLst>
      <p:ext uri="{BB962C8B-B14F-4D97-AF65-F5344CB8AC3E}">
        <p14:creationId xmlns:p14="http://schemas.microsoft.com/office/powerpoint/2010/main" val="3136364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91DB3-4890-407D-B24E-2DA5A5605FB8}" type="slidenum">
              <a:rPr lang="en-US" smtClean="0"/>
              <a:pPr/>
              <a:t>‹#›</a:t>
            </a:fld>
            <a:endParaRPr lang="en-US"/>
          </a:p>
        </p:txBody>
      </p:sp>
    </p:spTree>
    <p:extLst>
      <p:ext uri="{BB962C8B-B14F-4D97-AF65-F5344CB8AC3E}">
        <p14:creationId xmlns:p14="http://schemas.microsoft.com/office/powerpoint/2010/main" val="1554103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15E79-C501-45E8-B614-ECD9B03B53F4}" type="slidenum">
              <a:rPr lang="en-US" smtClean="0"/>
              <a:pPr/>
              <a:t>‹#›</a:t>
            </a:fld>
            <a:endParaRPr lang="en-US"/>
          </a:p>
        </p:txBody>
      </p:sp>
    </p:spTree>
    <p:extLst>
      <p:ext uri="{BB962C8B-B14F-4D97-AF65-F5344CB8AC3E}">
        <p14:creationId xmlns:p14="http://schemas.microsoft.com/office/powerpoint/2010/main" val="315186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F3922-E22D-42F6-AEB1-F3F02FBA8DDC}" type="slidenum">
              <a:rPr lang="en-US" smtClean="0"/>
              <a:pPr/>
              <a:t>‹#›</a:t>
            </a:fld>
            <a:endParaRPr lang="en-US"/>
          </a:p>
        </p:txBody>
      </p:sp>
    </p:spTree>
    <p:extLst>
      <p:ext uri="{BB962C8B-B14F-4D97-AF65-F5344CB8AC3E}">
        <p14:creationId xmlns:p14="http://schemas.microsoft.com/office/powerpoint/2010/main" val="2846395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938AB-63DC-47AE-AB81-24D82E48DA98}" type="slidenum">
              <a:rPr lang="en-US" smtClean="0"/>
              <a:pPr/>
              <a:t>‹#›</a:t>
            </a:fld>
            <a:endParaRPr lang="en-US"/>
          </a:p>
        </p:txBody>
      </p:sp>
    </p:spTree>
    <p:extLst>
      <p:ext uri="{BB962C8B-B14F-4D97-AF65-F5344CB8AC3E}">
        <p14:creationId xmlns:p14="http://schemas.microsoft.com/office/powerpoint/2010/main" val="289987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821A9-C1CF-4BBC-AE67-6E88200436D1}" type="slidenum">
              <a:rPr lang="en-US" smtClean="0"/>
              <a:pPr/>
              <a:t>‹#›</a:t>
            </a:fld>
            <a:endParaRPr lang="en-US"/>
          </a:p>
        </p:txBody>
      </p:sp>
    </p:spTree>
    <p:extLst>
      <p:ext uri="{BB962C8B-B14F-4D97-AF65-F5344CB8AC3E}">
        <p14:creationId xmlns:p14="http://schemas.microsoft.com/office/powerpoint/2010/main" val="3417056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40E58E7-18E0-4DD7-B203-839C1D0DE0E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3685EE8-D399-42E3-884B-EE0DE59D516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967CF4D-8366-4E74-864F-9AA27CEB88B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BEE9A1F-70F3-4DC0-83D5-7021BE123C6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B69697-5F9F-4F68-B2A9-1180B92E76F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3334C5-D3AC-4F15-8263-16D07F2FCAD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endParaRPr lang="en-US"/>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defRPr>
            </a:lvl1pPr>
          </a:lstStyle>
          <a:p>
            <a:fld id="{B490314B-54CE-48CA-85B3-2E1F021D34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95" r:id="rId12"/>
    <p:sldLayoutId id="214748369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pitchFamily="84" charset="-128"/>
        </a:defRPr>
      </a:lvl2pPr>
      <a:lvl3pPr algn="ctr" rtl="0" fontAlgn="base">
        <a:spcBef>
          <a:spcPct val="0"/>
        </a:spcBef>
        <a:spcAft>
          <a:spcPct val="0"/>
        </a:spcAft>
        <a:defRPr sz="4400">
          <a:solidFill>
            <a:schemeClr val="tx2"/>
          </a:solidFill>
          <a:latin typeface="Arial" charset="0"/>
          <a:ea typeface="Osaka" pitchFamily="84" charset="-128"/>
        </a:defRPr>
      </a:lvl3pPr>
      <a:lvl4pPr algn="ctr" rtl="0" fontAlgn="base">
        <a:spcBef>
          <a:spcPct val="0"/>
        </a:spcBef>
        <a:spcAft>
          <a:spcPct val="0"/>
        </a:spcAft>
        <a:defRPr sz="4400">
          <a:solidFill>
            <a:schemeClr val="tx2"/>
          </a:solidFill>
          <a:latin typeface="Arial" charset="0"/>
          <a:ea typeface="Osaka" pitchFamily="84" charset="-128"/>
        </a:defRPr>
      </a:lvl4pPr>
      <a:lvl5pPr algn="ctr" rtl="0" fontAlgn="base">
        <a:spcBef>
          <a:spcPct val="0"/>
        </a:spcBef>
        <a:spcAft>
          <a:spcPct val="0"/>
        </a:spcAft>
        <a:defRPr sz="4400">
          <a:solidFill>
            <a:schemeClr val="tx2"/>
          </a:solidFill>
          <a:latin typeface="Arial" charset="0"/>
          <a:ea typeface="Osaka" pitchFamily="84" charset="-128"/>
        </a:defRPr>
      </a:lvl5pPr>
      <a:lvl6pPr marL="457200" algn="ctr" rtl="0" fontAlgn="base">
        <a:spcBef>
          <a:spcPct val="0"/>
        </a:spcBef>
        <a:spcAft>
          <a:spcPct val="0"/>
        </a:spcAft>
        <a:defRPr sz="4400">
          <a:solidFill>
            <a:schemeClr val="tx2"/>
          </a:solidFill>
          <a:latin typeface="Arial" charset="0"/>
          <a:ea typeface="Osaka" pitchFamily="84" charset="-128"/>
        </a:defRPr>
      </a:lvl6pPr>
      <a:lvl7pPr marL="914400" algn="ctr" rtl="0" fontAlgn="base">
        <a:spcBef>
          <a:spcPct val="0"/>
        </a:spcBef>
        <a:spcAft>
          <a:spcPct val="0"/>
        </a:spcAft>
        <a:defRPr sz="4400">
          <a:solidFill>
            <a:schemeClr val="tx2"/>
          </a:solidFill>
          <a:latin typeface="Arial" charset="0"/>
          <a:ea typeface="Osaka" pitchFamily="84" charset="-128"/>
        </a:defRPr>
      </a:lvl7pPr>
      <a:lvl8pPr marL="1371600" algn="ctr" rtl="0" fontAlgn="base">
        <a:spcBef>
          <a:spcPct val="0"/>
        </a:spcBef>
        <a:spcAft>
          <a:spcPct val="0"/>
        </a:spcAft>
        <a:defRPr sz="4400">
          <a:solidFill>
            <a:schemeClr val="tx2"/>
          </a:solidFill>
          <a:latin typeface="Arial" charset="0"/>
          <a:ea typeface="Osaka" pitchFamily="84" charset="-128"/>
        </a:defRPr>
      </a:lvl8pPr>
      <a:lvl9pPr marL="1828800" algn="ctr" rtl="0" fontAlgn="base">
        <a:spcBef>
          <a:spcPct val="0"/>
        </a:spcBef>
        <a:spcAft>
          <a:spcPct val="0"/>
        </a:spcAft>
        <a:defRPr sz="4400">
          <a:solidFill>
            <a:schemeClr val="tx2"/>
          </a:solidFill>
          <a:latin typeface="Arial" charset="0"/>
          <a:ea typeface="Osaka" pitchFamily="8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1027"/>
          <p:cNvSpPr>
            <a:spLocks noGrp="1" noChangeArrowheads="1"/>
          </p:cNvSpPr>
          <p:nvPr>
            <p:ph type="body" idx="1"/>
          </p:nvPr>
        </p:nvSpPr>
        <p:spPr bwMode="auto">
          <a:xfrm>
            <a:off x="685800" y="1981200"/>
            <a:ext cx="6705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p>
        </p:txBody>
      </p:sp>
      <p:sp>
        <p:nvSpPr>
          <p:cNvPr id="1361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p>
        </p:txBody>
      </p:sp>
      <p:sp>
        <p:nvSpPr>
          <p:cNvPr id="1361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79E9807E-CB5F-4A2B-922D-50A88CE00F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Century Gothic" pitchFamily="84" charset="0"/>
          <a:ea typeface="Osaka" pitchFamily="84" charset="-128"/>
        </a:defRPr>
      </a:lvl2pPr>
      <a:lvl3pPr algn="l" rtl="0" fontAlgn="base">
        <a:spcBef>
          <a:spcPct val="0"/>
        </a:spcBef>
        <a:spcAft>
          <a:spcPct val="0"/>
        </a:spcAft>
        <a:defRPr sz="4400">
          <a:solidFill>
            <a:schemeClr val="tx2"/>
          </a:solidFill>
          <a:latin typeface="Century Gothic" pitchFamily="84" charset="0"/>
          <a:ea typeface="Osaka" pitchFamily="84" charset="-128"/>
        </a:defRPr>
      </a:lvl3pPr>
      <a:lvl4pPr algn="l" rtl="0" fontAlgn="base">
        <a:spcBef>
          <a:spcPct val="0"/>
        </a:spcBef>
        <a:spcAft>
          <a:spcPct val="0"/>
        </a:spcAft>
        <a:defRPr sz="4400">
          <a:solidFill>
            <a:schemeClr val="tx2"/>
          </a:solidFill>
          <a:latin typeface="Century Gothic" pitchFamily="84" charset="0"/>
          <a:ea typeface="Osaka" pitchFamily="84" charset="-128"/>
        </a:defRPr>
      </a:lvl4pPr>
      <a:lvl5pPr algn="l" rtl="0" fontAlgn="base">
        <a:spcBef>
          <a:spcPct val="0"/>
        </a:spcBef>
        <a:spcAft>
          <a:spcPct val="0"/>
        </a:spcAft>
        <a:defRPr sz="4400">
          <a:solidFill>
            <a:schemeClr val="tx2"/>
          </a:solidFill>
          <a:latin typeface="Century Gothic" pitchFamily="84" charset="0"/>
          <a:ea typeface="Osaka" pitchFamily="84" charset="-128"/>
        </a:defRPr>
      </a:lvl5pPr>
      <a:lvl6pPr marL="457200" algn="l" rtl="0" fontAlgn="base">
        <a:spcBef>
          <a:spcPct val="0"/>
        </a:spcBef>
        <a:spcAft>
          <a:spcPct val="0"/>
        </a:spcAft>
        <a:defRPr sz="4400">
          <a:solidFill>
            <a:schemeClr val="tx2"/>
          </a:solidFill>
          <a:latin typeface="Century Gothic" pitchFamily="84" charset="0"/>
          <a:ea typeface="Osaka" pitchFamily="84" charset="-128"/>
        </a:defRPr>
      </a:lvl6pPr>
      <a:lvl7pPr marL="914400" algn="l" rtl="0" fontAlgn="base">
        <a:spcBef>
          <a:spcPct val="0"/>
        </a:spcBef>
        <a:spcAft>
          <a:spcPct val="0"/>
        </a:spcAft>
        <a:defRPr sz="4400">
          <a:solidFill>
            <a:schemeClr val="tx2"/>
          </a:solidFill>
          <a:latin typeface="Century Gothic" pitchFamily="84" charset="0"/>
          <a:ea typeface="Osaka" pitchFamily="84" charset="-128"/>
        </a:defRPr>
      </a:lvl7pPr>
      <a:lvl8pPr marL="1371600" algn="l" rtl="0" fontAlgn="base">
        <a:spcBef>
          <a:spcPct val="0"/>
        </a:spcBef>
        <a:spcAft>
          <a:spcPct val="0"/>
        </a:spcAft>
        <a:defRPr sz="4400">
          <a:solidFill>
            <a:schemeClr val="tx2"/>
          </a:solidFill>
          <a:latin typeface="Century Gothic" pitchFamily="84" charset="0"/>
          <a:ea typeface="Osaka" pitchFamily="84" charset="-128"/>
        </a:defRPr>
      </a:lvl8pPr>
      <a:lvl9pPr marL="1828800" algn="l" rtl="0" fontAlgn="base">
        <a:spcBef>
          <a:spcPct val="0"/>
        </a:spcBef>
        <a:spcAft>
          <a:spcPct val="0"/>
        </a:spcAft>
        <a:defRPr sz="4400">
          <a:solidFill>
            <a:schemeClr val="tx2"/>
          </a:solidFill>
          <a:latin typeface="Century Gothic" pitchFamily="84" charset="0"/>
          <a:ea typeface="Osaka" pitchFamily="84" charset="-128"/>
        </a:defRPr>
      </a:lvl9pPr>
    </p:titleStyle>
    <p:bodyStyle>
      <a:lvl1pPr marL="342900" indent="-342900" algn="l" rtl="0" fontAlgn="base">
        <a:spcBef>
          <a:spcPct val="20000"/>
        </a:spcBef>
        <a:spcAft>
          <a:spcPct val="0"/>
        </a:spcAft>
        <a:buClr>
          <a:srgbClr val="FF0000"/>
        </a:buClr>
        <a:buFont typeface="Monotype Sorts" pitchFamily="84" charset="2"/>
        <a:buChar char="Z"/>
        <a:defRPr sz="3200">
          <a:solidFill>
            <a:schemeClr val="tx1"/>
          </a:solidFill>
          <a:latin typeface="+mn-lt"/>
          <a:ea typeface="+mn-ea"/>
          <a:cs typeface="+mn-cs"/>
        </a:defRPr>
      </a:lvl1pPr>
      <a:lvl2pPr marL="742950" indent="-285750" algn="l" rtl="0" fontAlgn="base">
        <a:spcBef>
          <a:spcPct val="20000"/>
        </a:spcBef>
        <a:spcAft>
          <a:spcPct val="0"/>
        </a:spcAft>
        <a:buClr>
          <a:srgbClr val="0E18F3"/>
        </a:buClr>
        <a:buFont typeface="Monotype Sorts" pitchFamily="84" charset="2"/>
        <a:buChar char="Z"/>
        <a:defRPr sz="2800">
          <a:solidFill>
            <a:schemeClr val="tx1"/>
          </a:solidFill>
          <a:latin typeface="+mn-lt"/>
          <a:ea typeface="+mn-ea"/>
        </a:defRPr>
      </a:lvl2pPr>
      <a:lvl3pPr marL="1143000" indent="-228600" algn="l" rtl="0" fontAlgn="base">
        <a:spcBef>
          <a:spcPct val="20000"/>
        </a:spcBef>
        <a:spcAft>
          <a:spcPct val="0"/>
        </a:spcAft>
        <a:buClr>
          <a:srgbClr val="20CD02"/>
        </a:buClr>
        <a:buFont typeface="Monotype Sorts" pitchFamily="84" charset="2"/>
        <a:buChar char="Z"/>
        <a:defRPr sz="2400">
          <a:solidFill>
            <a:schemeClr val="tx1"/>
          </a:solidFill>
          <a:latin typeface="+mn-lt"/>
          <a:ea typeface="+mn-ea"/>
        </a:defRPr>
      </a:lvl3pPr>
      <a:lvl4pPr marL="1600200" indent="-228600" algn="l" rtl="0" fontAlgn="base">
        <a:spcBef>
          <a:spcPct val="20000"/>
        </a:spcBef>
        <a:spcAft>
          <a:spcPct val="0"/>
        </a:spcAft>
        <a:buClr>
          <a:srgbClr val="EAEF06"/>
        </a:buClr>
        <a:buFont typeface="Monotype Sorts" pitchFamily="84" charset="2"/>
        <a:buChar char="Z"/>
        <a:defRPr sz="2000">
          <a:solidFill>
            <a:schemeClr val="tx1"/>
          </a:solidFill>
          <a:latin typeface="+mn-lt"/>
          <a:ea typeface="+mn-ea"/>
        </a:defRPr>
      </a:lvl4pPr>
      <a:lvl5pPr marL="2057400" indent="-228600" algn="l" rtl="0" fontAlgn="base">
        <a:spcBef>
          <a:spcPct val="20000"/>
        </a:spcBef>
        <a:spcAft>
          <a:spcPct val="0"/>
        </a:spcAft>
        <a:buClr>
          <a:srgbClr val="FF8000"/>
        </a:buClr>
        <a:buFont typeface="Monotype Sorts" pitchFamily="84" charset="2"/>
        <a:buChar char="Z"/>
        <a:defRPr sz="2000">
          <a:solidFill>
            <a:schemeClr val="tx1"/>
          </a:solidFill>
          <a:latin typeface="+mn-lt"/>
          <a:ea typeface="+mn-ea"/>
        </a:defRPr>
      </a:lvl5pPr>
      <a:lvl6pPr marL="2514600" indent="-228600" algn="l" rtl="0" fontAlgn="base">
        <a:spcBef>
          <a:spcPct val="20000"/>
        </a:spcBef>
        <a:spcAft>
          <a:spcPct val="0"/>
        </a:spcAft>
        <a:buClr>
          <a:srgbClr val="FF8000"/>
        </a:buClr>
        <a:buFont typeface="Monotype Sorts" pitchFamily="84" charset="2"/>
        <a:buChar char="Z"/>
        <a:defRPr sz="2000">
          <a:solidFill>
            <a:schemeClr val="tx1"/>
          </a:solidFill>
          <a:latin typeface="+mn-lt"/>
          <a:ea typeface="+mn-ea"/>
        </a:defRPr>
      </a:lvl6pPr>
      <a:lvl7pPr marL="2971800" indent="-228600" algn="l" rtl="0" fontAlgn="base">
        <a:spcBef>
          <a:spcPct val="20000"/>
        </a:spcBef>
        <a:spcAft>
          <a:spcPct val="0"/>
        </a:spcAft>
        <a:buClr>
          <a:srgbClr val="FF8000"/>
        </a:buClr>
        <a:buFont typeface="Monotype Sorts" pitchFamily="84" charset="2"/>
        <a:buChar char="Z"/>
        <a:defRPr sz="2000">
          <a:solidFill>
            <a:schemeClr val="tx1"/>
          </a:solidFill>
          <a:latin typeface="+mn-lt"/>
          <a:ea typeface="+mn-ea"/>
        </a:defRPr>
      </a:lvl7pPr>
      <a:lvl8pPr marL="3429000" indent="-228600" algn="l" rtl="0" fontAlgn="base">
        <a:spcBef>
          <a:spcPct val="20000"/>
        </a:spcBef>
        <a:spcAft>
          <a:spcPct val="0"/>
        </a:spcAft>
        <a:buClr>
          <a:srgbClr val="FF8000"/>
        </a:buClr>
        <a:buFont typeface="Monotype Sorts" pitchFamily="84" charset="2"/>
        <a:buChar char="Z"/>
        <a:defRPr sz="2000">
          <a:solidFill>
            <a:schemeClr val="tx1"/>
          </a:solidFill>
          <a:latin typeface="+mn-lt"/>
          <a:ea typeface="+mn-ea"/>
        </a:defRPr>
      </a:lvl8pPr>
      <a:lvl9pPr marL="3886200" indent="-228600" algn="l" rtl="0" fontAlgn="base">
        <a:spcBef>
          <a:spcPct val="20000"/>
        </a:spcBef>
        <a:spcAft>
          <a:spcPct val="0"/>
        </a:spcAft>
        <a:buClr>
          <a:srgbClr val="FF8000"/>
        </a:buClr>
        <a:buFont typeface="Monotype Sorts" pitchFamily="84" charset="2"/>
        <a:buChar char="Z"/>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0314B-54CE-48CA-85B3-2E1F021D34F4}" type="slidenum">
              <a:rPr lang="en-US" smtClean="0"/>
              <a:pPr/>
              <a:t>‹#›</a:t>
            </a:fld>
            <a:endParaRPr lang="en-US"/>
          </a:p>
        </p:txBody>
      </p:sp>
    </p:spTree>
    <p:extLst>
      <p:ext uri="{BB962C8B-B14F-4D97-AF65-F5344CB8AC3E}">
        <p14:creationId xmlns:p14="http://schemas.microsoft.com/office/powerpoint/2010/main" val="8408440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Chapter </a:t>
            </a:r>
            <a:r>
              <a:rPr lang="en-US" smtClean="0"/>
              <a:t>3</a:t>
            </a:r>
            <a:endParaRPr lang="en-US" dirty="0"/>
          </a:p>
        </p:txBody>
      </p:sp>
      <p:sp>
        <p:nvSpPr>
          <p:cNvPr id="2051" name="Rectangle 3"/>
          <p:cNvSpPr>
            <a:spLocks noGrp="1" noChangeArrowheads="1"/>
          </p:cNvSpPr>
          <p:nvPr>
            <p:ph type="subTitle" idx="1"/>
          </p:nvPr>
        </p:nvSpPr>
        <p:spPr/>
        <p:txBody>
          <a:bodyPr/>
          <a:lstStyle/>
          <a:p>
            <a:r>
              <a:rPr lang="en-US"/>
              <a:t>Marine Environments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cstate="print"/>
          <a:srcRect/>
          <a:stretch>
            <a:fillRect/>
          </a:stretch>
        </p:blipFill>
        <p:spPr bwMode="auto">
          <a:xfrm>
            <a:off x="0" y="382588"/>
            <a:ext cx="9144000" cy="609441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Life Zones: The Pelagic Zone</a:t>
            </a:r>
          </a:p>
        </p:txBody>
      </p:sp>
      <p:sp>
        <p:nvSpPr>
          <p:cNvPr id="16387" name="Rectangle 3"/>
          <p:cNvSpPr>
            <a:spLocks noGrp="1" noChangeArrowheads="1"/>
          </p:cNvSpPr>
          <p:nvPr>
            <p:ph idx="1"/>
          </p:nvPr>
        </p:nvSpPr>
        <p:spPr/>
        <p:txBody>
          <a:bodyPr/>
          <a:lstStyle/>
          <a:p>
            <a:r>
              <a:rPr lang="en-US"/>
              <a:t>This is the largest zone in the ocean. It covers the entire ocean above the sea bottom.</a:t>
            </a:r>
          </a:p>
          <a:p>
            <a:r>
              <a:rPr lang="en-US"/>
              <a:t>Large schools of fish and pods of marine mammals swim here freely.</a:t>
            </a:r>
          </a:p>
          <a:p>
            <a:r>
              <a:rPr lang="en-US"/>
              <a:t>It includes the neretic zone and the oceanic zone.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5800" y="152400"/>
            <a:ext cx="7772400" cy="1143000"/>
          </a:xfrm>
        </p:spPr>
        <p:txBody>
          <a:bodyPr/>
          <a:lstStyle/>
          <a:p>
            <a:r>
              <a:rPr lang="en-US" sz="3000"/>
              <a:t>Whales in the Pelagic zone</a:t>
            </a:r>
            <a:endParaRPr lang="en-US"/>
          </a:p>
        </p:txBody>
      </p:sp>
      <p:pic>
        <p:nvPicPr>
          <p:cNvPr id="192517" name="Picture 5" descr="IMG_0720"/>
          <p:cNvPicPr>
            <a:picLocks noGrp="1" noChangeAspect="1" noChangeArrowheads="1"/>
          </p:cNvPicPr>
          <p:nvPr>
            <p:ph idx="1"/>
          </p:nvPr>
        </p:nvPicPr>
        <p:blipFill>
          <a:blip r:embed="rId3" cstate="print"/>
          <a:srcRect/>
          <a:stretch>
            <a:fillRect/>
          </a:stretch>
        </p:blipFill>
        <p:spPr>
          <a:xfrm>
            <a:off x="838200" y="1238250"/>
            <a:ext cx="7467600" cy="56007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Life Zones: The Neritic Zone</a:t>
            </a:r>
          </a:p>
        </p:txBody>
      </p:sp>
      <p:sp>
        <p:nvSpPr>
          <p:cNvPr id="17411" name="Rectangle 3"/>
          <p:cNvSpPr>
            <a:spLocks noGrp="1" noChangeArrowheads="1"/>
          </p:cNvSpPr>
          <p:nvPr>
            <p:ph idx="1"/>
          </p:nvPr>
        </p:nvSpPr>
        <p:spPr/>
        <p:txBody>
          <a:bodyPr/>
          <a:lstStyle/>
          <a:p>
            <a:pPr>
              <a:lnSpc>
                <a:spcPct val="90000"/>
              </a:lnSpc>
            </a:pPr>
            <a:r>
              <a:rPr lang="en-US"/>
              <a:t>This is the zone beyond the subtidal zone.</a:t>
            </a:r>
          </a:p>
          <a:p>
            <a:pPr>
              <a:lnSpc>
                <a:spcPct val="90000"/>
              </a:lnSpc>
            </a:pPr>
            <a:r>
              <a:rPr lang="en-US"/>
              <a:t>It lies above the continental shelf, the shallow part of the seafloor that adjoins continents.</a:t>
            </a:r>
          </a:p>
          <a:p>
            <a:pPr>
              <a:lnSpc>
                <a:spcPct val="90000"/>
              </a:lnSpc>
            </a:pPr>
            <a:r>
              <a:rPr lang="en-US"/>
              <a:t>It is a productive area due to runoff from rivers and land that provides nutrients for the phytoplankton.  Most fisheries are located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t>The Corwith Cramer over the Neretic Zone (SEA program)</a:t>
            </a:r>
          </a:p>
        </p:txBody>
      </p:sp>
      <p:pic>
        <p:nvPicPr>
          <p:cNvPr id="202757" name="Picture 5" descr="Cramer at sea"/>
          <p:cNvPicPr>
            <a:picLocks noGrp="1" noChangeAspect="1" noChangeArrowheads="1"/>
          </p:cNvPicPr>
          <p:nvPr>
            <p:ph idx="1"/>
          </p:nvPr>
        </p:nvPicPr>
        <p:blipFill>
          <a:blip r:embed="rId3" cstate="print"/>
          <a:srcRect/>
          <a:stretch>
            <a:fillRect/>
          </a:stretch>
        </p:blipFill>
        <p:spPr>
          <a:xfrm>
            <a:off x="1484313" y="1981200"/>
            <a:ext cx="6173787" cy="41148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Life Zones: The Oceanic Zone  </a:t>
            </a:r>
          </a:p>
        </p:txBody>
      </p:sp>
      <p:sp>
        <p:nvSpPr>
          <p:cNvPr id="18435" name="Rectangle 3"/>
          <p:cNvSpPr>
            <a:spLocks noGrp="1" noChangeArrowheads="1"/>
          </p:cNvSpPr>
          <p:nvPr>
            <p:ph idx="1"/>
          </p:nvPr>
        </p:nvSpPr>
        <p:spPr/>
        <p:txBody>
          <a:bodyPr/>
          <a:lstStyle/>
          <a:p>
            <a:r>
              <a:rPr lang="en-US" sz="2800"/>
              <a:t>This is the zone that extends beyond the neretic zone and includes most of the open ocean.</a:t>
            </a:r>
          </a:p>
          <a:p>
            <a:r>
              <a:rPr lang="en-US" sz="2800"/>
              <a:t>The upper part receives light (the photic zone) and the lower part is dark (the aphotic zone).  </a:t>
            </a:r>
          </a:p>
          <a:p>
            <a:r>
              <a:rPr lang="en-US" sz="2800"/>
              <a:t>Deepsea fish and anglers have special adaptations to catch food in the dark zones - including large mouths to catch scraps that fall from shallow water or lights that glow and attract prey.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t>Heading out to the oceanic zone……</a:t>
            </a:r>
          </a:p>
        </p:txBody>
      </p:sp>
      <p:pic>
        <p:nvPicPr>
          <p:cNvPr id="204805" name="Picture 5" descr="PICT0212"/>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t>Sampling for plankton in the photic zone</a:t>
            </a:r>
          </a:p>
        </p:txBody>
      </p:sp>
      <p:pic>
        <p:nvPicPr>
          <p:cNvPr id="208900" name="Picture 4" descr="IMG_7097"/>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Life Zones: The Benthic Zone</a:t>
            </a:r>
          </a:p>
        </p:txBody>
      </p:sp>
      <p:sp>
        <p:nvSpPr>
          <p:cNvPr id="19459" name="Rectangle 3"/>
          <p:cNvSpPr>
            <a:spLocks noGrp="1" noChangeArrowheads="1"/>
          </p:cNvSpPr>
          <p:nvPr>
            <p:ph idx="1"/>
          </p:nvPr>
        </p:nvSpPr>
        <p:spPr/>
        <p:txBody>
          <a:bodyPr/>
          <a:lstStyle/>
          <a:p>
            <a:r>
              <a:rPr lang="en-US" sz="2800"/>
              <a:t>This is the bottom of the ocean and includes the entire ocean floor.  </a:t>
            </a:r>
          </a:p>
          <a:p>
            <a:r>
              <a:rPr lang="en-US" sz="2800"/>
              <a:t>Organisms that inhabit the benthic zone are called the benthos and include many fish and invertebrates like worms, clams, snails, slugs, sea anemones and sea stars.</a:t>
            </a:r>
          </a:p>
          <a:p>
            <a:r>
              <a:rPr lang="en-US" sz="2800"/>
              <a:t>We now think that the deep sea benthos has tremendous diversity - much more than the number of invertebrates that live on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The Benthic zone</a:t>
            </a:r>
          </a:p>
        </p:txBody>
      </p:sp>
      <p:pic>
        <p:nvPicPr>
          <p:cNvPr id="206861" name="Picture 13" descr="IMG_7105"/>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Marine Life Zones</a:t>
            </a:r>
          </a:p>
        </p:txBody>
      </p:sp>
      <p:sp>
        <p:nvSpPr>
          <p:cNvPr id="5123" name="Rectangle 3"/>
          <p:cNvSpPr>
            <a:spLocks noGrp="1" noChangeArrowheads="1"/>
          </p:cNvSpPr>
          <p:nvPr>
            <p:ph idx="1"/>
          </p:nvPr>
        </p:nvSpPr>
        <p:spPr/>
        <p:txBody>
          <a:bodyPr/>
          <a:lstStyle/>
          <a:p>
            <a:r>
              <a:rPr lang="en-US"/>
              <a:t>Life zones are regions that contain organisms that interact with one another and their environment.</a:t>
            </a:r>
          </a:p>
          <a:p>
            <a:r>
              <a:rPr lang="en-US"/>
              <a:t>In all marine environments the living (biotic) things interact with the nonliving (abiotic) things like water chemistry, light, temperature, salinity, and water pressure.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The Environments:  the Sandy Beaches</a:t>
            </a:r>
          </a:p>
        </p:txBody>
      </p:sp>
      <p:sp>
        <p:nvSpPr>
          <p:cNvPr id="20483" name="Rectangle 3"/>
          <p:cNvSpPr>
            <a:spLocks noGrp="1" noChangeArrowheads="1"/>
          </p:cNvSpPr>
          <p:nvPr>
            <p:ph idx="1"/>
          </p:nvPr>
        </p:nvSpPr>
        <p:spPr/>
        <p:txBody>
          <a:bodyPr/>
          <a:lstStyle/>
          <a:p>
            <a:pPr>
              <a:lnSpc>
                <a:spcPct val="90000"/>
              </a:lnSpc>
            </a:pPr>
            <a:r>
              <a:rPr lang="en-US" sz="2800"/>
              <a:t>This is one most of us have visited!</a:t>
            </a:r>
          </a:p>
          <a:p>
            <a:pPr>
              <a:lnSpc>
                <a:spcPct val="90000"/>
              </a:lnSpc>
            </a:pPr>
            <a:r>
              <a:rPr lang="en-US" sz="2800"/>
              <a:t>The sand with its loose, shifting sediment makes it a harsh place to live.</a:t>
            </a:r>
          </a:p>
          <a:p>
            <a:pPr>
              <a:lnSpc>
                <a:spcPct val="90000"/>
              </a:lnSpc>
            </a:pPr>
            <a:r>
              <a:rPr lang="en-US" sz="2800"/>
              <a:t>The beach consists of a surf zone that is home to mole crabs and surf clams - life here is like always being in a storm.</a:t>
            </a:r>
          </a:p>
          <a:p>
            <a:pPr>
              <a:lnSpc>
                <a:spcPct val="90000"/>
              </a:lnSpc>
            </a:pPr>
            <a:r>
              <a:rPr lang="en-US" sz="2800"/>
              <a:t>Silversides live in the oxygenated surf zone and their predators (striped bass, bluefish) swim in from deeper waters to prey on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Waikiki Beach, Oahu, Hawaii</a:t>
            </a:r>
          </a:p>
        </p:txBody>
      </p:sp>
      <p:pic>
        <p:nvPicPr>
          <p:cNvPr id="32773" name="Picture 5" descr="221-2131_IMG"/>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3500"/>
              <a:t>Snorkeling over the subtidal zone on Waikiki Beach with Diamond Head in the back</a:t>
            </a:r>
            <a:endParaRPr lang="en-US"/>
          </a:p>
        </p:txBody>
      </p:sp>
      <p:pic>
        <p:nvPicPr>
          <p:cNvPr id="36868" name="Picture 4" descr="221-2136_IMG"/>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3300"/>
              <a:t>The Black Sand Beaches on the Hana Highway, Maui, Hawaii</a:t>
            </a:r>
            <a:endParaRPr lang="en-US"/>
          </a:p>
        </p:txBody>
      </p:sp>
      <p:pic>
        <p:nvPicPr>
          <p:cNvPr id="37892" name="Picture 4" descr="217-1724_IMG"/>
          <p:cNvPicPr>
            <a:picLocks noGrp="1" noChangeAspect="1" noChangeArrowheads="1"/>
          </p:cNvPicPr>
          <p:nvPr>
            <p:ph idx="1"/>
          </p:nvPr>
        </p:nvPicPr>
        <p:blipFill>
          <a:blip r:embed="rId3" cstate="print"/>
          <a:srcRect/>
          <a:stretch>
            <a:fillRect/>
          </a:stretch>
        </p:blipFill>
        <p:spPr>
          <a:xfrm>
            <a:off x="1295400" y="1828800"/>
            <a:ext cx="6705600" cy="4495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The Beaches near JFK airport, NY</a:t>
            </a:r>
          </a:p>
        </p:txBody>
      </p:sp>
      <p:pic>
        <p:nvPicPr>
          <p:cNvPr id="38916" name="Picture 4" descr="IMG_2342"/>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Skimboarding along the beaches in Oregon</a:t>
            </a:r>
          </a:p>
        </p:txBody>
      </p:sp>
      <p:pic>
        <p:nvPicPr>
          <p:cNvPr id="39940" name="Picture 4" descr="IMG_2603"/>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Bastendorf Beach, Coos Bay, Oregon</a:t>
            </a:r>
          </a:p>
        </p:txBody>
      </p:sp>
      <p:pic>
        <p:nvPicPr>
          <p:cNvPr id="40964" name="Picture 4" descr="IMG_2574"/>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228600"/>
            <a:ext cx="7772400" cy="1524000"/>
          </a:xfrm>
        </p:spPr>
        <p:txBody>
          <a:bodyPr/>
          <a:lstStyle/>
          <a:p>
            <a:r>
              <a:rPr lang="en-US" sz="3600"/>
              <a:t>Alice in Wonderland Beach, Bonaire</a:t>
            </a:r>
            <a:endParaRPr lang="en-US"/>
          </a:p>
        </p:txBody>
      </p:sp>
      <p:pic>
        <p:nvPicPr>
          <p:cNvPr id="41990" name="Picture 6" descr="Alice in Wonderland beach"/>
          <p:cNvPicPr>
            <a:picLocks noGrp="1" noChangeAspect="1" noChangeArrowheads="1"/>
          </p:cNvPicPr>
          <p:nvPr>
            <p:ph idx="1"/>
          </p:nvPr>
        </p:nvPicPr>
        <p:blipFill>
          <a:blip r:embed="rId3" cstate="print"/>
          <a:srcRect/>
          <a:stretch>
            <a:fillRect/>
          </a:stretch>
        </p:blipFill>
        <p:spPr>
          <a:xfrm>
            <a:off x="1219200" y="1524000"/>
            <a:ext cx="6934200" cy="52006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z="3300"/>
              <a:t>The Sand Dunes - an extension of the beach community - Oregon</a:t>
            </a:r>
            <a:endParaRPr lang="en-US"/>
          </a:p>
        </p:txBody>
      </p:sp>
      <p:pic>
        <p:nvPicPr>
          <p:cNvPr id="129028" name="Picture 4" descr="IMG_3265"/>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z="3500"/>
              <a:t>More dunes… Oregon National Dunes Recreation Area</a:t>
            </a:r>
            <a:endParaRPr lang="en-US"/>
          </a:p>
        </p:txBody>
      </p:sp>
      <p:pic>
        <p:nvPicPr>
          <p:cNvPr id="130058" name="Picture 10" descr="IMG_3187"/>
          <p:cNvPicPr>
            <a:picLocks noGrp="1" noChangeAspect="1" noChangeArrowheads="1"/>
          </p:cNvPicPr>
          <p:nvPr>
            <p:ph sz="half" idx="2"/>
          </p:nvPr>
        </p:nvPicPr>
        <p:blipFill>
          <a:blip r:embed="rId3" cstate="print"/>
          <a:srcRect/>
          <a:stretch>
            <a:fillRect/>
          </a:stretch>
        </p:blipFill>
        <p:spPr>
          <a:xfrm>
            <a:off x="4876800" y="3733800"/>
            <a:ext cx="3810000" cy="2857500"/>
          </a:xfrm>
        </p:spPr>
      </p:pic>
      <p:pic>
        <p:nvPicPr>
          <p:cNvPr id="130059" name="Picture 11" descr="IMG_3240"/>
          <p:cNvPicPr>
            <a:picLocks noChangeAspect="1" noChangeArrowheads="1"/>
          </p:cNvPicPr>
          <p:nvPr/>
        </p:nvPicPr>
        <p:blipFill>
          <a:blip r:embed="rId4" cstate="print"/>
          <a:srcRect/>
          <a:stretch>
            <a:fillRect/>
          </a:stretch>
        </p:blipFill>
        <p:spPr bwMode="auto">
          <a:xfrm>
            <a:off x="381000" y="1752600"/>
            <a:ext cx="4343400" cy="32559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0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533400"/>
            <a:ext cx="7772400" cy="1143000"/>
          </a:xfrm>
        </p:spPr>
        <p:txBody>
          <a:bodyPr/>
          <a:lstStyle/>
          <a:p>
            <a:r>
              <a:rPr lang="en-US"/>
              <a:t>Life Zones: The Intertidal Zone</a:t>
            </a:r>
          </a:p>
        </p:txBody>
      </p:sp>
      <p:sp>
        <p:nvSpPr>
          <p:cNvPr id="8195" name="Rectangle 3"/>
          <p:cNvSpPr>
            <a:spLocks noGrp="1" noChangeArrowheads="1"/>
          </p:cNvSpPr>
          <p:nvPr>
            <p:ph idx="1"/>
          </p:nvPr>
        </p:nvSpPr>
        <p:spPr/>
        <p:txBody>
          <a:bodyPr/>
          <a:lstStyle/>
          <a:p>
            <a:r>
              <a:rPr lang="en-US"/>
              <a:t>This is the area located between the high and low tide.</a:t>
            </a:r>
          </a:p>
          <a:p>
            <a:r>
              <a:rPr lang="en-US"/>
              <a:t>High tide is often marked by a strandline of debris and seaweed.</a:t>
            </a:r>
          </a:p>
          <a:p>
            <a:r>
              <a:rPr lang="en-US"/>
              <a:t>Organisms in the intertidal are adapted to being totally submerged part of the day to being completely dry other parts of the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sz="3300"/>
              <a:t>ATVs on the Dune help rip up introduced European beach grass</a:t>
            </a:r>
            <a:endParaRPr lang="en-US"/>
          </a:p>
        </p:txBody>
      </p:sp>
      <p:pic>
        <p:nvPicPr>
          <p:cNvPr id="133125" name="Picture 5" descr="IMG_2694"/>
          <p:cNvPicPr>
            <a:picLocks noGrp="1" noChangeAspect="1" noChangeArrowheads="1"/>
          </p:cNvPicPr>
          <p:nvPr>
            <p:ph sz="half" idx="2"/>
          </p:nvPr>
        </p:nvPicPr>
        <p:blipFill>
          <a:blip r:embed="rId3" cstate="print"/>
          <a:srcRect/>
          <a:stretch>
            <a:fillRect/>
          </a:stretch>
        </p:blipFill>
        <p:spPr>
          <a:xfrm>
            <a:off x="4648200" y="2133600"/>
            <a:ext cx="3810000" cy="3810000"/>
          </a:xfrm>
        </p:spPr>
      </p:pic>
      <p:pic>
        <p:nvPicPr>
          <p:cNvPr id="133126" name="Picture 6" descr="IMG_2686"/>
          <p:cNvPicPr>
            <a:picLocks noChangeAspect="1" noChangeArrowheads="1"/>
          </p:cNvPicPr>
          <p:nvPr/>
        </p:nvPicPr>
        <p:blipFill>
          <a:blip r:embed="rId4" cstate="print"/>
          <a:srcRect/>
          <a:stretch>
            <a:fillRect/>
          </a:stretch>
        </p:blipFill>
        <p:spPr bwMode="auto">
          <a:xfrm>
            <a:off x="304800" y="1905000"/>
            <a:ext cx="4441825" cy="3330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3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09600" y="0"/>
            <a:ext cx="7772400" cy="1143000"/>
          </a:xfrm>
        </p:spPr>
        <p:txBody>
          <a:bodyPr/>
          <a:lstStyle/>
          <a:p>
            <a:r>
              <a:rPr lang="en-US" sz="3500"/>
              <a:t>Doing our part to save the Dunes</a:t>
            </a:r>
            <a:endParaRPr lang="en-US"/>
          </a:p>
        </p:txBody>
      </p:sp>
      <p:pic>
        <p:nvPicPr>
          <p:cNvPr id="134149" name="Picture 5" descr="IMG_2681"/>
          <p:cNvPicPr>
            <a:picLocks noGrp="1" noChangeAspect="1" noChangeArrowheads="1"/>
          </p:cNvPicPr>
          <p:nvPr>
            <p:ph sz="half" idx="2"/>
          </p:nvPr>
        </p:nvPicPr>
        <p:blipFill>
          <a:blip r:embed="rId3" cstate="print"/>
          <a:srcRect/>
          <a:stretch>
            <a:fillRect/>
          </a:stretch>
        </p:blipFill>
        <p:spPr>
          <a:xfrm>
            <a:off x="5029200" y="1295400"/>
            <a:ext cx="3810000" cy="2857500"/>
          </a:xfrm>
        </p:spPr>
      </p:pic>
      <p:pic>
        <p:nvPicPr>
          <p:cNvPr id="134150" name="Picture 6" descr="IMG_2689"/>
          <p:cNvPicPr>
            <a:picLocks noChangeAspect="1" noChangeArrowheads="1"/>
          </p:cNvPicPr>
          <p:nvPr/>
        </p:nvPicPr>
        <p:blipFill>
          <a:blip r:embed="rId4" cstate="print"/>
          <a:srcRect/>
          <a:stretch>
            <a:fillRect/>
          </a:stretch>
        </p:blipFill>
        <p:spPr bwMode="auto">
          <a:xfrm>
            <a:off x="304800" y="3124200"/>
            <a:ext cx="4419600" cy="3314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09600" y="228600"/>
            <a:ext cx="7772400" cy="1143000"/>
          </a:xfrm>
        </p:spPr>
        <p:txBody>
          <a:bodyPr/>
          <a:lstStyle/>
          <a:p>
            <a:r>
              <a:rPr lang="en-US" sz="3500"/>
              <a:t>Dunes cascade into freshwater lakes away from the coast</a:t>
            </a:r>
            <a:endParaRPr lang="en-US"/>
          </a:p>
        </p:txBody>
      </p:sp>
      <p:pic>
        <p:nvPicPr>
          <p:cNvPr id="135173" name="Picture 5" descr="IMG_3300"/>
          <p:cNvPicPr>
            <a:picLocks noGrp="1" noChangeAspect="1" noChangeArrowheads="1"/>
          </p:cNvPicPr>
          <p:nvPr>
            <p:ph sz="half" idx="2"/>
          </p:nvPr>
        </p:nvPicPr>
        <p:blipFill>
          <a:blip r:embed="rId3" cstate="print"/>
          <a:srcRect/>
          <a:stretch>
            <a:fillRect/>
          </a:stretch>
        </p:blipFill>
        <p:spPr>
          <a:xfrm>
            <a:off x="5105400" y="3505200"/>
            <a:ext cx="3810000" cy="2857500"/>
          </a:xfrm>
        </p:spPr>
      </p:pic>
      <p:pic>
        <p:nvPicPr>
          <p:cNvPr id="135174" name="Picture 6" descr="IMG_3303"/>
          <p:cNvPicPr>
            <a:picLocks noChangeAspect="1" noChangeArrowheads="1"/>
          </p:cNvPicPr>
          <p:nvPr/>
        </p:nvPicPr>
        <p:blipFill>
          <a:blip r:embed="rId4" cstate="print"/>
          <a:srcRect/>
          <a:stretch>
            <a:fillRect/>
          </a:stretch>
        </p:blipFill>
        <p:spPr bwMode="auto">
          <a:xfrm>
            <a:off x="304800" y="1752600"/>
            <a:ext cx="457200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5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The Environments:  The Rocky Coast</a:t>
            </a:r>
            <a:br>
              <a:rPr lang="en-US"/>
            </a:br>
            <a:endParaRPr lang="en-US"/>
          </a:p>
        </p:txBody>
      </p:sp>
      <p:sp>
        <p:nvSpPr>
          <p:cNvPr id="23555" name="Rectangle 3"/>
          <p:cNvSpPr>
            <a:spLocks noGrp="1" noChangeArrowheads="1"/>
          </p:cNvSpPr>
          <p:nvPr>
            <p:ph idx="1"/>
          </p:nvPr>
        </p:nvSpPr>
        <p:spPr/>
        <p:txBody>
          <a:bodyPr/>
          <a:lstStyle/>
          <a:p>
            <a:pPr>
              <a:lnSpc>
                <a:spcPct val="90000"/>
              </a:lnSpc>
            </a:pPr>
            <a:r>
              <a:rPr lang="en-US"/>
              <a:t>Many coastal states have shores composed of solid rock.</a:t>
            </a:r>
          </a:p>
          <a:p>
            <a:pPr>
              <a:lnSpc>
                <a:spcPct val="90000"/>
              </a:lnSpc>
            </a:pPr>
            <a:r>
              <a:rPr lang="en-US"/>
              <a:t>Rocks can provide a surface for organisms to attach themselves.</a:t>
            </a:r>
          </a:p>
          <a:p>
            <a:pPr>
              <a:lnSpc>
                <a:spcPct val="90000"/>
              </a:lnSpc>
            </a:pPr>
            <a:r>
              <a:rPr lang="en-US"/>
              <a:t>Seaweeds and seagrasses cling to rocks.</a:t>
            </a:r>
          </a:p>
          <a:p>
            <a:pPr>
              <a:lnSpc>
                <a:spcPct val="90000"/>
              </a:lnSpc>
            </a:pPr>
            <a:r>
              <a:rPr lang="en-US"/>
              <a:t>Zonation is very strong on the rocky shores and different organisms are found in different zones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2500"/>
              <a:t>Rocky shores along San Juan Islands, Washington (kelp forest in subtidal zone)</a:t>
            </a:r>
            <a:endParaRPr lang="en-US"/>
          </a:p>
        </p:txBody>
      </p:sp>
      <p:pic>
        <p:nvPicPr>
          <p:cNvPr id="44037" name="Picture 5" descr="IMG_2421"/>
          <p:cNvPicPr>
            <a:picLocks noGrp="1" noChangeAspect="1" noChangeArrowheads="1"/>
          </p:cNvPicPr>
          <p:nvPr>
            <p:ph idx="1"/>
          </p:nvPr>
        </p:nvPicPr>
        <p:blipFill>
          <a:blip r:embed="rId3" cstate="print"/>
          <a:srcRect/>
          <a:stretch>
            <a:fillRect/>
          </a:stretch>
        </p:blipFill>
        <p:spPr>
          <a:xfrm>
            <a:off x="1066800" y="1676400"/>
            <a:ext cx="7162800" cy="4953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San Juan Island, Washington</a:t>
            </a:r>
          </a:p>
        </p:txBody>
      </p:sp>
      <p:pic>
        <p:nvPicPr>
          <p:cNvPr id="46084" name="Picture 4" descr="IMG_2440"/>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The Environments:  The Rocky Coast</a:t>
            </a:r>
          </a:p>
        </p:txBody>
      </p:sp>
      <p:sp>
        <p:nvSpPr>
          <p:cNvPr id="24579" name="Rectangle 3"/>
          <p:cNvSpPr>
            <a:spLocks noGrp="1" noChangeArrowheads="1"/>
          </p:cNvSpPr>
          <p:nvPr>
            <p:ph idx="1"/>
          </p:nvPr>
        </p:nvSpPr>
        <p:spPr/>
        <p:txBody>
          <a:bodyPr/>
          <a:lstStyle/>
          <a:p>
            <a:pPr>
              <a:lnSpc>
                <a:spcPct val="90000"/>
              </a:lnSpc>
            </a:pPr>
            <a:r>
              <a:rPr lang="en-US" sz="2800"/>
              <a:t>The upper intertidal is home to bacteria, snails, limpets, and barnacles.</a:t>
            </a:r>
          </a:p>
          <a:p>
            <a:pPr>
              <a:lnSpc>
                <a:spcPct val="90000"/>
              </a:lnSpc>
            </a:pPr>
            <a:r>
              <a:rPr lang="en-US" sz="2800"/>
              <a:t>The mid-intertidal zone is largely occupied by barnacles, mussels and seaweeds. Whelks often prey on barnacles here.  Sea stars and tautogs often come in and prey on the molluscs.</a:t>
            </a:r>
          </a:p>
          <a:p>
            <a:pPr>
              <a:lnSpc>
                <a:spcPct val="90000"/>
              </a:lnSpc>
            </a:pPr>
            <a:r>
              <a:rPr lang="en-US" sz="2800"/>
              <a:t>The lower intertidal is dominated by seaweeds and tide pools.</a:t>
            </a:r>
          </a:p>
          <a:p>
            <a:pPr>
              <a:lnSpc>
                <a:spcPct val="90000"/>
              </a:lnSpc>
            </a:pPr>
            <a:r>
              <a:rPr lang="en-US" sz="2800"/>
              <a:t>The subtidal zone is home to lobsters, crabs, and predatory fish - best observed while snorkeling.</a:t>
            </a:r>
          </a:p>
          <a:p>
            <a:pPr>
              <a:lnSpc>
                <a:spcPct val="90000"/>
              </a:lnSpc>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400"/>
              <a:t>Orca whale off the rocky shores of the San Juan Islands</a:t>
            </a:r>
            <a:endParaRPr lang="en-US"/>
          </a:p>
        </p:txBody>
      </p:sp>
      <p:pic>
        <p:nvPicPr>
          <p:cNvPr id="47109" name="Picture 5" descr="IMG_2478"/>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2900"/>
              <a:t>Tide Pools in the lower intertidal, Oregon</a:t>
            </a:r>
            <a:endParaRPr lang="en-US"/>
          </a:p>
        </p:txBody>
      </p:sp>
      <p:pic>
        <p:nvPicPr>
          <p:cNvPr id="49156" name="Picture 4" descr="IMG_2655"/>
          <p:cNvPicPr>
            <a:picLocks noGrp="1" noChangeAspect="1" noChangeArrowheads="1"/>
          </p:cNvPicPr>
          <p:nvPr>
            <p:ph idx="1"/>
          </p:nvPr>
        </p:nvPicPr>
        <p:blipFill>
          <a:blip r:embed="rId3" cstate="print"/>
          <a:srcRect/>
          <a:stretch>
            <a:fillRect/>
          </a:stretch>
        </p:blipFill>
        <p:spPr>
          <a:xfrm>
            <a:off x="2438400" y="1447800"/>
            <a:ext cx="3886200" cy="5105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2900"/>
              <a:t>Sea urchin pits in the uplifted sandstone along the rocky shore of Cape Arago, Oregon</a:t>
            </a:r>
            <a:endParaRPr lang="en-US"/>
          </a:p>
        </p:txBody>
      </p:sp>
      <p:pic>
        <p:nvPicPr>
          <p:cNvPr id="50180" name="Picture 4" descr="IMG_3058"/>
          <p:cNvPicPr>
            <a:picLocks noGrp="1" noChangeAspect="1" noChangeArrowheads="1"/>
          </p:cNvPicPr>
          <p:nvPr>
            <p:ph idx="1"/>
          </p:nvPr>
        </p:nvPicPr>
        <p:blipFill>
          <a:blip r:embed="rId3" cstate="print"/>
          <a:srcRect/>
          <a:stretch>
            <a:fillRect/>
          </a:stretch>
        </p:blipFill>
        <p:spPr>
          <a:xfrm>
            <a:off x="1066800" y="1676400"/>
            <a:ext cx="69342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endParaRPr lang="en-US"/>
          </a:p>
        </p:txBody>
      </p:sp>
      <p:pic>
        <p:nvPicPr>
          <p:cNvPr id="196611" name="Picture 3"/>
          <p:cNvPicPr>
            <a:picLocks noChangeAspect="1" noChangeArrowheads="1"/>
          </p:cNvPicPr>
          <p:nvPr/>
        </p:nvPicPr>
        <p:blipFill>
          <a:blip r:embed="rId3" cstate="print"/>
          <a:srcRect/>
          <a:stretch>
            <a:fillRect/>
          </a:stretch>
        </p:blipFill>
        <p:spPr bwMode="auto">
          <a:xfrm>
            <a:off x="0" y="-14288"/>
            <a:ext cx="9163050" cy="687228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The entrance to Sea Lion Caves, Florence, Oregon</a:t>
            </a:r>
          </a:p>
        </p:txBody>
      </p:sp>
      <p:pic>
        <p:nvPicPr>
          <p:cNvPr id="51204" name="Picture 4" descr="IMG_2948"/>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2800"/>
              <a:t>Inside Sea Lion Caves where hundreds of California and Stellar sea lions congregate</a:t>
            </a:r>
            <a:endParaRPr lang="en-US"/>
          </a:p>
        </p:txBody>
      </p:sp>
      <p:pic>
        <p:nvPicPr>
          <p:cNvPr id="52230" name="Picture 6" descr="IMG_2950"/>
          <p:cNvPicPr>
            <a:picLocks noGrp="1" noChangeAspect="1" noChangeArrowheads="1"/>
          </p:cNvPicPr>
          <p:nvPr>
            <p:ph idx="1"/>
          </p:nvPr>
        </p:nvPicPr>
        <p:blipFill>
          <a:blip r:embed="rId3" cstate="print"/>
          <a:srcRect/>
          <a:stretch>
            <a:fillRect/>
          </a:stretch>
        </p:blipFill>
        <p:spPr>
          <a:xfrm>
            <a:off x="1066800" y="1676400"/>
            <a:ext cx="68580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Face Rock, Bandon, Oregon</a:t>
            </a:r>
          </a:p>
        </p:txBody>
      </p:sp>
      <p:pic>
        <p:nvPicPr>
          <p:cNvPr id="88068" name="Picture 4" descr="IMG_2727"/>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8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sz="3200"/>
              <a:t>Tufted puffin along the Rocky shores of the Pacific Northwest</a:t>
            </a:r>
            <a:endParaRPr lang="en-US"/>
          </a:p>
        </p:txBody>
      </p:sp>
      <p:pic>
        <p:nvPicPr>
          <p:cNvPr id="103428" name="Picture 4" descr="IMG_3528"/>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3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p:txBody>
          <a:bodyPr/>
          <a:lstStyle/>
          <a:p>
            <a:r>
              <a:rPr lang="en-US"/>
              <a:t>Rocky shores of Southern Oregon</a:t>
            </a:r>
          </a:p>
        </p:txBody>
      </p:sp>
      <p:pic>
        <p:nvPicPr>
          <p:cNvPr id="89092" name="Picture 1028" descr="IMG_2717"/>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9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title"/>
          </p:nvPr>
        </p:nvSpPr>
        <p:spPr/>
        <p:txBody>
          <a:bodyPr/>
          <a:lstStyle/>
          <a:p>
            <a:r>
              <a:rPr lang="en-US"/>
              <a:t>Resistant rock nodules along Shore Acres, Oregon</a:t>
            </a:r>
          </a:p>
        </p:txBody>
      </p:sp>
      <p:pic>
        <p:nvPicPr>
          <p:cNvPr id="90116" name="Picture 1028" descr="IMG_3051"/>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0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The coastal trail, Cape Arago, Oregon</a:t>
            </a:r>
          </a:p>
        </p:txBody>
      </p:sp>
      <p:pic>
        <p:nvPicPr>
          <p:cNvPr id="91140" name="Picture 4" descr="IMG_3169"/>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1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z="3300"/>
              <a:t>Subtidal zone along rocky shores in Oregon- seastars everywhere</a:t>
            </a:r>
            <a:endParaRPr lang="en-US"/>
          </a:p>
        </p:txBody>
      </p:sp>
      <p:pic>
        <p:nvPicPr>
          <p:cNvPr id="92164" name="Picture 4" descr="IMG_3498"/>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2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z="3200"/>
              <a:t>Collecting mussels along the intertidal zone, Lighthouse Beach, Oregon</a:t>
            </a:r>
            <a:endParaRPr lang="en-US"/>
          </a:p>
        </p:txBody>
      </p:sp>
      <p:pic>
        <p:nvPicPr>
          <p:cNvPr id="93188" name="Picture 4" descr="IMG_2645"/>
          <p:cNvPicPr>
            <a:picLocks noGrp="1" noChangeAspect="1" noChangeArrowheads="1"/>
          </p:cNvPicPr>
          <p:nvPr>
            <p:ph idx="1"/>
          </p:nvPr>
        </p:nvPicPr>
        <p:blipFill>
          <a:blip r:embed="rId3" cstate="print"/>
          <a:srcRect/>
          <a:stretch>
            <a:fillRect/>
          </a:stretch>
        </p:blipFill>
        <p:spPr>
          <a:xfrm>
            <a:off x="2152650" y="1752600"/>
            <a:ext cx="3829050" cy="5105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p:txBody>
          <a:bodyPr/>
          <a:lstStyle/>
          <a:p>
            <a:r>
              <a:rPr lang="en-US" sz="3600"/>
              <a:t>Ni’ihau and Lahaina, off the coast of Kauia, Hawaii - volcanic rocky shores</a:t>
            </a:r>
            <a:endParaRPr lang="en-US"/>
          </a:p>
        </p:txBody>
      </p:sp>
      <p:pic>
        <p:nvPicPr>
          <p:cNvPr id="94212" name="Picture 1028" descr="220-2084_IMG_2"/>
          <p:cNvPicPr>
            <a:picLocks noGrp="1" noChangeAspect="1" noChangeArrowheads="1"/>
          </p:cNvPicPr>
          <p:nvPr>
            <p:ph sz="half" idx="1"/>
          </p:nvPr>
        </p:nvPicPr>
        <p:blipFill>
          <a:blip r:embed="rId3" cstate="print"/>
          <a:srcRect/>
          <a:stretch>
            <a:fillRect/>
          </a:stretch>
        </p:blipFill>
        <p:spPr>
          <a:xfrm>
            <a:off x="685800" y="1981200"/>
            <a:ext cx="3810000" cy="4648200"/>
          </a:xfrm>
        </p:spPr>
      </p:pic>
      <p:pic>
        <p:nvPicPr>
          <p:cNvPr id="94214" name="Picture 1030" descr="220-2086_IMG"/>
          <p:cNvPicPr>
            <a:picLocks noChangeAspect="1" noChangeArrowheads="1"/>
          </p:cNvPicPr>
          <p:nvPr/>
        </p:nvPicPr>
        <p:blipFill>
          <a:blip r:embed="rId4" cstate="print"/>
          <a:srcRect/>
          <a:stretch>
            <a:fillRect/>
          </a:stretch>
        </p:blipFill>
        <p:spPr bwMode="auto">
          <a:xfrm>
            <a:off x="3657600" y="2286000"/>
            <a:ext cx="5048250" cy="41671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4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Life Zone: Supratidal Zone</a:t>
            </a:r>
          </a:p>
        </p:txBody>
      </p:sp>
      <p:sp>
        <p:nvSpPr>
          <p:cNvPr id="11267" name="Rectangle 3"/>
          <p:cNvSpPr>
            <a:spLocks noGrp="1" noChangeArrowheads="1"/>
          </p:cNvSpPr>
          <p:nvPr>
            <p:ph idx="1"/>
          </p:nvPr>
        </p:nvSpPr>
        <p:spPr/>
        <p:txBody>
          <a:bodyPr/>
          <a:lstStyle/>
          <a:p>
            <a:r>
              <a:rPr lang="en-US"/>
              <a:t>This is the area above the high tide line.</a:t>
            </a:r>
          </a:p>
          <a:p>
            <a:r>
              <a:rPr lang="en-US"/>
              <a:t>In this zone, there are often grasses, shrubs and trees that cannot grow further down due to too much salt spray.</a:t>
            </a:r>
          </a:p>
          <a:p>
            <a:pPr>
              <a:buFont typeface="Wingdings" pitchFamily="84" charset="2"/>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Volcanic Rocky shores, Iceland</a:t>
            </a:r>
          </a:p>
        </p:txBody>
      </p:sp>
      <p:pic>
        <p:nvPicPr>
          <p:cNvPr id="96263" name="Picture 7" descr="IMG_6055"/>
          <p:cNvPicPr>
            <a:picLocks noGrp="1" noChangeAspect="1" noChangeArrowheads="1"/>
          </p:cNvPicPr>
          <p:nvPr>
            <p:ph sz="half" idx="1"/>
          </p:nvPr>
        </p:nvPicPr>
        <p:blipFill>
          <a:blip r:embed="rId3" cstate="print"/>
          <a:srcRect/>
          <a:stretch>
            <a:fillRect/>
          </a:stretch>
        </p:blipFill>
        <p:spPr>
          <a:xfrm>
            <a:off x="228600" y="3581400"/>
            <a:ext cx="3810000" cy="2857500"/>
          </a:xfrm>
        </p:spPr>
      </p:pic>
      <p:pic>
        <p:nvPicPr>
          <p:cNvPr id="96264" name="Picture 8" descr="IMG_6082"/>
          <p:cNvPicPr>
            <a:picLocks noChangeAspect="1" noChangeArrowheads="1"/>
          </p:cNvPicPr>
          <p:nvPr/>
        </p:nvPicPr>
        <p:blipFill>
          <a:blip r:embed="rId4" cstate="print"/>
          <a:srcRect/>
          <a:stretch>
            <a:fillRect/>
          </a:stretch>
        </p:blipFill>
        <p:spPr bwMode="auto">
          <a:xfrm>
            <a:off x="4191000" y="2209800"/>
            <a:ext cx="4687888" cy="35147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6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The Environments:  The Estuary</a:t>
            </a:r>
          </a:p>
        </p:txBody>
      </p:sp>
      <p:sp>
        <p:nvSpPr>
          <p:cNvPr id="25603" name="Rectangle 3"/>
          <p:cNvSpPr>
            <a:spLocks noGrp="1" noChangeArrowheads="1"/>
          </p:cNvSpPr>
          <p:nvPr>
            <p:ph idx="1"/>
          </p:nvPr>
        </p:nvSpPr>
        <p:spPr/>
        <p:txBody>
          <a:bodyPr/>
          <a:lstStyle/>
          <a:p>
            <a:pPr>
              <a:lnSpc>
                <a:spcPct val="90000"/>
              </a:lnSpc>
            </a:pPr>
            <a:r>
              <a:rPr lang="en-US"/>
              <a:t>The estuary is an area where freshwater rivers drain into the oceans.</a:t>
            </a:r>
          </a:p>
          <a:p>
            <a:pPr>
              <a:lnSpc>
                <a:spcPct val="90000"/>
              </a:lnSpc>
            </a:pPr>
            <a:r>
              <a:rPr lang="en-US"/>
              <a:t>The water is often brackish here.</a:t>
            </a:r>
          </a:p>
          <a:p>
            <a:pPr>
              <a:lnSpc>
                <a:spcPct val="90000"/>
              </a:lnSpc>
            </a:pPr>
            <a:r>
              <a:rPr lang="en-US"/>
              <a:t>Estuaries are calm, nutrient-rich areas that are natural sanctuaries for a wide variety of organisms of all or part of their lives.</a:t>
            </a:r>
          </a:p>
          <a:p>
            <a:pPr>
              <a:lnSpc>
                <a:spcPct val="90000"/>
              </a:lnSpc>
            </a:pPr>
            <a:r>
              <a:rPr lang="en-US"/>
              <a:t>Estuaries are made up of the following environments…..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The Environments:  The Estuary - Salt marshes</a:t>
            </a:r>
          </a:p>
        </p:txBody>
      </p:sp>
      <p:sp>
        <p:nvSpPr>
          <p:cNvPr id="26627" name="Rectangle 3"/>
          <p:cNvSpPr>
            <a:spLocks noGrp="1" noChangeArrowheads="1"/>
          </p:cNvSpPr>
          <p:nvPr>
            <p:ph idx="1"/>
          </p:nvPr>
        </p:nvSpPr>
        <p:spPr/>
        <p:txBody>
          <a:bodyPr/>
          <a:lstStyle/>
          <a:p>
            <a:pPr>
              <a:lnSpc>
                <a:spcPct val="90000"/>
              </a:lnSpc>
            </a:pPr>
            <a:r>
              <a:rPr lang="en-US" sz="2800"/>
              <a:t>Salt marshes are dominated by grasses that grow in shallow water (wetlands).  </a:t>
            </a:r>
          </a:p>
          <a:p>
            <a:pPr>
              <a:lnSpc>
                <a:spcPct val="90000"/>
              </a:lnSpc>
            </a:pPr>
            <a:r>
              <a:rPr lang="en-US" sz="2800"/>
              <a:t>The dominant grass is </a:t>
            </a:r>
            <a:r>
              <a:rPr lang="en-US" sz="2800" i="1"/>
              <a:t>Spartina</a:t>
            </a:r>
            <a:r>
              <a:rPr lang="en-US" sz="2800"/>
              <a:t> grass that is resistant to salt - the leaves secrete salt crystals.</a:t>
            </a:r>
          </a:p>
          <a:p>
            <a:pPr>
              <a:lnSpc>
                <a:spcPct val="90000"/>
              </a:lnSpc>
            </a:pPr>
            <a:r>
              <a:rPr lang="en-US" sz="2800"/>
              <a:t>The dead grass (detritus) provides lots of nutrients for the estuary.</a:t>
            </a:r>
          </a:p>
          <a:p>
            <a:pPr>
              <a:lnSpc>
                <a:spcPct val="90000"/>
              </a:lnSpc>
            </a:pPr>
            <a:r>
              <a:rPr lang="en-US" sz="2800"/>
              <a:t>Animals include ribbed mussels, fiddler crabs, hermit crabs, baby fish (it is a nursery ground for fish).  Many birds depend on the salt marshes for food.</a:t>
            </a:r>
          </a:p>
          <a:p>
            <a:pPr>
              <a:lnSpc>
                <a:spcPct val="90000"/>
              </a:lnSpc>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3600"/>
              <a:t>Salt marsh - Metcalf marsh, Charleston, Oregon</a:t>
            </a:r>
            <a:endParaRPr lang="en-US"/>
          </a:p>
        </p:txBody>
      </p:sp>
      <p:pic>
        <p:nvPicPr>
          <p:cNvPr id="98309" name="Picture 5" descr="171-7152_IMG"/>
          <p:cNvPicPr>
            <a:picLocks noGrp="1" noChangeAspect="1" noChangeArrowheads="1"/>
          </p:cNvPicPr>
          <p:nvPr>
            <p:ph sz="half" idx="1"/>
          </p:nvPr>
        </p:nvPicPr>
        <p:blipFill>
          <a:blip r:embed="rId3" cstate="print"/>
          <a:srcRect/>
          <a:stretch>
            <a:fillRect/>
          </a:stretch>
        </p:blipFill>
        <p:spPr>
          <a:xfrm>
            <a:off x="1524000" y="1695450"/>
            <a:ext cx="6477000" cy="48577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Hidden Creek salt marsh, South slough, Oregon</a:t>
            </a:r>
          </a:p>
        </p:txBody>
      </p:sp>
      <p:pic>
        <p:nvPicPr>
          <p:cNvPr id="100357" name="Picture 5" descr="PICT0007a"/>
          <p:cNvPicPr>
            <a:picLocks noGrp="1" noChangeAspect="1" noChangeArrowheads="1"/>
          </p:cNvPicPr>
          <p:nvPr>
            <p:ph sz="half" idx="1"/>
          </p:nvPr>
        </p:nvPicPr>
        <p:blipFill>
          <a:blip r:embed="rId3" cstate="print"/>
          <a:srcRect/>
          <a:stretch>
            <a:fillRect/>
          </a:stretch>
        </p:blipFill>
        <p:spPr>
          <a:xfrm>
            <a:off x="914400" y="1905000"/>
            <a:ext cx="64008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0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228600"/>
            <a:ext cx="7772400" cy="1143000"/>
          </a:xfrm>
        </p:spPr>
        <p:txBody>
          <a:bodyPr/>
          <a:lstStyle/>
          <a:p>
            <a:r>
              <a:rPr lang="en-US" sz="3300"/>
              <a:t>South Slough National Estuarine Research Reserve</a:t>
            </a:r>
            <a:endParaRPr lang="en-US"/>
          </a:p>
        </p:txBody>
      </p:sp>
      <p:pic>
        <p:nvPicPr>
          <p:cNvPr id="101383" name="Picture 7" descr="IMG_3354"/>
          <p:cNvPicPr>
            <a:picLocks noGrp="1" noChangeAspect="1" noChangeArrowheads="1"/>
          </p:cNvPicPr>
          <p:nvPr>
            <p:ph sz="half" idx="1"/>
          </p:nvPr>
        </p:nvPicPr>
        <p:blipFill>
          <a:blip r:embed="rId3" cstate="print"/>
          <a:srcRect/>
          <a:stretch>
            <a:fillRect/>
          </a:stretch>
        </p:blipFill>
        <p:spPr>
          <a:xfrm>
            <a:off x="762000" y="1314450"/>
            <a:ext cx="7391400" cy="55435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The Environments:  The Estuary - Mudflats</a:t>
            </a:r>
          </a:p>
        </p:txBody>
      </p:sp>
      <p:sp>
        <p:nvSpPr>
          <p:cNvPr id="27651" name="Rectangle 3"/>
          <p:cNvSpPr>
            <a:spLocks noGrp="1" noChangeArrowheads="1"/>
          </p:cNvSpPr>
          <p:nvPr>
            <p:ph idx="1"/>
          </p:nvPr>
        </p:nvSpPr>
        <p:spPr/>
        <p:txBody>
          <a:bodyPr/>
          <a:lstStyle/>
          <a:p>
            <a:r>
              <a:rPr lang="en-US" sz="2800"/>
              <a:t>Part of the estuary has dark, muddy sand and no marsh grass - these are the mudflat communities.</a:t>
            </a:r>
          </a:p>
          <a:p>
            <a:r>
              <a:rPr lang="en-US" sz="2800"/>
              <a:t>The mudflat has little aeration (flushing is minimal) and detritus accumulates.  The sediment is often anaerobic and smells like rotten eggs (H</a:t>
            </a:r>
            <a:r>
              <a:rPr lang="en-US" sz="1000"/>
              <a:t>2</a:t>
            </a:r>
            <a:r>
              <a:rPr lang="en-US" sz="2800"/>
              <a:t>S).</a:t>
            </a:r>
          </a:p>
          <a:p>
            <a:r>
              <a:rPr lang="en-US" sz="2800"/>
              <a:t>The mudflat is home to mudsnails that scavenge for food, clams that siphon plankton from the water, and many worms.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t>The Portside Mudflats, Charleston, Oregon </a:t>
            </a:r>
          </a:p>
        </p:txBody>
      </p:sp>
      <p:pic>
        <p:nvPicPr>
          <p:cNvPr id="104453" name="Picture 5" descr="IMG_2591"/>
          <p:cNvPicPr>
            <a:picLocks noGrp="1" noChangeAspect="1" noChangeArrowheads="1"/>
          </p:cNvPicPr>
          <p:nvPr>
            <p:ph idx="1"/>
          </p:nvPr>
        </p:nvPicPr>
        <p:blipFill>
          <a:blip r:embed="rId3" cstate="print"/>
          <a:srcRect/>
          <a:stretch>
            <a:fillRect/>
          </a:stretch>
        </p:blipFill>
        <p:spPr>
          <a:xfrm>
            <a:off x="914400" y="1752600"/>
            <a:ext cx="64008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4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Mudflats - clamming for dinner</a:t>
            </a:r>
          </a:p>
        </p:txBody>
      </p:sp>
      <p:pic>
        <p:nvPicPr>
          <p:cNvPr id="106500" name="Picture 4" descr="IMG_2592"/>
          <p:cNvPicPr>
            <a:picLocks noGrp="1" noChangeAspect="1" noChangeArrowheads="1"/>
          </p:cNvPicPr>
          <p:nvPr>
            <p:ph idx="1"/>
          </p:nvPr>
        </p:nvPicPr>
        <p:blipFill>
          <a:blip r:embed="rId3" cstate="print"/>
          <a:srcRect/>
          <a:stretch>
            <a:fillRect/>
          </a:stretch>
        </p:blipFill>
        <p:spPr>
          <a:xfrm>
            <a:off x="1828800" y="1981200"/>
            <a:ext cx="5943600" cy="44577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The Environments:  The Estuary - The Mangroves</a:t>
            </a:r>
          </a:p>
        </p:txBody>
      </p:sp>
      <p:sp>
        <p:nvSpPr>
          <p:cNvPr id="28675" name="Rectangle 3"/>
          <p:cNvSpPr>
            <a:spLocks noGrp="1" noChangeArrowheads="1"/>
          </p:cNvSpPr>
          <p:nvPr>
            <p:ph idx="1"/>
          </p:nvPr>
        </p:nvSpPr>
        <p:spPr/>
        <p:txBody>
          <a:bodyPr/>
          <a:lstStyle/>
          <a:p>
            <a:pPr>
              <a:lnSpc>
                <a:spcPct val="90000"/>
              </a:lnSpc>
            </a:pPr>
            <a:r>
              <a:rPr lang="en-US" sz="2400"/>
              <a:t>In tropical regions, such as Florida, the shores and bays are covered with mangrove communities.</a:t>
            </a:r>
          </a:p>
          <a:p>
            <a:pPr>
              <a:lnSpc>
                <a:spcPct val="90000"/>
              </a:lnSpc>
            </a:pPr>
            <a:r>
              <a:rPr lang="en-US" sz="2400"/>
              <a:t>The red mangrove grows in the water and has arching prop roots that anchor the trees. The black and white mangroves grow higher in the intertidal zone.</a:t>
            </a:r>
          </a:p>
          <a:p>
            <a:pPr>
              <a:lnSpc>
                <a:spcPct val="90000"/>
              </a:lnSpc>
            </a:pPr>
            <a:r>
              <a:rPr lang="en-US" sz="2400"/>
              <a:t>Debris gets trapped in mangroves and dead leaves from the mangrove trees provide nutrients for plankton.</a:t>
            </a:r>
          </a:p>
          <a:p>
            <a:pPr>
              <a:lnSpc>
                <a:spcPct val="90000"/>
              </a:lnSpc>
            </a:pPr>
            <a:r>
              <a:rPr lang="en-US" sz="2400"/>
              <a:t>Mangroves are home to diverse communities, and also protect the shoreline from erosion.</a:t>
            </a:r>
          </a:p>
          <a:p>
            <a:pPr>
              <a:lnSpc>
                <a:spcPct val="90000"/>
              </a:lnSpc>
            </a:pPr>
            <a:r>
              <a:rPr lang="en-US" sz="2400"/>
              <a:t>Mangroves absorb the impact of storms.</a:t>
            </a:r>
          </a:p>
          <a:p>
            <a:pPr>
              <a:lnSpc>
                <a:spcPct val="90000"/>
              </a:lnSpc>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a:t>Life Zones: The Subtidal Zone</a:t>
            </a:r>
          </a:p>
        </p:txBody>
      </p:sp>
      <p:sp>
        <p:nvSpPr>
          <p:cNvPr id="1027" name="Rectangle 3"/>
          <p:cNvSpPr>
            <a:spLocks noGrp="1" noChangeArrowheads="1"/>
          </p:cNvSpPr>
          <p:nvPr>
            <p:ph idx="1"/>
          </p:nvPr>
        </p:nvSpPr>
        <p:spPr/>
        <p:txBody>
          <a:bodyPr/>
          <a:lstStyle/>
          <a:p>
            <a:pPr>
              <a:lnSpc>
                <a:spcPct val="90000"/>
              </a:lnSpc>
            </a:pPr>
            <a:r>
              <a:rPr lang="en-US"/>
              <a:t>This zone is below the low tide line - it is completely underwater.</a:t>
            </a:r>
          </a:p>
          <a:p>
            <a:pPr>
              <a:lnSpc>
                <a:spcPct val="90000"/>
              </a:lnSpc>
            </a:pPr>
            <a:r>
              <a:rPr lang="en-US"/>
              <a:t>It has heavy wave impact and turbulence.</a:t>
            </a:r>
          </a:p>
          <a:p>
            <a:pPr>
              <a:lnSpc>
                <a:spcPct val="90000"/>
              </a:lnSpc>
            </a:pPr>
            <a:r>
              <a:rPr lang="en-US"/>
              <a:t>Animals are adapted to cling to surfaces: sponges bore into rocks, seastars use tubefeet to suction to rocks, mussels have byssal threads to stick to rocks and barnacles secrete cement to stick to rocks.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228600"/>
            <a:ext cx="7772400" cy="1524000"/>
          </a:xfrm>
        </p:spPr>
        <p:txBody>
          <a:bodyPr/>
          <a:lstStyle/>
          <a:p>
            <a:r>
              <a:rPr lang="en-US" sz="3300"/>
              <a:t>Kayaking in the Mangroves, Key Largo, Florida</a:t>
            </a:r>
            <a:endParaRPr lang="en-US"/>
          </a:p>
        </p:txBody>
      </p:sp>
      <p:pic>
        <p:nvPicPr>
          <p:cNvPr id="108551" name="Picture 7" descr="IMG_1176"/>
          <p:cNvPicPr>
            <a:picLocks noGrp="1" noChangeAspect="1" noChangeArrowheads="1"/>
          </p:cNvPicPr>
          <p:nvPr>
            <p:ph idx="1"/>
          </p:nvPr>
        </p:nvPicPr>
        <p:blipFill>
          <a:blip r:embed="rId3" cstate="print"/>
          <a:srcRect/>
          <a:stretch>
            <a:fillRect/>
          </a:stretch>
        </p:blipFill>
        <p:spPr>
          <a:xfrm>
            <a:off x="1524000" y="1676400"/>
            <a:ext cx="64008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8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0"/>
            <a:ext cx="7772400" cy="1752600"/>
          </a:xfrm>
        </p:spPr>
        <p:txBody>
          <a:bodyPr/>
          <a:lstStyle/>
          <a:p>
            <a:r>
              <a:rPr lang="en-US" sz="3400"/>
              <a:t>Sunrise on Short Key, Florida - Mangroves and pines</a:t>
            </a:r>
            <a:endParaRPr lang="en-US"/>
          </a:p>
        </p:txBody>
      </p:sp>
      <p:pic>
        <p:nvPicPr>
          <p:cNvPr id="110598" name="Picture 6" descr="CIMG0245"/>
          <p:cNvPicPr>
            <a:picLocks noGrp="1" noChangeAspect="1" noChangeArrowheads="1"/>
          </p:cNvPicPr>
          <p:nvPr>
            <p:ph idx="1"/>
          </p:nvPr>
        </p:nvPicPr>
        <p:blipFill>
          <a:blip r:embed="rId3" cstate="print"/>
          <a:srcRect/>
          <a:stretch>
            <a:fillRect/>
          </a:stretch>
        </p:blipFill>
        <p:spPr>
          <a:xfrm>
            <a:off x="1371600" y="1752600"/>
            <a:ext cx="6553200" cy="49149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0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z="3300"/>
              <a:t>American crocodile near the channel leading to the Mangrove Swamps</a:t>
            </a:r>
            <a:endParaRPr lang="en-US"/>
          </a:p>
        </p:txBody>
      </p:sp>
      <p:pic>
        <p:nvPicPr>
          <p:cNvPr id="114692" name="Picture 4" descr="IMG_0219"/>
          <p:cNvPicPr>
            <a:picLocks noGrp="1" noChangeAspect="1" noChangeArrowheads="1"/>
          </p:cNvPicPr>
          <p:nvPr>
            <p:ph idx="1"/>
          </p:nvPr>
        </p:nvPicPr>
        <p:blipFill>
          <a:blip r:embed="rId3" cstate="print"/>
          <a:srcRect/>
          <a:stretch>
            <a:fillRect/>
          </a:stretch>
        </p:blipFill>
        <p:spPr>
          <a:xfrm>
            <a:off x="1219200" y="1714500"/>
            <a:ext cx="6629400" cy="49720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4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z="3200"/>
              <a:t>Manatee - cruising through the mangrove swamps, Key Largo, Fl</a:t>
            </a:r>
            <a:endParaRPr lang="en-US"/>
          </a:p>
        </p:txBody>
      </p:sp>
      <p:pic>
        <p:nvPicPr>
          <p:cNvPr id="115716" name="Picture 4" descr="IMG_0454_1"/>
          <p:cNvPicPr>
            <a:picLocks noGrp="1" noChangeAspect="1" noChangeArrowheads="1"/>
          </p:cNvPicPr>
          <p:nvPr>
            <p:ph sz="half" idx="1"/>
          </p:nvPr>
        </p:nvPicPr>
        <p:blipFill>
          <a:blip r:embed="rId3" cstate="print"/>
          <a:srcRect/>
          <a:stretch>
            <a:fillRect/>
          </a:stretch>
        </p:blipFill>
        <p:spPr/>
      </p:pic>
      <p:pic>
        <p:nvPicPr>
          <p:cNvPr id="115718" name="Picture 6" descr="IMG_0451"/>
          <p:cNvPicPr>
            <a:picLocks noChangeAspect="1" noChangeArrowheads="1"/>
          </p:cNvPicPr>
          <p:nvPr/>
        </p:nvPicPr>
        <p:blipFill>
          <a:blip r:embed="rId4" cstate="print"/>
          <a:srcRect/>
          <a:stretch>
            <a:fillRect/>
          </a:stretch>
        </p:blipFill>
        <p:spPr bwMode="auto">
          <a:xfrm>
            <a:off x="3581400" y="1828800"/>
            <a:ext cx="5353050" cy="4014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5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09600" y="0"/>
            <a:ext cx="7772400" cy="1143000"/>
          </a:xfrm>
        </p:spPr>
        <p:txBody>
          <a:bodyPr/>
          <a:lstStyle/>
          <a:p>
            <a:r>
              <a:rPr lang="en-US" sz="3200"/>
              <a:t>Mangrove prop roots underwater - covered with life</a:t>
            </a:r>
            <a:endParaRPr lang="en-US"/>
          </a:p>
        </p:txBody>
      </p:sp>
      <p:pic>
        <p:nvPicPr>
          <p:cNvPr id="117767" name="Picture 7" descr="PICT0055"/>
          <p:cNvPicPr>
            <a:picLocks noGrp="1" noChangeAspect="1" noChangeArrowheads="1"/>
          </p:cNvPicPr>
          <p:nvPr>
            <p:ph sz="half" idx="1"/>
          </p:nvPr>
        </p:nvPicPr>
        <p:blipFill>
          <a:blip r:embed="rId3" cstate="print"/>
          <a:srcRect/>
          <a:stretch>
            <a:fillRect/>
          </a:stretch>
        </p:blipFill>
        <p:spPr>
          <a:xfrm rot="5400000">
            <a:off x="-564356" y="2636044"/>
            <a:ext cx="4629150" cy="3471862"/>
          </a:xfrm>
        </p:spPr>
      </p:pic>
      <p:pic>
        <p:nvPicPr>
          <p:cNvPr id="117768" name="Picture 8" descr="PICT0031"/>
          <p:cNvPicPr>
            <a:picLocks noChangeAspect="1" noChangeArrowheads="1"/>
          </p:cNvPicPr>
          <p:nvPr/>
        </p:nvPicPr>
        <p:blipFill>
          <a:blip r:embed="rId4" cstate="print"/>
          <a:srcRect/>
          <a:stretch>
            <a:fillRect/>
          </a:stretch>
        </p:blipFill>
        <p:spPr bwMode="auto">
          <a:xfrm>
            <a:off x="3452813" y="1524000"/>
            <a:ext cx="5691187" cy="4268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7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p:txBody>
          <a:bodyPr/>
          <a:lstStyle/>
          <a:p>
            <a:r>
              <a:rPr lang="en-US"/>
              <a:t>The Environments:  The Estuary - The Seagrass beds</a:t>
            </a:r>
          </a:p>
        </p:txBody>
      </p:sp>
      <p:sp>
        <p:nvSpPr>
          <p:cNvPr id="144388" name="Rectangle 1028"/>
          <p:cNvSpPr>
            <a:spLocks noGrp="1" noChangeArrowheads="1"/>
          </p:cNvSpPr>
          <p:nvPr>
            <p:ph idx="1"/>
          </p:nvPr>
        </p:nvSpPr>
        <p:spPr/>
        <p:txBody>
          <a:bodyPr/>
          <a:lstStyle/>
          <a:p>
            <a:r>
              <a:rPr lang="en-US"/>
              <a:t>Seagrass beds are incredibly productive areas.</a:t>
            </a:r>
          </a:p>
          <a:p>
            <a:r>
              <a:rPr lang="en-US"/>
              <a:t>They consist of one of the only flowering plants that can live submerged in the ocean.</a:t>
            </a:r>
          </a:p>
          <a:p>
            <a:r>
              <a:rPr lang="en-US"/>
              <a:t>They are nursery grounds for many fish and home to a great diversity of animals.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609600" y="304800"/>
            <a:ext cx="7772400" cy="1143000"/>
          </a:xfrm>
        </p:spPr>
        <p:txBody>
          <a:bodyPr/>
          <a:lstStyle/>
          <a:p>
            <a:r>
              <a:rPr lang="en-US" sz="3500"/>
              <a:t>Studying Seagrass beds at Sunset Cove, Key Largo, Fl</a:t>
            </a:r>
            <a:endParaRPr lang="en-US"/>
          </a:p>
        </p:txBody>
      </p:sp>
      <p:pic>
        <p:nvPicPr>
          <p:cNvPr id="146439" name="Picture 1031" descr="IMG_1046"/>
          <p:cNvPicPr>
            <a:picLocks noGrp="1" noChangeAspect="1" noChangeArrowheads="1"/>
          </p:cNvPicPr>
          <p:nvPr>
            <p:ph idx="1"/>
          </p:nvPr>
        </p:nvPicPr>
        <p:blipFill>
          <a:blip r:embed="rId3" cstate="print"/>
          <a:srcRect/>
          <a:stretch>
            <a:fillRect/>
          </a:stretch>
        </p:blipFill>
        <p:spPr>
          <a:xfrm>
            <a:off x="990600" y="1352550"/>
            <a:ext cx="7010400" cy="52578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09600" y="304800"/>
            <a:ext cx="7772400" cy="1143000"/>
          </a:xfrm>
        </p:spPr>
        <p:txBody>
          <a:bodyPr/>
          <a:lstStyle/>
          <a:p>
            <a:r>
              <a:rPr lang="en-US" sz="3400"/>
              <a:t>Turtle Grass - a favorite food of sea turtles and manatees</a:t>
            </a:r>
            <a:endParaRPr lang="en-US"/>
          </a:p>
        </p:txBody>
      </p:sp>
      <p:pic>
        <p:nvPicPr>
          <p:cNvPr id="148484" name="Picture 4" descr="IMG_1058"/>
          <p:cNvPicPr>
            <a:picLocks noGrp="1" noChangeAspect="1" noChangeArrowheads="1"/>
          </p:cNvPicPr>
          <p:nvPr>
            <p:ph idx="1"/>
          </p:nvPr>
        </p:nvPicPr>
        <p:blipFill>
          <a:blip r:embed="rId3" cstate="print"/>
          <a:srcRect/>
          <a:stretch>
            <a:fillRect/>
          </a:stretch>
        </p:blipFill>
        <p:spPr>
          <a:xfrm>
            <a:off x="1066800" y="1409700"/>
            <a:ext cx="6858000" cy="51435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09600" y="152400"/>
            <a:ext cx="7772400" cy="1143000"/>
          </a:xfrm>
        </p:spPr>
        <p:txBody>
          <a:bodyPr/>
          <a:lstStyle/>
          <a:p>
            <a:r>
              <a:rPr lang="en-US" sz="3300"/>
              <a:t>A Blue Crab cruising around in the seagrass beds</a:t>
            </a:r>
            <a:endParaRPr lang="en-US"/>
          </a:p>
        </p:txBody>
      </p:sp>
      <p:pic>
        <p:nvPicPr>
          <p:cNvPr id="149508" name="Picture 4" descr="IMG_1067"/>
          <p:cNvPicPr>
            <a:picLocks noGrp="1" noChangeAspect="1" noChangeArrowheads="1"/>
          </p:cNvPicPr>
          <p:nvPr>
            <p:ph idx="1"/>
          </p:nvPr>
        </p:nvPicPr>
        <p:blipFill>
          <a:blip r:embed="rId3" cstate="print"/>
          <a:srcRect/>
          <a:stretch>
            <a:fillRect/>
          </a:stretch>
        </p:blipFill>
        <p:spPr>
          <a:xfrm>
            <a:off x="1066800" y="1409700"/>
            <a:ext cx="6934200" cy="52006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9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sz="3300"/>
              <a:t>Seining for fish in the eelgrass beds in the South Slough estuary</a:t>
            </a:r>
            <a:endParaRPr lang="en-US"/>
          </a:p>
        </p:txBody>
      </p:sp>
      <p:pic>
        <p:nvPicPr>
          <p:cNvPr id="191492" name="Picture 4" descr="171-7165_IMG"/>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t>The Subtidal Zone</a:t>
            </a:r>
          </a:p>
        </p:txBody>
      </p:sp>
      <p:pic>
        <p:nvPicPr>
          <p:cNvPr id="194569" name="Picture 9" descr="Me Bill descend"/>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The Environments:  The  Coral Reef Environment</a:t>
            </a:r>
          </a:p>
        </p:txBody>
      </p:sp>
      <p:sp>
        <p:nvSpPr>
          <p:cNvPr id="30723" name="Rectangle 3"/>
          <p:cNvSpPr>
            <a:spLocks noGrp="1" noChangeArrowheads="1"/>
          </p:cNvSpPr>
          <p:nvPr>
            <p:ph idx="1"/>
          </p:nvPr>
        </p:nvSpPr>
        <p:spPr/>
        <p:txBody>
          <a:bodyPr/>
          <a:lstStyle/>
          <a:p>
            <a:pPr>
              <a:lnSpc>
                <a:spcPct val="90000"/>
              </a:lnSpc>
            </a:pPr>
            <a:r>
              <a:rPr lang="en-US" sz="2800"/>
              <a:t>The coral reef is simply the most beautiful and productive of all marine habitats!</a:t>
            </a:r>
          </a:p>
          <a:p>
            <a:pPr>
              <a:lnSpc>
                <a:spcPct val="90000"/>
              </a:lnSpc>
            </a:pPr>
            <a:r>
              <a:rPr lang="en-US" sz="2800"/>
              <a:t>Coral reefs are incredibly diverse habitats built by coral animals.</a:t>
            </a:r>
          </a:p>
          <a:p>
            <a:pPr>
              <a:lnSpc>
                <a:spcPct val="90000"/>
              </a:lnSpc>
            </a:pPr>
            <a:r>
              <a:rPr lang="en-US" sz="2800"/>
              <a:t>The coral polyp of stony corals secrete calcium carbonate and build the reefs.  The energy it takes to do this is obtained via their tentacles and the zooxanthellae that live inside them.</a:t>
            </a:r>
          </a:p>
          <a:p>
            <a:pPr>
              <a:lnSpc>
                <a:spcPct val="90000"/>
              </a:lnSpc>
            </a:pPr>
            <a:r>
              <a:rPr lang="en-US" sz="2800"/>
              <a:t>Corals require clear, warm water to grow.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The Environments:  The  Coral Reef Environment</a:t>
            </a:r>
          </a:p>
        </p:txBody>
      </p:sp>
      <p:sp>
        <p:nvSpPr>
          <p:cNvPr id="31747" name="Rectangle 3"/>
          <p:cNvSpPr>
            <a:spLocks noGrp="1" noChangeArrowheads="1"/>
          </p:cNvSpPr>
          <p:nvPr>
            <p:ph idx="1"/>
          </p:nvPr>
        </p:nvSpPr>
        <p:spPr/>
        <p:txBody>
          <a:bodyPr/>
          <a:lstStyle/>
          <a:p>
            <a:pPr>
              <a:lnSpc>
                <a:spcPct val="90000"/>
              </a:lnSpc>
            </a:pPr>
            <a:r>
              <a:rPr lang="en-US"/>
              <a:t>Coral reef inhabitants are incredibly colorful and have many unique adaptations for life on the reef.</a:t>
            </a:r>
          </a:p>
          <a:p>
            <a:pPr>
              <a:lnSpc>
                <a:spcPct val="90000"/>
              </a:lnSpc>
            </a:pPr>
            <a:r>
              <a:rPr lang="en-US"/>
              <a:t>Animals either have hiding places, use camouflage, swim in schools, possess color contrast (patterns) or disruptive coloration to prevent predation.</a:t>
            </a:r>
          </a:p>
          <a:p>
            <a:pPr>
              <a:lnSpc>
                <a:spcPct val="90000"/>
              </a:lnSpc>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304800"/>
            <a:ext cx="7772400" cy="1143000"/>
          </a:xfrm>
        </p:spPr>
        <p:txBody>
          <a:bodyPr/>
          <a:lstStyle/>
          <a:p>
            <a:r>
              <a:rPr lang="en-US" sz="3500"/>
              <a:t>Exploring the coral reefs off Key Largo, Florida</a:t>
            </a:r>
            <a:endParaRPr lang="en-US"/>
          </a:p>
        </p:txBody>
      </p:sp>
      <p:pic>
        <p:nvPicPr>
          <p:cNvPr id="118793" name="Picture 9" descr="IMG_0787"/>
          <p:cNvPicPr>
            <a:picLocks noGrp="1" noChangeAspect="1" noChangeArrowheads="1"/>
          </p:cNvPicPr>
          <p:nvPr>
            <p:ph sz="half" idx="1"/>
          </p:nvPr>
        </p:nvPicPr>
        <p:blipFill>
          <a:blip r:embed="rId3" cstate="print"/>
          <a:srcRect/>
          <a:stretch>
            <a:fillRect/>
          </a:stretch>
        </p:blipFill>
        <p:spPr>
          <a:xfrm>
            <a:off x="304800" y="3657600"/>
            <a:ext cx="3810000" cy="2857500"/>
          </a:xfrm>
        </p:spPr>
      </p:pic>
      <p:pic>
        <p:nvPicPr>
          <p:cNvPr id="118794" name="Picture 10" descr="IMG_0843"/>
          <p:cNvPicPr>
            <a:picLocks noChangeAspect="1" noChangeArrowheads="1"/>
          </p:cNvPicPr>
          <p:nvPr/>
        </p:nvPicPr>
        <p:blipFill>
          <a:blip r:embed="rId4" cstate="print"/>
          <a:srcRect/>
          <a:stretch>
            <a:fillRect/>
          </a:stretch>
        </p:blipFill>
        <p:spPr bwMode="auto">
          <a:xfrm>
            <a:off x="4038600" y="1752600"/>
            <a:ext cx="5105400" cy="3829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8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33400" y="228600"/>
            <a:ext cx="7772400" cy="1143000"/>
          </a:xfrm>
        </p:spPr>
        <p:txBody>
          <a:bodyPr/>
          <a:lstStyle/>
          <a:p>
            <a:r>
              <a:rPr lang="en-US" sz="3200"/>
              <a:t>Elkhorn coral - Key Largo, FL - struggling for survival</a:t>
            </a:r>
            <a:endParaRPr lang="en-US"/>
          </a:p>
        </p:txBody>
      </p:sp>
      <p:pic>
        <p:nvPicPr>
          <p:cNvPr id="113667" name="Picture 3" descr="PICT0158"/>
          <p:cNvPicPr>
            <a:picLocks noGrp="1" noChangeAspect="1" noChangeArrowheads="1"/>
          </p:cNvPicPr>
          <p:nvPr>
            <p:ph idx="1"/>
          </p:nvPr>
        </p:nvPicPr>
        <p:blipFill>
          <a:blip r:embed="rId3" cstate="print"/>
          <a:srcRect/>
          <a:stretch>
            <a:fillRect/>
          </a:stretch>
        </p:blipFill>
        <p:spPr>
          <a:xfrm>
            <a:off x="838200" y="1238250"/>
            <a:ext cx="7467600" cy="56007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3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09600" y="228600"/>
            <a:ext cx="7772400" cy="1143000"/>
          </a:xfrm>
        </p:spPr>
        <p:txBody>
          <a:bodyPr/>
          <a:lstStyle/>
          <a:p>
            <a:r>
              <a:rPr lang="en-US" sz="3700"/>
              <a:t>Spotted Moray Eel under the coral</a:t>
            </a:r>
            <a:endParaRPr lang="en-US"/>
          </a:p>
        </p:txBody>
      </p:sp>
      <p:pic>
        <p:nvPicPr>
          <p:cNvPr id="120836" name="Picture 4" descr="HPIM0569"/>
          <p:cNvPicPr>
            <a:picLocks noGrp="1" noChangeAspect="1" noChangeArrowheads="1"/>
          </p:cNvPicPr>
          <p:nvPr>
            <p:ph idx="1"/>
          </p:nvPr>
        </p:nvPicPr>
        <p:blipFill>
          <a:blip r:embed="rId3" cstate="print"/>
          <a:srcRect/>
          <a:stretch>
            <a:fillRect/>
          </a:stretch>
        </p:blipFill>
        <p:spPr>
          <a:xfrm>
            <a:off x="990600" y="1363663"/>
            <a:ext cx="7086600" cy="52927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0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85800" y="0"/>
            <a:ext cx="7772400" cy="1447800"/>
          </a:xfrm>
        </p:spPr>
        <p:txBody>
          <a:bodyPr/>
          <a:lstStyle/>
          <a:p>
            <a:r>
              <a:rPr lang="en-US" sz="3100"/>
              <a:t>Coral with Christmas Tree Worms</a:t>
            </a:r>
            <a:endParaRPr lang="en-US"/>
          </a:p>
        </p:txBody>
      </p:sp>
      <p:pic>
        <p:nvPicPr>
          <p:cNvPr id="121860" name="Picture 4" descr="HPIM0520"/>
          <p:cNvPicPr>
            <a:picLocks noGrp="1" noChangeAspect="1" noChangeArrowheads="1"/>
          </p:cNvPicPr>
          <p:nvPr>
            <p:ph idx="1"/>
          </p:nvPr>
        </p:nvPicPr>
        <p:blipFill>
          <a:blip r:embed="rId3" cstate="print"/>
          <a:srcRect/>
          <a:stretch>
            <a:fillRect/>
          </a:stretch>
        </p:blipFill>
        <p:spPr>
          <a:xfrm>
            <a:off x="685800" y="1163638"/>
            <a:ext cx="7315200" cy="54625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1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600" y="152400"/>
            <a:ext cx="7772400" cy="1219200"/>
          </a:xfrm>
        </p:spPr>
        <p:txBody>
          <a:bodyPr/>
          <a:lstStyle/>
          <a:p>
            <a:r>
              <a:rPr lang="en-US" sz="3600"/>
              <a:t>French Angelfish under a coral ledge</a:t>
            </a:r>
            <a:endParaRPr lang="en-US"/>
          </a:p>
        </p:txBody>
      </p:sp>
      <p:pic>
        <p:nvPicPr>
          <p:cNvPr id="122884" name="Picture 4" descr="HPIM0539"/>
          <p:cNvPicPr>
            <a:picLocks noGrp="1" noChangeAspect="1" noChangeArrowheads="1"/>
          </p:cNvPicPr>
          <p:nvPr>
            <p:ph idx="1"/>
          </p:nvPr>
        </p:nvPicPr>
        <p:blipFill>
          <a:blip r:embed="rId3" cstate="print"/>
          <a:srcRect/>
          <a:stretch>
            <a:fillRect/>
          </a:stretch>
        </p:blipFill>
        <p:spPr>
          <a:xfrm>
            <a:off x="762000" y="1143000"/>
            <a:ext cx="7239000" cy="54070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2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762000" y="228600"/>
            <a:ext cx="7772400" cy="1143000"/>
          </a:xfrm>
        </p:spPr>
        <p:txBody>
          <a:bodyPr/>
          <a:lstStyle/>
          <a:p>
            <a:r>
              <a:rPr lang="en-US" sz="3300"/>
              <a:t>Coral Propagation On Big Pine Key, Florida</a:t>
            </a:r>
            <a:endParaRPr lang="en-US"/>
          </a:p>
        </p:txBody>
      </p:sp>
      <p:pic>
        <p:nvPicPr>
          <p:cNvPr id="123908" name="Picture 4" descr="IMG_1368"/>
          <p:cNvPicPr>
            <a:picLocks noGrp="1" noChangeAspect="1" noChangeArrowheads="1"/>
          </p:cNvPicPr>
          <p:nvPr>
            <p:ph idx="1"/>
          </p:nvPr>
        </p:nvPicPr>
        <p:blipFill>
          <a:blip r:embed="rId3" cstate="print"/>
          <a:srcRect/>
          <a:stretch>
            <a:fillRect/>
          </a:stretch>
        </p:blipFill>
        <p:spPr>
          <a:xfrm>
            <a:off x="2743200" y="1447800"/>
            <a:ext cx="4057650" cy="5410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3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t>Parrotfish with a remora in Key Largo, Fl</a:t>
            </a:r>
          </a:p>
        </p:txBody>
      </p:sp>
      <p:pic>
        <p:nvPicPr>
          <p:cNvPr id="124932" name="Picture 4" descr="IMG_1117"/>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t>Creole Wrasse, Bonaire</a:t>
            </a:r>
          </a:p>
        </p:txBody>
      </p:sp>
      <p:pic>
        <p:nvPicPr>
          <p:cNvPr id="125956" name="Picture 4" descr="Creole wrasse"/>
          <p:cNvPicPr>
            <a:picLocks noGrp="1" noChangeAspect="1" noChangeArrowheads="1"/>
          </p:cNvPicPr>
          <p:nvPr>
            <p:ph idx="1"/>
          </p:nvPr>
        </p:nvPicPr>
        <p:blipFill>
          <a:blip r:embed="rId3" cstate="print"/>
          <a:srcRect/>
          <a:stretch>
            <a:fillRect/>
          </a:stretch>
        </p:blipFill>
        <p:spPr>
          <a:xfrm>
            <a:off x="18288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5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srcRect/>
          <a:stretch>
            <a:fillRect/>
          </a:stretch>
        </p:blipFill>
        <p:spPr bwMode="auto">
          <a:xfrm>
            <a:off x="0" y="381000"/>
            <a:ext cx="9144000" cy="609441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Bar Jacks - with different coloration</a:t>
            </a:r>
          </a:p>
        </p:txBody>
      </p:sp>
      <p:pic>
        <p:nvPicPr>
          <p:cNvPr id="126980" name="Picture 4" descr="Bar jack colors"/>
          <p:cNvPicPr>
            <a:picLocks noGrp="1" noChangeAspect="1" noChangeArrowheads="1"/>
          </p:cNvPicPr>
          <p:nvPr>
            <p:ph idx="1"/>
          </p:nvPr>
        </p:nvPicPr>
        <p:blipFill>
          <a:blip r:embed="rId3" cstate="print"/>
          <a:srcRect/>
          <a:stretch>
            <a:fillRect/>
          </a:stretch>
        </p:blipFill>
        <p:spPr>
          <a:xfrm>
            <a:off x="1403350" y="1981200"/>
            <a:ext cx="63373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6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z="3600"/>
              <a:t>Frog fish, Bonaire - great camouflage</a:t>
            </a:r>
            <a:endParaRPr lang="en-US"/>
          </a:p>
        </p:txBody>
      </p:sp>
      <p:pic>
        <p:nvPicPr>
          <p:cNvPr id="128006" name="Picture 6" descr="Frogfish"/>
          <p:cNvPicPr>
            <a:picLocks noGrp="1" noChangeAspect="1" noChangeArrowheads="1"/>
          </p:cNvPicPr>
          <p:nvPr>
            <p:ph idx="1"/>
          </p:nvPr>
        </p:nvPicPr>
        <p:blipFill>
          <a:blip r:embed="rId3" cstate="print"/>
          <a:srcRect/>
          <a:stretch>
            <a:fillRect/>
          </a:stretch>
        </p:blipFill>
        <p:spPr>
          <a:xfrm>
            <a:off x="1219200" y="1524000"/>
            <a:ext cx="6781800" cy="50863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8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
      </a:majorFont>
      <a:minorFont>
        <a:latin typeface="Century Gothic"/>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520</TotalTime>
  <Words>1758</Words>
  <Application>Microsoft Office PowerPoint</Application>
  <PresentationFormat>On-screen Show (4:3)</PresentationFormat>
  <Paragraphs>218</Paragraphs>
  <Slides>81</Slides>
  <Notes>81</Notes>
  <HiddenSlides>0</HiddenSlides>
  <MMClips>0</MMClips>
  <ScaleCrop>false</ScaleCrop>
  <HeadingPairs>
    <vt:vector size="4" baseType="variant">
      <vt:variant>
        <vt:lpstr>Theme</vt:lpstr>
      </vt:variant>
      <vt:variant>
        <vt:i4>3</vt:i4>
      </vt:variant>
      <vt:variant>
        <vt:lpstr>Slide Titles</vt:lpstr>
      </vt:variant>
      <vt:variant>
        <vt:i4>81</vt:i4>
      </vt:variant>
    </vt:vector>
  </HeadingPairs>
  <TitlesOfParts>
    <vt:vector size="84" baseType="lpstr">
      <vt:lpstr>Blank Presentation</vt:lpstr>
      <vt:lpstr>Beach</vt:lpstr>
      <vt:lpstr>Office Theme</vt:lpstr>
      <vt:lpstr>Chapter 3</vt:lpstr>
      <vt:lpstr>Marine Life Zones</vt:lpstr>
      <vt:lpstr>Life Zones: The Intertidal Zone</vt:lpstr>
      <vt:lpstr>PowerPoint Presentation</vt:lpstr>
      <vt:lpstr>Life Zone: Supratidal Zone</vt:lpstr>
      <vt:lpstr>Life Zones: The Subtidal Zone</vt:lpstr>
      <vt:lpstr>The Subtidal Zone</vt:lpstr>
      <vt:lpstr>PowerPoint Presentation</vt:lpstr>
      <vt:lpstr>PowerPoint Presentation</vt:lpstr>
      <vt:lpstr>PowerPoint Presentation</vt:lpstr>
      <vt:lpstr>Life Zones: The Pelagic Zone</vt:lpstr>
      <vt:lpstr>Whales in the Pelagic zone</vt:lpstr>
      <vt:lpstr>Life Zones: The Neritic Zone</vt:lpstr>
      <vt:lpstr>The Corwith Cramer over the Neretic Zone (SEA program)</vt:lpstr>
      <vt:lpstr>Life Zones: The Oceanic Zone  </vt:lpstr>
      <vt:lpstr>Heading out to the oceanic zone……</vt:lpstr>
      <vt:lpstr>Sampling for plankton in the photic zone</vt:lpstr>
      <vt:lpstr>Life Zones: The Benthic Zone</vt:lpstr>
      <vt:lpstr>The Benthic zone</vt:lpstr>
      <vt:lpstr>The Environments:  the Sandy Beaches</vt:lpstr>
      <vt:lpstr>Waikiki Beach, Oahu, Hawaii</vt:lpstr>
      <vt:lpstr>Snorkeling over the subtidal zone on Waikiki Beach with Diamond Head in the back</vt:lpstr>
      <vt:lpstr>The Black Sand Beaches on the Hana Highway, Maui, Hawaii</vt:lpstr>
      <vt:lpstr>The Beaches near JFK airport, NY</vt:lpstr>
      <vt:lpstr>Skimboarding along the beaches in Oregon</vt:lpstr>
      <vt:lpstr>Bastendorf Beach, Coos Bay, Oregon</vt:lpstr>
      <vt:lpstr>Alice in Wonderland Beach, Bonaire</vt:lpstr>
      <vt:lpstr>The Sand Dunes - an extension of the beach community - Oregon</vt:lpstr>
      <vt:lpstr>More dunes… Oregon National Dunes Recreation Area</vt:lpstr>
      <vt:lpstr>ATVs on the Dune help rip up introduced European beach grass</vt:lpstr>
      <vt:lpstr>Doing our part to save the Dunes</vt:lpstr>
      <vt:lpstr>Dunes cascade into freshwater lakes away from the coast</vt:lpstr>
      <vt:lpstr>The Environments:  The Rocky Coast </vt:lpstr>
      <vt:lpstr>Rocky shores along San Juan Islands, Washington (kelp forest in subtidal zone)</vt:lpstr>
      <vt:lpstr>San Juan Island, Washington</vt:lpstr>
      <vt:lpstr>The Environments:  The Rocky Coast</vt:lpstr>
      <vt:lpstr>Orca whale off the rocky shores of the San Juan Islands</vt:lpstr>
      <vt:lpstr>Tide Pools in the lower intertidal, Oregon</vt:lpstr>
      <vt:lpstr>Sea urchin pits in the uplifted sandstone along the rocky shore of Cape Arago, Oregon</vt:lpstr>
      <vt:lpstr>The entrance to Sea Lion Caves, Florence, Oregon</vt:lpstr>
      <vt:lpstr>Inside Sea Lion Caves where hundreds of California and Stellar sea lions congregate</vt:lpstr>
      <vt:lpstr>Face Rock, Bandon, Oregon</vt:lpstr>
      <vt:lpstr>Tufted puffin along the Rocky shores of the Pacific Northwest</vt:lpstr>
      <vt:lpstr>Rocky shores of Southern Oregon</vt:lpstr>
      <vt:lpstr>Resistant rock nodules along Shore Acres, Oregon</vt:lpstr>
      <vt:lpstr>The coastal trail, Cape Arago, Oregon</vt:lpstr>
      <vt:lpstr>Subtidal zone along rocky shores in Oregon- seastars everywhere</vt:lpstr>
      <vt:lpstr>Collecting mussels along the intertidal zone, Lighthouse Beach, Oregon</vt:lpstr>
      <vt:lpstr>Ni’ihau and Lahaina, off the coast of Kauia, Hawaii - volcanic rocky shores</vt:lpstr>
      <vt:lpstr>Volcanic Rocky shores, Iceland</vt:lpstr>
      <vt:lpstr>The Environments:  The Estuary</vt:lpstr>
      <vt:lpstr>The Environments:  The Estuary - Salt marshes</vt:lpstr>
      <vt:lpstr>Salt marsh - Metcalf marsh, Charleston, Oregon</vt:lpstr>
      <vt:lpstr>Hidden Creek salt marsh, South slough, Oregon</vt:lpstr>
      <vt:lpstr>South Slough National Estuarine Research Reserve</vt:lpstr>
      <vt:lpstr>The Environments:  The Estuary - Mudflats</vt:lpstr>
      <vt:lpstr>The Portside Mudflats, Charleston, Oregon </vt:lpstr>
      <vt:lpstr>Mudflats - clamming for dinner</vt:lpstr>
      <vt:lpstr>The Environments:  The Estuary - The Mangroves</vt:lpstr>
      <vt:lpstr>Kayaking in the Mangroves, Key Largo, Florida</vt:lpstr>
      <vt:lpstr>Sunrise on Short Key, Florida - Mangroves and pines</vt:lpstr>
      <vt:lpstr>American crocodile near the channel leading to the Mangrove Swamps</vt:lpstr>
      <vt:lpstr>Manatee - cruising through the mangrove swamps, Key Largo, Fl</vt:lpstr>
      <vt:lpstr>Mangrove prop roots underwater - covered with life</vt:lpstr>
      <vt:lpstr>The Environments:  The Estuary - The Seagrass beds</vt:lpstr>
      <vt:lpstr>Studying Seagrass beds at Sunset Cove, Key Largo, Fl</vt:lpstr>
      <vt:lpstr>Turtle Grass - a favorite food of sea turtles and manatees</vt:lpstr>
      <vt:lpstr>A Blue Crab cruising around in the seagrass beds</vt:lpstr>
      <vt:lpstr>Seining for fish in the eelgrass beds in the South Slough estuary</vt:lpstr>
      <vt:lpstr>The Environments:  The  Coral Reef Environment</vt:lpstr>
      <vt:lpstr>The Environments:  The  Coral Reef Environment</vt:lpstr>
      <vt:lpstr>Exploring the coral reefs off Key Largo, Florida</vt:lpstr>
      <vt:lpstr>Elkhorn coral - Key Largo, FL - struggling for survival</vt:lpstr>
      <vt:lpstr>Spotted Moray Eel under the coral</vt:lpstr>
      <vt:lpstr>Coral with Christmas Tree Worms</vt:lpstr>
      <vt:lpstr>French Angelfish under a coral ledge</vt:lpstr>
      <vt:lpstr>Coral Propagation On Big Pine Key, Florida</vt:lpstr>
      <vt:lpstr>Parrotfish with a remora in Key Largo, Fl</vt:lpstr>
      <vt:lpstr>Creole Wrasse, Bonaire</vt:lpstr>
      <vt:lpstr>Bar Jacks - with different coloration</vt:lpstr>
      <vt:lpstr>Frog fish, Bonaire - great camouflage</vt:lpstr>
    </vt:vector>
  </TitlesOfParts>
  <Company>Vassar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dc:title>
  <dc:creator>Vassar College</dc:creator>
  <cp:lastModifiedBy>mpregnall</cp:lastModifiedBy>
  <cp:revision>36</cp:revision>
  <dcterms:created xsi:type="dcterms:W3CDTF">2008-09-06T13:35:28Z</dcterms:created>
  <dcterms:modified xsi:type="dcterms:W3CDTF">2014-09-24T15:05:39Z</dcterms:modified>
</cp:coreProperties>
</file>